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7"/>
  </p:notesMasterIdLst>
  <p:sldIdLst>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onstantia" panose="02030602050306030303"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dgdrg0P0xYfg6iFukGaiKQu+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EDFA4-4D55-4FD4-9DD3-F0928D95FD7C}" v="10" dt="2020-06-01T13:27:58.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1769" autoAdjust="0"/>
  </p:normalViewPr>
  <p:slideViewPr>
    <p:cSldViewPr snapToGrid="0">
      <p:cViewPr varScale="1">
        <p:scale>
          <a:sx n="102" d="100"/>
          <a:sy n="102" d="100"/>
        </p:scale>
        <p:origin x="26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arth.nullschool.n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f43d7ee8f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5f43d7ee8f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f43d7ee8f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5f43d7ee8f_0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solidFill>
                  <a:schemeClr val="dk1"/>
                </a:solidFill>
                <a:latin typeface="Calibri" panose="020F0502020204030204" pitchFamily="34" charset="0"/>
                <a:cs typeface="Calibri" panose="020F0502020204030204" pitchFamily="34" charset="0"/>
              </a:rPr>
              <a:t>Source: </a:t>
            </a:r>
            <a:r>
              <a:rPr lang="en-US" sz="1100" dirty="0">
                <a:solidFill>
                  <a:schemeClr val="dk1"/>
                </a:solidFill>
                <a:latin typeface="Calibri" panose="020F0502020204030204" pitchFamily="34" charset="0"/>
                <a:cs typeface="Calibri" panose="020F0502020204030204" pitchFamily="34" charset="0"/>
              </a:rPr>
              <a:t>K20 Center. (2020, April 22). ICAP - </a:t>
            </a:r>
            <a:r>
              <a:rPr lang="en-US" sz="1100" dirty="0" err="1">
                <a:solidFill>
                  <a:schemeClr val="dk1"/>
                </a:solidFill>
                <a:latin typeface="Calibri" panose="020F0502020204030204" pitchFamily="34" charset="0"/>
                <a:cs typeface="Calibri" panose="020F0502020204030204" pitchFamily="34" charset="0"/>
              </a:rPr>
              <a:t>feelin</a:t>
            </a:r>
            <a:r>
              <a:rPr lang="en-US" sz="1100" dirty="0">
                <a:solidFill>
                  <a:schemeClr val="dk1"/>
                </a:solidFill>
                <a:latin typeface="Calibri" panose="020F0502020204030204" pitchFamily="34" charset="0"/>
                <a:cs typeface="Calibri" panose="020F0502020204030204" pitchFamily="34" charset="0"/>
              </a:rPr>
              <a:t>' the phenomena – lesson content [Video]. </a:t>
            </a:r>
            <a:r>
              <a:rPr lang="en-US" sz="1100" i="1" dirty="0">
                <a:solidFill>
                  <a:schemeClr val="dk1"/>
                </a:solidFill>
                <a:latin typeface="Calibri" panose="020F0502020204030204" pitchFamily="34" charset="0"/>
                <a:cs typeface="Calibri" panose="020F0502020204030204" pitchFamily="34" charset="0"/>
              </a:rPr>
              <a:t>YouTube</a:t>
            </a:r>
            <a:r>
              <a:rPr lang="en-US" sz="1100" dirty="0">
                <a:solidFill>
                  <a:schemeClr val="dk1"/>
                </a:solidFill>
                <a:latin typeface="Calibri" panose="020F0502020204030204" pitchFamily="34" charset="0"/>
                <a:cs typeface="Calibri" panose="020F0502020204030204" pitchFamily="34" charset="0"/>
              </a:rPr>
              <a:t>. https://youtu.be/2arUwaluIV8</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f43d7ee8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5f43d7ee8f_0_3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f43d7ee8f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5f43d7ee8f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dirty="0"/>
              <a:t>Present each question one at a time </a:t>
            </a:r>
            <a:endParaRPr dirty="0"/>
          </a:p>
          <a:p>
            <a:pPr marL="457200" lvl="0" indent="-317500" algn="l" rtl="0">
              <a:lnSpc>
                <a:spcPct val="100000"/>
              </a:lnSpc>
              <a:spcBef>
                <a:spcPts val="0"/>
              </a:spcBef>
              <a:spcAft>
                <a:spcPts val="0"/>
              </a:spcAft>
              <a:buSzPts val="1400"/>
              <a:buChar char="●"/>
            </a:pPr>
            <a:r>
              <a:rPr lang="en-US" dirty="0"/>
              <a:t>With each question, read it aloud, then ask students to discuss their thoughts with their elbow partners.</a:t>
            </a:r>
          </a:p>
          <a:p>
            <a:pPr marL="139700" lvl="0" indent="0" algn="l" rtl="0">
              <a:lnSpc>
                <a:spcPct val="100000"/>
              </a:lnSpc>
              <a:spcBef>
                <a:spcPts val="0"/>
              </a:spcBef>
              <a:spcAft>
                <a:spcPts val="0"/>
              </a:spcAft>
              <a:buSzPts val="1400"/>
              <a:buNone/>
            </a:pPr>
            <a:endParaRPr lang="en-US" dirty="0"/>
          </a:p>
          <a:p>
            <a:pPr marL="139700" lvl="0" indent="0" algn="l" rtl="0">
              <a:lnSpc>
                <a:spcPct val="100000"/>
              </a:lnSpc>
              <a:spcBef>
                <a:spcPts val="0"/>
              </a:spcBef>
              <a:spcAft>
                <a:spcPts val="0"/>
              </a:spcAft>
              <a:buSzPts val="1400"/>
              <a:buNone/>
            </a:pPr>
            <a:r>
              <a:rPr lang="en-US" sz="1100" b="1" i="0" u="none" strike="noStrike" cap="none" dirty="0">
                <a:solidFill>
                  <a:schemeClr val="dk1"/>
                </a:solidFill>
                <a:effectLst/>
                <a:latin typeface="Arial"/>
                <a:ea typeface="Arial"/>
                <a:cs typeface="Arial"/>
                <a:sym typeface="Arial"/>
              </a:rPr>
              <a:t>Image Source: </a:t>
            </a:r>
            <a:r>
              <a:rPr lang="en-US" sz="1100" b="0" i="0" u="none" strike="noStrike" cap="none" dirty="0">
                <a:solidFill>
                  <a:schemeClr val="dk1"/>
                </a:solidFill>
                <a:effectLst/>
                <a:latin typeface="Arial"/>
                <a:ea typeface="Arial"/>
                <a:cs typeface="Arial"/>
                <a:sym typeface="Arial"/>
              </a:rPr>
              <a:t>National Weather Service. (2016, May 9). Radar imagery for the Oklahoma tornado outbreak of May 9, 2016. https://www.weather.gov/oun/events-20160509-radar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chemeClr val="dk1"/>
                </a:solidFill>
                <a:effectLst/>
                <a:latin typeface="Arial"/>
                <a:ea typeface="Arial"/>
                <a:cs typeface="Arial"/>
                <a:sym typeface="Arial"/>
              </a:rPr>
              <a:t>Source: </a:t>
            </a:r>
            <a:r>
              <a:rPr lang="en-US" sz="1100" b="0" i="0" u="none" strike="noStrike" cap="none" dirty="0" err="1">
                <a:solidFill>
                  <a:schemeClr val="dk1"/>
                </a:solidFill>
                <a:effectLst/>
                <a:latin typeface="Arial"/>
                <a:ea typeface="Arial"/>
                <a:cs typeface="Arial"/>
                <a:sym typeface="Arial"/>
              </a:rPr>
              <a:t>Beccario</a:t>
            </a:r>
            <a:r>
              <a:rPr lang="en-US" sz="1100" b="0" i="0" u="none" strike="noStrike" cap="none" dirty="0">
                <a:solidFill>
                  <a:schemeClr val="dk1"/>
                </a:solidFill>
                <a:effectLst/>
                <a:latin typeface="Arial"/>
                <a:ea typeface="Arial"/>
                <a:cs typeface="Arial"/>
                <a:sym typeface="Arial"/>
              </a:rPr>
              <a:t>, C. (2020). Earth: A global map of wind, weather, and ocean conditions. https://earth.nullschool.net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u="sng" dirty="0"/>
          </a:p>
          <a:p>
            <a:pPr marL="457200" lvl="0" indent="-317500" algn="l" rtl="0">
              <a:lnSpc>
                <a:spcPct val="100000"/>
              </a:lnSpc>
              <a:spcBef>
                <a:spcPts val="0"/>
              </a:spcBef>
              <a:spcAft>
                <a:spcPts val="0"/>
              </a:spcAft>
              <a:buSzPts val="1400"/>
              <a:buChar char="●"/>
            </a:pPr>
            <a:r>
              <a:rPr lang="en-US" dirty="0"/>
              <a:t>Direct students to </a:t>
            </a:r>
            <a:r>
              <a:rPr lang="en-US" u="sng" dirty="0">
                <a:solidFill>
                  <a:schemeClr val="hlink"/>
                </a:solidFill>
                <a:hlinkClick r:id="rId3"/>
              </a:rPr>
              <a:t>https://earth.nullschool.net/</a:t>
            </a:r>
            <a:r>
              <a:rPr lang="en-US" dirty="0"/>
              <a:t> . The website and basic instructions are included on the back/second page of the </a:t>
            </a:r>
            <a:r>
              <a:rPr lang="en-US" i="1" dirty="0"/>
              <a:t>Simulations Cheat Sheet</a:t>
            </a:r>
            <a:r>
              <a:rPr lang="en-US" dirty="0"/>
              <a:t> handout.</a:t>
            </a:r>
            <a:endParaRPr dirty="0"/>
          </a:p>
          <a:p>
            <a:pPr marL="457200" lvl="0" indent="-317500" algn="l" rtl="0">
              <a:lnSpc>
                <a:spcPct val="100000"/>
              </a:lnSpc>
              <a:spcBef>
                <a:spcPts val="0"/>
              </a:spcBef>
              <a:spcAft>
                <a:spcPts val="0"/>
              </a:spcAft>
              <a:buSzPts val="1400"/>
              <a:buChar char="●"/>
            </a:pPr>
            <a:r>
              <a:rPr lang="en-US" dirty="0"/>
              <a:t>Have students follow along on their own devices as you demonstrate how to find the basic functions in the menu. </a:t>
            </a:r>
            <a:endParaRPr dirty="0"/>
          </a:p>
          <a:p>
            <a:pPr marL="457200" lvl="0" indent="-317500" algn="l" rtl="0">
              <a:lnSpc>
                <a:spcPct val="100000"/>
              </a:lnSpc>
              <a:spcBef>
                <a:spcPts val="0"/>
              </a:spcBef>
              <a:spcAft>
                <a:spcPts val="0"/>
              </a:spcAft>
              <a:buSzPts val="1400"/>
              <a:buChar char="●"/>
            </a:pPr>
            <a:r>
              <a:rPr lang="en-US" dirty="0"/>
              <a:t>The next slide shows a static image of the menu with these same functions annotated. Work time for the four Explore tasks begins after you transition to the static image slide and point out the annotations.</a:t>
            </a:r>
            <a:endParaRPr dirty="0"/>
          </a:p>
          <a:p>
            <a:pPr marL="0" lvl="0" indent="0" algn="l" rtl="0">
              <a:lnSpc>
                <a:spcPct val="100000"/>
              </a:lnSpc>
              <a:spcBef>
                <a:spcPts val="0"/>
              </a:spcBef>
              <a:spcAft>
                <a:spcPts val="0"/>
              </a:spcAft>
              <a:buSzPts val="1400"/>
              <a:buNone/>
            </a:pPr>
            <a:endParaRPr i="1" u="sng" dirty="0"/>
          </a:p>
          <a:p>
            <a:pPr marL="0" lvl="0" indent="0" algn="l" rtl="0">
              <a:lnSpc>
                <a:spcPct val="100000"/>
              </a:lnSpc>
              <a:spcBef>
                <a:spcPts val="0"/>
              </a:spcBef>
              <a:spcAft>
                <a:spcPts val="0"/>
              </a:spcAft>
              <a:buSzPts val="1400"/>
              <a:buNone/>
            </a:pPr>
            <a:r>
              <a:rPr lang="en-US" i="1" u="sng" dirty="0"/>
              <a:t>Desmos </a:t>
            </a:r>
            <a:r>
              <a:rPr lang="en-US" u="sng" dirty="0"/>
              <a:t>Graphing</a:t>
            </a:r>
            <a:endParaRPr u="sng" dirty="0"/>
          </a:p>
          <a:p>
            <a:pPr marL="457200" marR="0" lvl="0" indent="-317500" algn="l" rtl="0">
              <a:lnSpc>
                <a:spcPct val="100000"/>
              </a:lnSpc>
              <a:spcBef>
                <a:spcPts val="0"/>
              </a:spcBef>
              <a:spcAft>
                <a:spcPts val="0"/>
              </a:spcAft>
              <a:buClr>
                <a:srgbClr val="000000"/>
              </a:buClr>
              <a:buSzPts val="1400"/>
              <a:buFont typeface="Arial"/>
              <a:buChar char="●"/>
            </a:pPr>
            <a:r>
              <a:rPr lang="en-US" dirty="0"/>
              <a:t>Detailed instructions for handling the basic Desmos functions are included on the </a:t>
            </a:r>
            <a:r>
              <a:rPr lang="en-US" i="1" dirty="0"/>
              <a:t>Using Desmos </a:t>
            </a:r>
            <a:r>
              <a:rPr lang="en-US" dirty="0"/>
              <a:t>handout. When it comes time to use Desmos in a given task, we recommend that one partner or group member has the Desmos graph open on their device while other partner(s) have the simulation on theirs to facilitate plotting data with more ease and efficiency.</a:t>
            </a:r>
          </a:p>
          <a:p>
            <a:pPr marL="457200" marR="0" lvl="0" indent="-317500" algn="l" rtl="0">
              <a:lnSpc>
                <a:spcPct val="100000"/>
              </a:lnSpc>
              <a:spcBef>
                <a:spcPts val="0"/>
              </a:spcBef>
              <a:spcAft>
                <a:spcPts val="0"/>
              </a:spcAft>
              <a:buClr>
                <a:srgbClr val="000000"/>
              </a:buClr>
              <a:buSzPts val="1400"/>
              <a:buFont typeface="Arial"/>
              <a:buChar char="●"/>
            </a:pPr>
            <a:endParaRPr lang="en-US" dirty="0"/>
          </a:p>
          <a:p>
            <a:pPr marL="139700" marR="0" lvl="0" indent="0" algn="l" rtl="0">
              <a:lnSpc>
                <a:spcPct val="100000"/>
              </a:lnSpc>
              <a:spcBef>
                <a:spcPts val="0"/>
              </a:spcBef>
              <a:spcAft>
                <a:spcPts val="0"/>
              </a:spcAft>
              <a:buClr>
                <a:srgbClr val="000000"/>
              </a:buClr>
              <a:buSzPts val="1400"/>
              <a:buFont typeface="Arial"/>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solidFill>
                  <a:srgbClr val="444444"/>
                </a:solidFill>
                <a:latin typeface="Helvetica Neue"/>
              </a:rPr>
              <a:t>N.a.</a:t>
            </a:r>
            <a:r>
              <a:rPr lang="en-US" dirty="0">
                <a:solidFill>
                  <a:srgbClr val="444444"/>
                </a:solidFill>
                <a:latin typeface="Helvetica Neue"/>
              </a:rPr>
              <a:t> (n.d.). Earth: a global map of wind, weather, and ocean conditions. </a:t>
            </a:r>
            <a:r>
              <a:rPr lang="en-US" i="1" dirty="0">
                <a:solidFill>
                  <a:srgbClr val="444444"/>
                </a:solidFill>
                <a:latin typeface="Helvetica Neue"/>
              </a:rPr>
              <a:t>Earth.nullschool.net</a:t>
            </a:r>
            <a:r>
              <a:rPr lang="en-US" dirty="0">
                <a:solidFill>
                  <a:srgbClr val="444444"/>
                </a:solidFill>
                <a:latin typeface="Helvetica Neue"/>
              </a:rPr>
              <a:t>. https://earth.nullschool.net</a:t>
            </a:r>
            <a:endParaRPr lang="en-US" dirty="0"/>
          </a:p>
          <a:p>
            <a:pPr marL="139700" marR="0" lvl="0" indent="0" algn="l" rtl="0">
              <a:lnSpc>
                <a:spcPct val="100000"/>
              </a:lnSpc>
              <a:spcBef>
                <a:spcPts val="0"/>
              </a:spcBef>
              <a:spcAft>
                <a:spcPts val="0"/>
              </a:spcAft>
              <a:buClr>
                <a:srgbClr val="000000"/>
              </a:buClr>
              <a:buSzPts val="1400"/>
              <a:buFont typeface="Arial"/>
              <a:buNone/>
            </a:pPr>
            <a:endParaRPr dirty="0"/>
          </a:p>
          <a:p>
            <a:pPr marL="457200" lvl="0" indent="-228600" algn="l" rtl="0">
              <a:lnSpc>
                <a:spcPct val="100000"/>
              </a:lnSpc>
              <a:spcBef>
                <a:spcPts val="0"/>
              </a:spcBef>
              <a:spcAft>
                <a:spcPts val="0"/>
              </a:spcAft>
              <a:buSzPts val="1400"/>
              <a:buNone/>
            </a:pPr>
            <a:endParaRPr u="sng"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ab3fdae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7ab3fdae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chemeClr val="dk1"/>
                </a:solidFill>
                <a:effectLst/>
                <a:latin typeface="Arial"/>
                <a:ea typeface="Arial"/>
                <a:cs typeface="Arial"/>
                <a:sym typeface="Arial"/>
              </a:rPr>
              <a:t>Source:</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Beccario</a:t>
            </a:r>
            <a:r>
              <a:rPr lang="en-US" sz="1100" b="0" i="0" u="none" strike="noStrike" cap="none" dirty="0">
                <a:solidFill>
                  <a:schemeClr val="dk1"/>
                </a:solidFill>
                <a:effectLst/>
                <a:latin typeface="Arial"/>
                <a:ea typeface="Arial"/>
                <a:cs typeface="Arial"/>
                <a:sym typeface="Arial"/>
              </a:rPr>
              <a:t>, C. (2020). Earth: A global map of wind, weather, and ocean conditions. https://earth.nullschool.net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e5d840d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6e5d840d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43e5913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43e5913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chemeClr val="dk1"/>
                </a:solidFill>
                <a:effectLst/>
                <a:latin typeface="Arial"/>
                <a:ea typeface="Arial"/>
                <a:cs typeface="Arial"/>
                <a:sym typeface="Arial"/>
              </a:rPr>
              <a:t>Source: </a:t>
            </a:r>
            <a:r>
              <a:rPr lang="en-US" sz="1100" b="0" i="0" u="none" strike="noStrike" cap="none" dirty="0">
                <a:solidFill>
                  <a:schemeClr val="dk1"/>
                </a:solidFill>
                <a:effectLst/>
                <a:latin typeface="Arial"/>
                <a:ea typeface="Arial"/>
                <a:cs typeface="Arial"/>
                <a:sym typeface="Arial"/>
              </a:rPr>
              <a:t>K20 Center. (2020, April 22). ICAP - </a:t>
            </a:r>
            <a:r>
              <a:rPr lang="en-US" sz="1100" b="0" i="0" u="none" strike="noStrike" cap="none" dirty="0" err="1">
                <a:solidFill>
                  <a:schemeClr val="dk1"/>
                </a:solidFill>
                <a:effectLst/>
                <a:latin typeface="Arial"/>
                <a:ea typeface="Arial"/>
                <a:cs typeface="Arial"/>
                <a:sym typeface="Arial"/>
              </a:rPr>
              <a:t>feelin</a:t>
            </a:r>
            <a:r>
              <a:rPr lang="en-US" sz="1100" b="0" i="0" u="none" strike="noStrike" cap="none" dirty="0">
                <a:solidFill>
                  <a:schemeClr val="dk1"/>
                </a:solidFill>
                <a:effectLst/>
                <a:latin typeface="Arial"/>
                <a:ea typeface="Arial"/>
                <a:cs typeface="Arial"/>
                <a:sym typeface="Arial"/>
              </a:rPr>
              <a:t>' the phenomena - job content [Video]. </a:t>
            </a:r>
            <a:r>
              <a:rPr lang="en-US" sz="1100" b="0" i="1" u="none" strike="noStrike" cap="none" dirty="0">
                <a:solidFill>
                  <a:schemeClr val="dk1"/>
                </a:solidFill>
                <a:effectLst/>
                <a:latin typeface="Arial"/>
                <a:ea typeface="Arial"/>
                <a:cs typeface="Arial"/>
                <a:sym typeface="Arial"/>
              </a:rPr>
              <a:t>YouTube</a:t>
            </a:r>
            <a:r>
              <a:rPr lang="en-US" sz="1100" b="0" i="0" u="none" strike="noStrike" cap="none" dirty="0">
                <a:solidFill>
                  <a:schemeClr val="dk1"/>
                </a:solidFill>
                <a:effectLst/>
                <a:latin typeface="Arial"/>
                <a:ea typeface="Arial"/>
                <a:cs typeface="Arial"/>
                <a:sym typeface="Arial"/>
              </a:rPr>
              <a:t>. </a:t>
            </a:r>
            <a:r>
              <a:rPr lang="en-US" dirty="0"/>
              <a:t>https://youtu.be/wtj0o8GjgVk</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13"/>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4" name="Google Shape;44;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2"/>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9" name="Google Shape;49;p23"/>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50" name="Google Shape;50;p23"/>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1" name="Google Shape;51;p23"/>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4"/>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5"/>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26"/>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67"/>
        <p:cNvGrpSpPr/>
        <p:nvPr/>
      </p:nvGrpSpPr>
      <p:grpSpPr>
        <a:xfrm>
          <a:off x="0" y="0"/>
          <a:ext cx="0" cy="0"/>
          <a:chOff x="0" y="0"/>
          <a:chExt cx="0" cy="0"/>
        </a:xfrm>
      </p:grpSpPr>
      <p:sp>
        <p:nvSpPr>
          <p:cNvPr id="68" name="Google Shape;68;g5f43d7ee8f_0_3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5f43d7ee8f_0_3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70" name="Google Shape;70;g5f43d7ee8f_0_303"/>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1"/>
        <p:cNvGrpSpPr/>
        <p:nvPr/>
      </p:nvGrpSpPr>
      <p:grpSpPr>
        <a:xfrm>
          <a:off x="0" y="0"/>
          <a:ext cx="0" cy="0"/>
          <a:chOff x="0" y="0"/>
          <a:chExt cx="0" cy="0"/>
        </a:xfrm>
      </p:grpSpPr>
      <p:pic>
        <p:nvPicPr>
          <p:cNvPr id="72" name="Google Shape;72;g5f43d7ee8f_0_259"/>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g5f43d7ee8f_0_26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5f43d7ee8f_0_26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6" name="Google Shape;76;g5f43d7ee8f_0_261"/>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pic>
        <p:nvPicPr>
          <p:cNvPr id="78" name="Google Shape;78;g5f43d7ee8f_0_26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g5f43d7ee8f_0_26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5f43d7ee8f_0_26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2" name="Google Shape;82;g5f43d7ee8f_0_26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3" name="Google Shape;83;g5f43d7ee8f_0_26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4" name="Google Shape;84;g5f43d7ee8f_0_26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g5f43d7ee8f_0_267"/>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14"/>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86"/>
        <p:cNvGrpSpPr/>
        <p:nvPr/>
      </p:nvGrpSpPr>
      <p:grpSpPr>
        <a:xfrm>
          <a:off x="0" y="0"/>
          <a:ext cx="0" cy="0"/>
          <a:chOff x="0" y="0"/>
          <a:chExt cx="0" cy="0"/>
        </a:xfrm>
      </p:grpSpPr>
      <p:sp>
        <p:nvSpPr>
          <p:cNvPr id="87" name="Google Shape;87;g5f43d7ee8f_0_27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5f43d7ee8f_0_27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7"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9" name="Google Shape;89;g5f43d7ee8f_0_274"/>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90"/>
        <p:cNvGrpSpPr/>
        <p:nvPr/>
      </p:nvGrpSpPr>
      <p:grpSpPr>
        <a:xfrm>
          <a:off x="0" y="0"/>
          <a:ext cx="0" cy="0"/>
          <a:chOff x="0" y="0"/>
          <a:chExt cx="0" cy="0"/>
        </a:xfrm>
      </p:grpSpPr>
      <p:sp>
        <p:nvSpPr>
          <p:cNvPr id="91" name="Google Shape;91;g5f43d7ee8f_0_27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5f43d7ee8f_0_27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93" name="Google Shape;93;g5f43d7ee8f_0_278"/>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g5f43d7ee8f_0_28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5f43d7ee8f_0_282"/>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7" name="Google Shape;97;g5f43d7ee8f_0_282"/>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98" name="Google Shape;98;g5f43d7ee8f_0_282"/>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g5f43d7ee8f_0_287"/>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1" name="Google Shape;101;g5f43d7ee8f_0_287"/>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02"/>
        <p:cNvGrpSpPr/>
        <p:nvPr/>
      </p:nvGrpSpPr>
      <p:grpSpPr>
        <a:xfrm>
          <a:off x="0" y="0"/>
          <a:ext cx="0" cy="0"/>
          <a:chOff x="0" y="0"/>
          <a:chExt cx="0" cy="0"/>
        </a:xfrm>
      </p:grpSpPr>
      <p:pic>
        <p:nvPicPr>
          <p:cNvPr id="103" name="Google Shape;103;g5f43d7ee8f_0_290"/>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4"/>
        <p:cNvGrpSpPr/>
        <p:nvPr/>
      </p:nvGrpSpPr>
      <p:grpSpPr>
        <a:xfrm>
          <a:off x="0" y="0"/>
          <a:ext cx="0" cy="0"/>
          <a:chOff x="0" y="0"/>
          <a:chExt cx="0" cy="0"/>
        </a:xfrm>
      </p:grpSpPr>
      <p:sp>
        <p:nvSpPr>
          <p:cNvPr id="105" name="Google Shape;105;g5f43d7ee8f_0_292"/>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6" name="Google Shape;106;g5f43d7ee8f_0_29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5f43d7ee8f_0_292"/>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8" name="Google Shape;108;g5f43d7ee8f_0_292"/>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09"/>
        <p:cNvGrpSpPr/>
        <p:nvPr/>
      </p:nvGrpSpPr>
      <p:grpSpPr>
        <a:xfrm>
          <a:off x="0" y="0"/>
          <a:ext cx="0" cy="0"/>
          <a:chOff x="0" y="0"/>
          <a:chExt cx="0" cy="0"/>
        </a:xfrm>
      </p:grpSpPr>
      <p:sp>
        <p:nvSpPr>
          <p:cNvPr id="110" name="Google Shape;110;g5f43d7ee8f_0_297"/>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11" name="Google Shape;111;g5f43d7ee8f_0_297"/>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112" name="Google Shape;112;g5f43d7ee8f_0_297"/>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113" name="Google Shape;113;g5f43d7ee8f_0_297"/>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1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15"/>
        <p:cNvGrpSpPr/>
        <p:nvPr/>
      </p:nvGrpSpPr>
      <p:grpSpPr>
        <a:xfrm>
          <a:off x="0" y="0"/>
          <a:ext cx="0" cy="0"/>
          <a:chOff x="0" y="0"/>
          <a:chExt cx="0" cy="0"/>
        </a:xfrm>
      </p:grpSpPr>
      <p:sp>
        <p:nvSpPr>
          <p:cNvPr id="116" name="Google Shape;116;g5f43d7ee8f_0_3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5f43d7ee8f_0_30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118" name="Google Shape;118;g5f43d7ee8f_0_307"/>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19"/>
        <p:cNvGrpSpPr/>
        <p:nvPr/>
      </p:nvGrpSpPr>
      <p:grpSpPr>
        <a:xfrm>
          <a:off x="0" y="0"/>
          <a:ext cx="0" cy="0"/>
          <a:chOff x="0" y="0"/>
          <a:chExt cx="0" cy="0"/>
        </a:xfrm>
      </p:grpSpPr>
      <p:sp>
        <p:nvSpPr>
          <p:cNvPr id="120" name="Google Shape;120;g5f43d7ee8f_0_3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5f43d7ee8f_0_3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122" name="Google Shape;122;g5f43d7ee8f_0_311"/>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16"/>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17"/>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 name="Google Shape;27;p17"/>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7"/>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9" name="Google Shape;29;p17"/>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 name="Google Shape;33;p1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4" name="Google Shape;34;p18"/>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19"/>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8"/>
        <p:cNvGrpSpPr/>
        <p:nvPr/>
      </p:nvGrpSpPr>
      <p:grpSpPr>
        <a:xfrm>
          <a:off x="0" y="0"/>
          <a:ext cx="0" cy="0"/>
          <a:chOff x="0" y="0"/>
          <a:chExt cx="0" cy="0"/>
        </a:xfrm>
      </p:grpSpPr>
      <p:pic>
        <p:nvPicPr>
          <p:cNvPr id="39" name="Google Shape;39;p20"/>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0"/>
        <p:cNvGrpSpPr/>
        <p:nvPr/>
      </p:nvGrpSpPr>
      <p:grpSpPr>
        <a:xfrm>
          <a:off x="0" y="0"/>
          <a:ext cx="0" cy="0"/>
          <a:chOff x="0" y="0"/>
          <a:chExt cx="0" cy="0"/>
        </a:xfrm>
      </p:grpSpPr>
      <p:pic>
        <p:nvPicPr>
          <p:cNvPr id="41" name="Google Shape;41;p21"/>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64"/>
        <p:cNvGrpSpPr/>
        <p:nvPr/>
      </p:nvGrpSpPr>
      <p:grpSpPr>
        <a:xfrm>
          <a:off x="0" y="0"/>
          <a:ext cx="0" cy="0"/>
          <a:chOff x="0" y="0"/>
          <a:chExt cx="0" cy="0"/>
        </a:xfrm>
      </p:grpSpPr>
      <p:sp>
        <p:nvSpPr>
          <p:cNvPr id="65" name="Google Shape;65;g5f43d7ee8f_0_25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g5f43d7ee8f_0_25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wtj0o8GjgV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2arUwaluIV8"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arth.nullschool.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Feelin’ the Phenomena</a:t>
            </a:r>
            <a:endParaRPr/>
          </a:p>
        </p:txBody>
      </p:sp>
      <p:sp>
        <p:nvSpPr>
          <p:cNvPr id="132" name="Google Shape;132;p2"/>
          <p:cNvSpPr txBox="1">
            <a:spLocks noGrp="1"/>
          </p:cNvSpPr>
          <p:nvPr>
            <p:ph type="subTitle" idx="1"/>
          </p:nvPr>
        </p:nvSpPr>
        <p:spPr>
          <a:xfrm>
            <a:off x="531900" y="24770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sz="2400" dirty="0"/>
              <a:t>ICAP Science: Weather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843e5913c0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hlinkClick r:id="rId3"/>
              </a:rPr>
              <a:t>Interview with a Meteorologist</a:t>
            </a:r>
            <a:endParaRPr dirty="0"/>
          </a:p>
        </p:txBody>
      </p:sp>
      <p:sp>
        <p:nvSpPr>
          <p:cNvPr id="181" name="Google Shape;181;g843e5913c0_0_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dirty="0"/>
          </a:p>
        </p:txBody>
      </p:sp>
      <p:pic>
        <p:nvPicPr>
          <p:cNvPr id="182" name="Google Shape;182;g843e5913c0_0_0">
            <a:hlinkClick r:id="rId3"/>
          </p:cNvPr>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457200" y="1451600"/>
            <a:ext cx="5958678" cy="3291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5f43d7ee8f_0_316"/>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I Used to Think...</a:t>
            </a:r>
            <a:endParaRPr dirty="0"/>
          </a:p>
        </p:txBody>
      </p:sp>
      <p:sp>
        <p:nvSpPr>
          <p:cNvPr id="188" name="Google Shape;188;g5f43d7ee8f_0_31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indent="0">
              <a:spcBef>
                <a:spcPts val="0"/>
              </a:spcBef>
              <a:buNone/>
            </a:pPr>
            <a:r>
              <a:rPr lang="en-US" dirty="0"/>
              <a:t>Write your answers to these questions on the left side of your chart:</a:t>
            </a:r>
          </a:p>
          <a:p>
            <a:pPr marL="569913" indent="-344488">
              <a:spcBef>
                <a:spcPts val="0"/>
              </a:spcBef>
              <a:buSzPct val="100000"/>
            </a:pPr>
            <a:r>
              <a:rPr lang="en-US" sz="2400" i="1" dirty="0"/>
              <a:t>What do you think a meteorologist does?</a:t>
            </a:r>
          </a:p>
          <a:p>
            <a:pPr marL="569913" indent="-344488">
              <a:spcBef>
                <a:spcPts val="0"/>
              </a:spcBef>
              <a:buSzPct val="100000"/>
            </a:pPr>
            <a:r>
              <a:rPr lang="en-US" sz="2400" i="1" dirty="0"/>
              <a:t>How do meteorologists understand and use weather phenomena?</a:t>
            </a:r>
          </a:p>
          <a:p>
            <a:pPr marL="0" indent="0">
              <a:spcBef>
                <a:spcPts val="0"/>
              </a:spcBef>
              <a:buNone/>
            </a:pP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5f43d7ee8f_0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dirty="0">
                <a:hlinkClick r:id="rId3"/>
              </a:rPr>
              <a:t>Interview with a Meteorologist</a:t>
            </a:r>
            <a:endParaRPr dirty="0"/>
          </a:p>
        </p:txBody>
      </p:sp>
      <p:sp>
        <p:nvSpPr>
          <p:cNvPr id="194" name="Google Shape;194;g5f43d7ee8f_0_3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pic>
        <p:nvPicPr>
          <p:cNvPr id="195" name="Google Shape;195;g5f43d7ee8f_0_325">
            <a:hlinkClick r:id="rId3"/>
          </p:cNvPr>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419847" y="1152476"/>
            <a:ext cx="6168807" cy="3416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5f43d7ee8f_0_330"/>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...But Now I Know</a:t>
            </a:r>
            <a:endParaRPr dirty="0"/>
          </a:p>
        </p:txBody>
      </p:sp>
      <p:sp>
        <p:nvSpPr>
          <p:cNvPr id="201" name="Google Shape;201;g5f43d7ee8f_0_33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indent="0">
              <a:spcBef>
                <a:spcPts val="0"/>
              </a:spcBef>
              <a:buNone/>
            </a:pPr>
            <a:r>
              <a:rPr lang="en-US" dirty="0"/>
              <a:t>Write your answers to these questions on the right side of your chart:</a:t>
            </a:r>
          </a:p>
          <a:p>
            <a:pPr marL="569913" indent="-344488">
              <a:spcBef>
                <a:spcPts val="0"/>
              </a:spcBef>
              <a:buSzPct val="100000"/>
            </a:pPr>
            <a:r>
              <a:rPr lang="en-US" sz="2400" i="1" dirty="0"/>
              <a:t>What do you think a meteorologist does?</a:t>
            </a:r>
          </a:p>
          <a:p>
            <a:pPr marL="569913" indent="-344488">
              <a:spcBef>
                <a:spcPts val="0"/>
              </a:spcBef>
              <a:buSzPct val="100000"/>
            </a:pPr>
            <a:r>
              <a:rPr lang="en-US" sz="2400" i="1" dirty="0"/>
              <a:t>How do meteorologists understand and use weather phenomena?</a:t>
            </a:r>
            <a:endParaRPr sz="2400" i="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5f43d7ee8f_0_335"/>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Make a Forecast</a:t>
            </a:r>
            <a:endParaRPr dirty="0"/>
          </a:p>
        </p:txBody>
      </p:sp>
      <p:sp>
        <p:nvSpPr>
          <p:cNvPr id="207" name="Google Shape;207;g5f43d7ee8f_0_33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US" dirty="0"/>
              <a:t>Write, act out, and record a weather forecast with your group based on the variables that are the best indicators for predicting tornadic activity. </a:t>
            </a:r>
            <a:endParaRPr dirty="0"/>
          </a:p>
          <a:p>
            <a:pPr lvl="0">
              <a:spcBef>
                <a:spcPts val="0"/>
              </a:spcBef>
            </a:pPr>
            <a:r>
              <a:rPr lang="en-US" dirty="0"/>
              <a:t>Everyone should work together to develop the script.</a:t>
            </a:r>
          </a:p>
          <a:p>
            <a:pPr>
              <a:spcBef>
                <a:spcPts val="0"/>
              </a:spcBef>
            </a:pPr>
            <a:r>
              <a:rPr lang="en-US" dirty="0"/>
              <a:t>The forecast should be less than 5 minutes. </a:t>
            </a:r>
          </a:p>
          <a:p>
            <a:pPr marL="457200" lvl="0" indent="-393700" algn="l" rtl="0">
              <a:lnSpc>
                <a:spcPct val="100000"/>
              </a:lnSpc>
              <a:spcBef>
                <a:spcPts val="0"/>
              </a:spcBef>
              <a:spcAft>
                <a:spcPts val="0"/>
              </a:spcAft>
              <a:buSzPts val="2600"/>
              <a:buChar char="•"/>
            </a:pPr>
            <a:r>
              <a:rPr lang="en-US" dirty="0"/>
              <a:t>Make sure each group member fills a role: meteorologist, storm chaser, or cameraman.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F5E756-07A6-4957-ACD6-7D7ADC24169B}"/>
              </a:ext>
            </a:extLst>
          </p:cNvPr>
          <p:cNvSpPr>
            <a:spLocks noGrp="1"/>
          </p:cNvSpPr>
          <p:nvPr>
            <p:ph type="title"/>
          </p:nvPr>
        </p:nvSpPr>
        <p:spPr>
          <a:xfrm>
            <a:off x="530352" y="514218"/>
            <a:ext cx="7772400" cy="1021842"/>
          </a:xfrm>
        </p:spPr>
        <p:txBody>
          <a:bodyPr/>
          <a:lstStyle/>
          <a:p>
            <a:r>
              <a:rPr lang="en-US" dirty="0"/>
              <a:t>Essential Questions</a:t>
            </a:r>
          </a:p>
        </p:txBody>
      </p:sp>
      <p:sp>
        <p:nvSpPr>
          <p:cNvPr id="5" name="Text Placeholder 4">
            <a:extLst>
              <a:ext uri="{FF2B5EF4-FFF2-40B4-BE49-F238E27FC236}">
                <a16:creationId xmlns:a16="http://schemas.microsoft.com/office/drawing/2014/main" id="{67D9121F-A9D5-408D-AC7D-48ABAF78A5F1}"/>
              </a:ext>
            </a:extLst>
          </p:cNvPr>
          <p:cNvSpPr>
            <a:spLocks noGrp="1"/>
          </p:cNvSpPr>
          <p:nvPr>
            <p:ph type="body" idx="1"/>
          </p:nvPr>
        </p:nvSpPr>
        <p:spPr>
          <a:xfrm>
            <a:off x="530352" y="1576676"/>
            <a:ext cx="7772400" cy="1132284"/>
          </a:xfrm>
        </p:spPr>
        <p:txBody>
          <a:bodyPr/>
          <a:lstStyle/>
          <a:p>
            <a:pPr marL="685800" indent="-457200">
              <a:buClr>
                <a:schemeClr val="bg1"/>
              </a:buClr>
              <a:buFont typeface="Arial" panose="020B0604020202020204" pitchFamily="34" charset="0"/>
              <a:buChar char="•"/>
            </a:pPr>
            <a:r>
              <a:rPr lang="en-US" dirty="0"/>
              <a:t>How can you use weather and climate models to predict tornadic activity?</a:t>
            </a:r>
          </a:p>
          <a:p>
            <a:pPr marL="685800" indent="-457200">
              <a:buClr>
                <a:schemeClr val="bg1"/>
              </a:buClr>
              <a:buFont typeface="Arial" panose="020B0604020202020204" pitchFamily="34" charset="0"/>
              <a:buChar char="•"/>
            </a:pPr>
            <a:r>
              <a:rPr lang="en-US" dirty="0"/>
              <a:t>How do meteorologists use these models? </a:t>
            </a:r>
          </a:p>
          <a:p>
            <a:endParaRPr lang="en-US" dirty="0"/>
          </a:p>
        </p:txBody>
      </p:sp>
    </p:spTree>
    <p:extLst>
      <p:ext uri="{BB962C8B-B14F-4D97-AF65-F5344CB8AC3E}">
        <p14:creationId xmlns:p14="http://schemas.microsoft.com/office/powerpoint/2010/main" val="4189258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0" name="Google Shape;137;p3">
            <a:extLst>
              <a:ext uri="{FF2B5EF4-FFF2-40B4-BE49-F238E27FC236}">
                <a16:creationId xmlns:a16="http://schemas.microsoft.com/office/drawing/2014/main" id="{BEF44482-147E-4CA7-AB68-0DC427C30E5D}"/>
              </a:ext>
            </a:extLst>
          </p:cNvPr>
          <p:cNvSpPr txBox="1">
            <a:spLocks/>
          </p:cNvSpPr>
          <p:nvPr/>
        </p:nvSpPr>
        <p:spPr>
          <a:xfrm>
            <a:off x="457200" y="635646"/>
            <a:ext cx="8229600" cy="857250"/>
          </a:xfrm>
          <a:prstGeom prst="rect">
            <a:avLst/>
          </a:prstGeom>
          <a:noFill/>
          <a:ln>
            <a:noFill/>
          </a:ln>
        </p:spPr>
        <p:txBody>
          <a:bodyPr spcFirstLastPara="1" wrap="square" lIns="0" tIns="0" rIns="1827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Learning Objectives</a:t>
            </a:r>
          </a:p>
        </p:txBody>
      </p:sp>
      <p:sp>
        <p:nvSpPr>
          <p:cNvPr id="11" name="Google Shape;138;p3">
            <a:extLst>
              <a:ext uri="{FF2B5EF4-FFF2-40B4-BE49-F238E27FC236}">
                <a16:creationId xmlns:a16="http://schemas.microsoft.com/office/drawing/2014/main" id="{8F8E81E4-1B97-42D8-8F03-D1F6674228D7}"/>
              </a:ext>
            </a:extLst>
          </p:cNvPr>
          <p:cNvSpPr txBox="1">
            <a:spLocks/>
          </p:cNvSpPr>
          <p:nvPr/>
        </p:nvSpPr>
        <p:spPr>
          <a:xfrm>
            <a:off x="457200" y="1559190"/>
            <a:ext cx="8229600" cy="3291840"/>
          </a:xfrm>
          <a:prstGeom prst="rect">
            <a:avLst/>
          </a:prstGeom>
          <a:noFill/>
          <a:ln>
            <a:noFill/>
          </a:ln>
        </p:spPr>
        <p:txBody>
          <a:bodyPr spcFirstLastPara="1" wrap="square" lIns="0" tIns="45700" rIns="18275" bIns="45700" anchor="t" anchorCtr="0">
            <a:noAutofit/>
          </a:bodyPr>
          <a:lstStyle>
            <a:defPPr marR="0" lvl="0" algn="l" rtl="0">
              <a:lnSpc>
                <a:spcPct val="100000"/>
              </a:lnSpc>
              <a:spcBef>
                <a:spcPts val="0"/>
              </a:spcBef>
              <a:spcAft>
                <a:spcPts val="0"/>
              </a:spcAft>
            </a:defPPr>
            <a:lvl1pPr marL="457200" marR="34289" lvl="0" indent="-39370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325755" algn="ctr" rtl="0">
              <a:lnSpc>
                <a:spcPct val="100000"/>
              </a:lnSpc>
              <a:spcBef>
                <a:spcPts val="360"/>
              </a:spcBef>
              <a:spcAft>
                <a:spcPts val="0"/>
              </a:spcAft>
              <a:buClr>
                <a:schemeClr val="accent1"/>
              </a:buClr>
              <a:buSzPts val="1530"/>
              <a:buFont typeface="Noto Sans Symbols"/>
              <a:buNone/>
              <a:defRPr sz="1800" b="0" i="0" u="none" strike="noStrike" cap="none">
                <a:solidFill>
                  <a:schemeClr val="dk1"/>
                </a:solidFill>
                <a:latin typeface="Calibri"/>
                <a:ea typeface="Calibri"/>
                <a:cs typeface="Calibri"/>
                <a:sym typeface="Calibri"/>
              </a:defRPr>
            </a:lvl2pPr>
            <a:lvl3pPr marL="1371600" marR="0" lvl="2" indent="-298640" algn="ctr" rtl="0">
              <a:lnSpc>
                <a:spcPct val="100000"/>
              </a:lnSpc>
              <a:spcBef>
                <a:spcPts val="360"/>
              </a:spcBef>
              <a:spcAft>
                <a:spcPts val="0"/>
              </a:spcAft>
              <a:buClr>
                <a:schemeClr val="accent2"/>
              </a:buClr>
              <a:buSzPts val="1260"/>
              <a:buFont typeface="Noto Sans Symbols"/>
              <a:buNone/>
              <a:defRPr sz="1575" b="0" i="0" u="none" strike="noStrike" cap="none">
                <a:solidFill>
                  <a:schemeClr val="dk1"/>
                </a:solidFill>
                <a:latin typeface="Calibri"/>
                <a:ea typeface="Calibri"/>
                <a:cs typeface="Calibri"/>
                <a:sym typeface="Calibri"/>
              </a:defRPr>
            </a:lvl3pPr>
            <a:lvl4pPr marL="1828800" marR="0" lvl="3" indent="-290512" algn="ctr" rtl="0">
              <a:lnSpc>
                <a:spcPct val="100000"/>
              </a:lnSpc>
              <a:spcBef>
                <a:spcPts val="360"/>
              </a:spcBef>
              <a:spcAft>
                <a:spcPts val="0"/>
              </a:spcAft>
              <a:buClr>
                <a:schemeClr val="accent3"/>
              </a:buClr>
              <a:buSzPts val="1170"/>
              <a:buFont typeface="Noto Sans Symbols"/>
              <a:buNone/>
              <a:defRPr sz="1500" b="0" i="0" u="none" strike="noStrike" cap="none">
                <a:solidFill>
                  <a:schemeClr val="dk1"/>
                </a:solidFill>
                <a:latin typeface="Calibri"/>
                <a:ea typeface="Calibri"/>
                <a:cs typeface="Calibri"/>
                <a:sym typeface="Calibri"/>
              </a:defRPr>
            </a:lvl4pPr>
            <a:lvl5pPr marL="2286000" marR="0" lvl="4" indent="-290512" algn="ctr" rtl="0">
              <a:lnSpc>
                <a:spcPct val="100000"/>
              </a:lnSpc>
              <a:spcBef>
                <a:spcPts val="360"/>
              </a:spcBef>
              <a:spcAft>
                <a:spcPts val="0"/>
              </a:spcAft>
              <a:buClr>
                <a:schemeClr val="accent4"/>
              </a:buClr>
              <a:buSzPts val="1170"/>
              <a:buFont typeface="Noto Sans Symbols"/>
              <a:buNone/>
              <a:defRPr sz="1500" b="0" i="0" u="none" strike="noStrike" cap="none">
                <a:solidFill>
                  <a:schemeClr val="dk1"/>
                </a:solidFill>
                <a:latin typeface="Calibri"/>
                <a:ea typeface="Calibri"/>
                <a:cs typeface="Calibri"/>
                <a:sym typeface="Calibri"/>
              </a:defRPr>
            </a:lvl5pPr>
            <a:lvl6pPr marL="2743200" marR="0" lvl="5" indent="-297179" algn="ctr" rtl="0">
              <a:lnSpc>
                <a:spcPct val="100000"/>
              </a:lnSpc>
              <a:spcBef>
                <a:spcPts val="360"/>
              </a:spcBef>
              <a:spcAft>
                <a:spcPts val="0"/>
              </a:spcAft>
              <a:buClr>
                <a:schemeClr val="accent5"/>
              </a:buClr>
              <a:buSzPts val="1440"/>
              <a:buFont typeface="Noto Sans Symbols"/>
              <a:buNone/>
              <a:defRPr sz="1350" b="0" i="0" u="none" strike="noStrike" cap="none">
                <a:solidFill>
                  <a:schemeClr val="dk1"/>
                </a:solidFill>
                <a:latin typeface="Constantia"/>
                <a:ea typeface="Constantia"/>
                <a:cs typeface="Constantia"/>
                <a:sym typeface="Constantia"/>
              </a:defRPr>
            </a:lvl6pPr>
            <a:lvl7pPr marL="3200400" marR="0" lvl="6" indent="-289560" algn="ctr" rtl="0">
              <a:lnSpc>
                <a:spcPct val="100000"/>
              </a:lnSpc>
              <a:spcBef>
                <a:spcPts val="360"/>
              </a:spcBef>
              <a:spcAft>
                <a:spcPts val="0"/>
              </a:spcAft>
              <a:buClr>
                <a:schemeClr val="accent6"/>
              </a:buClr>
              <a:buSzPts val="1440"/>
              <a:buFont typeface="Noto Sans Symbols"/>
              <a:buNone/>
              <a:defRPr sz="1200" b="0" i="0" u="none" strike="noStrike" cap="none">
                <a:solidFill>
                  <a:schemeClr val="dk1"/>
                </a:solidFill>
                <a:latin typeface="Constantia"/>
                <a:ea typeface="Constantia"/>
                <a:cs typeface="Constantia"/>
                <a:sym typeface="Constantia"/>
              </a:defRPr>
            </a:lvl7pPr>
            <a:lvl8pPr marL="3657600" marR="0" lvl="7" indent="-304800" algn="ctr" rtl="0">
              <a:lnSpc>
                <a:spcPct val="100000"/>
              </a:lnSpc>
              <a:spcBef>
                <a:spcPts val="360"/>
              </a:spcBef>
              <a:spcAft>
                <a:spcPts val="0"/>
              </a:spcAft>
              <a:buClr>
                <a:schemeClr val="dk2"/>
              </a:buClr>
              <a:buSzPts val="1800"/>
              <a:buFont typeface="Constantia"/>
              <a:buNone/>
              <a:defRPr sz="1200" b="0" i="0" u="none" strike="noStrike" cap="none">
                <a:solidFill>
                  <a:schemeClr val="dk1"/>
                </a:solidFill>
                <a:latin typeface="Constantia"/>
                <a:ea typeface="Constantia"/>
                <a:cs typeface="Constantia"/>
                <a:sym typeface="Constantia"/>
              </a:defRPr>
            </a:lvl8pPr>
            <a:lvl9pPr marL="4114800" marR="0" lvl="8" indent="-295275" algn="ctr" rtl="0">
              <a:lnSpc>
                <a:spcPct val="100000"/>
              </a:lnSpc>
              <a:spcBef>
                <a:spcPts val="360"/>
              </a:spcBef>
              <a:spcAft>
                <a:spcPts val="0"/>
              </a:spcAft>
              <a:buClr>
                <a:schemeClr val="dk2"/>
              </a:buClr>
              <a:buSzPts val="1800"/>
              <a:buFont typeface="Constantia"/>
              <a:buNone/>
              <a:defRPr sz="1050" b="0" i="0" u="none" strike="noStrike" cap="none">
                <a:solidFill>
                  <a:schemeClr val="dk1"/>
                </a:solidFill>
                <a:latin typeface="Constantia"/>
                <a:ea typeface="Constantia"/>
                <a:cs typeface="Constantia"/>
                <a:sym typeface="Constantia"/>
              </a:defRPr>
            </a:lvl9pPr>
          </a:lstStyle>
          <a:p>
            <a:pPr marL="0" marR="0" indent="0">
              <a:lnSpc>
                <a:spcPct val="115000"/>
              </a:lnSpc>
              <a:spcBef>
                <a:spcPts val="0"/>
              </a:spcBef>
            </a:pPr>
            <a:r>
              <a:rPr lang="en-US" dirty="0">
                <a:solidFill>
                  <a:srgbClr val="FFFFFF"/>
                </a:solidFill>
                <a:latin typeface="Calibri" panose="020F0502020204030204" pitchFamily="34" charset="0"/>
                <a:ea typeface="Arial"/>
                <a:cs typeface="Calibri" panose="020F0502020204030204" pitchFamily="34" charset="0"/>
                <a:sym typeface="Arial"/>
              </a:rPr>
              <a:t>After this lesson, you will be able to: </a:t>
            </a:r>
          </a:p>
          <a:p>
            <a:pPr marR="0" indent="-457200">
              <a:lnSpc>
                <a:spcPct val="115000"/>
              </a:lnSpc>
              <a:spcBef>
                <a:spcPts val="0"/>
              </a:spcBef>
              <a:buClr>
                <a:schemeClr val="bg1"/>
              </a:buClr>
              <a:buSzPct val="100000"/>
              <a:buFont typeface="Arial" panose="020B0604020202020204" pitchFamily="34" charset="0"/>
              <a:buChar char="•"/>
            </a:pPr>
            <a:r>
              <a:rPr lang="en-US" dirty="0">
                <a:solidFill>
                  <a:srgbClr val="FFFFFF"/>
                </a:solidFill>
                <a:latin typeface="Calibri" panose="020F0502020204030204" pitchFamily="34" charset="0"/>
                <a:ea typeface="Arial"/>
                <a:cs typeface="Calibri" panose="020F0502020204030204" pitchFamily="34" charset="0"/>
                <a:sym typeface="Arial"/>
              </a:rPr>
              <a:t>Investigate weather conditions related to tornadic activity.</a:t>
            </a:r>
          </a:p>
          <a:p>
            <a:pPr marR="0" indent="-457200">
              <a:lnSpc>
                <a:spcPct val="115000"/>
              </a:lnSpc>
              <a:spcBef>
                <a:spcPts val="0"/>
              </a:spcBef>
              <a:buClr>
                <a:schemeClr val="bg1"/>
              </a:buClr>
              <a:buSzPct val="100000"/>
              <a:buFont typeface="Arial" panose="020B0604020202020204" pitchFamily="34" charset="0"/>
              <a:buChar char="•"/>
            </a:pPr>
            <a:r>
              <a:rPr lang="en-US" dirty="0">
                <a:solidFill>
                  <a:srgbClr val="FFFFFF"/>
                </a:solidFill>
                <a:latin typeface="Calibri" panose="020F0502020204030204" pitchFamily="34" charset="0"/>
                <a:ea typeface="Arial"/>
                <a:cs typeface="Calibri" panose="020F0502020204030204" pitchFamily="34" charset="0"/>
                <a:sym typeface="Arial"/>
              </a:rPr>
              <a:t>Use evidence to predict when a tornado touched down.</a:t>
            </a:r>
          </a:p>
          <a:p>
            <a:pPr marR="0" indent="-457200">
              <a:lnSpc>
                <a:spcPct val="115000"/>
              </a:lnSpc>
              <a:spcBef>
                <a:spcPts val="0"/>
              </a:spcBef>
              <a:buClr>
                <a:schemeClr val="bg1"/>
              </a:buClr>
              <a:buSzPct val="100000"/>
              <a:buFont typeface="Arial" panose="020B0604020202020204" pitchFamily="34" charset="0"/>
              <a:buChar char="•"/>
            </a:pPr>
            <a:r>
              <a:rPr lang="en-US" dirty="0">
                <a:solidFill>
                  <a:srgbClr val="FFFFFF"/>
                </a:solidFill>
                <a:latin typeface="Calibri" panose="020F0502020204030204" pitchFamily="34" charset="0"/>
                <a:ea typeface="Arial"/>
                <a:cs typeface="Calibri" panose="020F0502020204030204" pitchFamily="34" charset="0"/>
                <a:sym typeface="Arial"/>
              </a:rPr>
              <a:t>Compare your personal experiences to what a meteorologist does.</a:t>
            </a:r>
          </a:p>
          <a:p>
            <a:pPr marR="0" indent="0">
              <a:lnSpc>
                <a:spcPct val="115000"/>
              </a:lnSpc>
              <a:spcBef>
                <a:spcPts val="600"/>
              </a:spcBef>
            </a:pPr>
            <a:endParaRPr lang="en-US" sz="1800" dirty="0">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457200" y="29361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Image Analysis</a:t>
            </a:r>
            <a:endParaRPr dirty="0"/>
          </a:p>
        </p:txBody>
      </p:sp>
      <p:sp>
        <p:nvSpPr>
          <p:cNvPr id="144" name="Google Shape;144;p4"/>
          <p:cNvSpPr txBox="1">
            <a:spLocks noGrp="1"/>
          </p:cNvSpPr>
          <p:nvPr>
            <p:ph type="body" idx="1"/>
          </p:nvPr>
        </p:nvSpPr>
        <p:spPr>
          <a:xfrm>
            <a:off x="457199" y="1151025"/>
            <a:ext cx="4252365"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How does this image make you feel?</a:t>
            </a:r>
            <a:endParaRPr dirty="0"/>
          </a:p>
          <a:p>
            <a:pPr marL="457200" lvl="0" indent="-393700" algn="l" rtl="0">
              <a:lnSpc>
                <a:spcPct val="100000"/>
              </a:lnSpc>
              <a:spcBef>
                <a:spcPts val="0"/>
              </a:spcBef>
              <a:spcAft>
                <a:spcPts val="0"/>
              </a:spcAft>
              <a:buSzPts val="2600"/>
              <a:buChar char="•"/>
            </a:pPr>
            <a:r>
              <a:rPr lang="en-US" dirty="0"/>
              <a:t>What experiences do you have with images like this?</a:t>
            </a:r>
            <a:endParaRPr dirty="0"/>
          </a:p>
          <a:p>
            <a:pPr marL="457200" lvl="0" indent="-393700" algn="l" rtl="0">
              <a:lnSpc>
                <a:spcPct val="100000"/>
              </a:lnSpc>
              <a:spcBef>
                <a:spcPts val="0"/>
              </a:spcBef>
              <a:spcAft>
                <a:spcPts val="0"/>
              </a:spcAft>
              <a:buSzPts val="2600"/>
              <a:buChar char="•"/>
            </a:pPr>
            <a:r>
              <a:rPr lang="en-US" dirty="0"/>
              <a:t>What information does this image provide that wouldn’t be available to you otherwise?</a:t>
            </a:r>
            <a:endParaRPr dirty="0"/>
          </a:p>
        </p:txBody>
      </p:sp>
      <p:pic>
        <p:nvPicPr>
          <p:cNvPr id="145" name="Google Shape;145;p4"/>
          <p:cNvPicPr preferRelativeResize="0"/>
          <p:nvPr/>
        </p:nvPicPr>
        <p:blipFill rotWithShape="1">
          <a:blip r:embed="rId3">
            <a:alphaModFix/>
          </a:blip>
          <a:srcRect/>
          <a:stretch/>
        </p:blipFill>
        <p:spPr>
          <a:xfrm>
            <a:off x="5340743" y="1302363"/>
            <a:ext cx="3346057" cy="2538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dissolv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dissolve">
                                      <p:cBhvr>
                                        <p:cTn id="12" dur="5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dissolve">
                                      <p:cBhvr>
                                        <p:cTn id="17" dur="500"/>
                                        <p:tgtEl>
                                          <p:spTgt spid="1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4238513" y="528066"/>
            <a:ext cx="4448287" cy="857400"/>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SzPts val="3600"/>
              <a:buNone/>
            </a:pPr>
            <a:r>
              <a:rPr lang="en-US" dirty="0"/>
              <a:t>Exploring a Simulation</a:t>
            </a:r>
            <a:endParaRPr dirty="0"/>
          </a:p>
        </p:txBody>
      </p:sp>
      <p:pic>
        <p:nvPicPr>
          <p:cNvPr id="151" name="Google Shape;151;p5"/>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457201" y="956766"/>
            <a:ext cx="3028278" cy="2496439"/>
          </a:xfrm>
          <a:prstGeom prst="rect">
            <a:avLst/>
          </a:prstGeom>
          <a:noFill/>
          <a:ln>
            <a:noFill/>
          </a:ln>
          <a:effectLst>
            <a:softEdge rad="0"/>
          </a:effectLst>
        </p:spPr>
      </p:pic>
      <p:sp>
        <p:nvSpPr>
          <p:cNvPr id="152" name="Google Shape;152;p5"/>
          <p:cNvSpPr txBox="1">
            <a:spLocks noGrp="1"/>
          </p:cNvSpPr>
          <p:nvPr>
            <p:ph type="body" idx="1"/>
          </p:nvPr>
        </p:nvSpPr>
        <p:spPr>
          <a:xfrm>
            <a:off x="4238513" y="1445685"/>
            <a:ext cx="4448287" cy="954615"/>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dirty="0"/>
              <a:t>Go to </a:t>
            </a:r>
            <a:r>
              <a:rPr lang="en-US" u="sng" dirty="0">
                <a:solidFill>
                  <a:schemeClr val="hlink"/>
                </a:solidFill>
                <a:hlinkClick r:id="rId4"/>
              </a:rPr>
              <a:t>https://earth.nullschool.net/</a:t>
            </a:r>
            <a:endParaRPr dirty="0"/>
          </a:p>
          <a:p>
            <a:pPr marL="63500" lvl="0" indent="0" algn="l" rtl="0">
              <a:lnSpc>
                <a:spcPct val="100000"/>
              </a:lnSpc>
              <a:spcBef>
                <a:spcPts val="0"/>
              </a:spcBef>
              <a:spcAft>
                <a:spcPts val="0"/>
              </a:spcAft>
              <a:buSzPts val="2600"/>
              <a:buNone/>
            </a:pPr>
            <a:endParaRPr lang="en-US" dirty="0"/>
          </a:p>
          <a:p>
            <a:pPr marL="63500" lvl="0" indent="0" algn="l" rtl="0">
              <a:lnSpc>
                <a:spcPct val="100000"/>
              </a:lnSpc>
              <a:spcBef>
                <a:spcPts val="0"/>
              </a:spcBef>
              <a:spcAft>
                <a:spcPts val="0"/>
              </a:spcAft>
              <a:buSzPts val="2600"/>
              <a:buNone/>
            </a:pPr>
            <a:r>
              <a:rPr lang="en-US" dirty="0"/>
              <a:t>Refer to the Simulation Variables Cheat Sheet.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7ab3fdae86_0_0"/>
          <p:cNvPicPr preferRelativeResize="0"/>
          <p:nvPr/>
        </p:nvPicPr>
        <p:blipFill rotWithShape="1">
          <a:blip r:embed="rId3">
            <a:alphaModFix/>
          </a:blip>
          <a:srcRect/>
          <a:stretch/>
        </p:blipFill>
        <p:spPr>
          <a:xfrm>
            <a:off x="-260874" y="243616"/>
            <a:ext cx="8253805" cy="46562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Presenting Your Findings</a:t>
            </a:r>
            <a:endParaRPr dirty="0"/>
          </a:p>
        </p:txBody>
      </p:sp>
      <p:sp>
        <p:nvSpPr>
          <p:cNvPr id="163" name="Google Shape;163;p7"/>
          <p:cNvSpPr txBox="1">
            <a:spLocks noGrp="1"/>
          </p:cNvSpPr>
          <p:nvPr>
            <p:ph type="body" idx="1"/>
          </p:nvPr>
        </p:nvSpPr>
        <p:spPr>
          <a:xfrm>
            <a:off x="457200" y="1451610"/>
            <a:ext cx="7853516" cy="3291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r>
              <a:rPr lang="en-US" dirty="0"/>
              <a:t>Using your findings from #3 on the Science Simulation Tasks handout, make a short presentation to share:</a:t>
            </a:r>
            <a:endParaRPr dirty="0"/>
          </a:p>
          <a:p>
            <a:pPr marL="457200" lvl="0" indent="-393700" algn="l" rtl="0">
              <a:lnSpc>
                <a:spcPct val="100000"/>
              </a:lnSpc>
              <a:spcBef>
                <a:spcPts val="0"/>
              </a:spcBef>
              <a:spcAft>
                <a:spcPts val="0"/>
              </a:spcAft>
              <a:buSzPts val="2600"/>
              <a:buChar char="•"/>
            </a:pPr>
            <a:r>
              <a:rPr lang="en-US" dirty="0"/>
              <a:t>your claim about what time the tornado likely touched down;</a:t>
            </a:r>
            <a:endParaRPr dirty="0"/>
          </a:p>
          <a:p>
            <a:pPr marL="457200" lvl="0" indent="-393700" algn="l" rtl="0">
              <a:lnSpc>
                <a:spcPct val="100000"/>
              </a:lnSpc>
              <a:spcBef>
                <a:spcPts val="0"/>
              </a:spcBef>
              <a:spcAft>
                <a:spcPts val="0"/>
              </a:spcAft>
              <a:buSzPts val="2600"/>
              <a:buChar char="•"/>
            </a:pPr>
            <a:r>
              <a:rPr lang="en-US" dirty="0"/>
              <a:t>the evidence that supports your claim;</a:t>
            </a:r>
            <a:endParaRPr dirty="0"/>
          </a:p>
          <a:p>
            <a:pPr marL="457200" lvl="0" indent="-393700" algn="l" rtl="0">
              <a:lnSpc>
                <a:spcPct val="100000"/>
              </a:lnSpc>
              <a:spcBef>
                <a:spcPts val="0"/>
              </a:spcBef>
              <a:spcAft>
                <a:spcPts val="0"/>
              </a:spcAft>
              <a:buSzPts val="2600"/>
              <a:buChar char="•"/>
            </a:pPr>
            <a:r>
              <a:rPr lang="en-US" dirty="0"/>
              <a:t>and the reasoning for how your evidence supports your claim.</a:t>
            </a:r>
            <a:endParaRPr dirty="0"/>
          </a:p>
          <a:p>
            <a:pPr marL="0" lvl="0" indent="0" algn="l" rtl="0">
              <a:lnSpc>
                <a:spcPct val="100000"/>
              </a:lnSpc>
              <a:spcBef>
                <a:spcPts val="0"/>
              </a:spcBef>
              <a:spcAft>
                <a:spcPts val="0"/>
              </a:spcAft>
              <a:buSzPts val="2600"/>
              <a:buNone/>
            </a:pPr>
            <a:r>
              <a:rPr lang="en-US" dirty="0"/>
              <a:t>Please limit your presentation to 5 minutes.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Presentations</a:t>
            </a:r>
            <a:endParaRPr/>
          </a:p>
        </p:txBody>
      </p:sp>
      <p:sp>
        <p:nvSpPr>
          <p:cNvPr id="169" name="Google Shape;169;p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Focus question: Which variables seem to be the best indicators for predicting tornadic activity?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6e5d840db1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Meteorology Connection</a:t>
            </a:r>
            <a:endParaRPr/>
          </a:p>
        </p:txBody>
      </p:sp>
      <p:sp>
        <p:nvSpPr>
          <p:cNvPr id="175" name="Google Shape;175;g6e5d840db1_0_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Why do scientists use models and simulations?</a:t>
            </a:r>
            <a:endParaRPr dirty="0"/>
          </a:p>
          <a:p>
            <a:pPr marL="457200" lvl="0" indent="-393700" algn="l" rtl="0">
              <a:lnSpc>
                <a:spcPct val="100000"/>
              </a:lnSpc>
              <a:spcBef>
                <a:spcPts val="0"/>
              </a:spcBef>
              <a:spcAft>
                <a:spcPts val="0"/>
              </a:spcAft>
              <a:buSzPts val="2600"/>
              <a:buChar char="•"/>
            </a:pPr>
            <a:r>
              <a:rPr lang="en-US" dirty="0"/>
              <a:t>What other ways could they use the Earth simulation data?</a:t>
            </a:r>
            <a:endParaRPr dirty="0"/>
          </a:p>
          <a:p>
            <a:pPr marL="457200" lvl="0" indent="-393700" algn="l" rtl="0">
              <a:lnSpc>
                <a:spcPct val="100000"/>
              </a:lnSpc>
              <a:spcBef>
                <a:spcPts val="0"/>
              </a:spcBef>
              <a:spcAft>
                <a:spcPts val="0"/>
              </a:spcAft>
              <a:buSzPts val="2600"/>
              <a:buChar char="•"/>
            </a:pPr>
            <a:r>
              <a:rPr lang="en-US" dirty="0"/>
              <a:t>What else could they predict using the data from the Earth simulation?</a:t>
            </a:r>
            <a:endParaRPr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5883</TotalTime>
  <Words>764</Words>
  <Application>Microsoft Office PowerPoint</Application>
  <PresentationFormat>On-screen Show (16:9)</PresentationFormat>
  <Paragraphs>65</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Constantia</vt:lpstr>
      <vt:lpstr>Georgia</vt:lpstr>
      <vt:lpstr>Calibri</vt:lpstr>
      <vt:lpstr>Helvetica Neue</vt:lpstr>
      <vt:lpstr>LEARN theme</vt:lpstr>
      <vt:lpstr>LEARN theme</vt:lpstr>
      <vt:lpstr>Feelin’ the Phenomena</vt:lpstr>
      <vt:lpstr>Essential Questions</vt:lpstr>
      <vt:lpstr>PowerPoint Presentation</vt:lpstr>
      <vt:lpstr>Image Analysis</vt:lpstr>
      <vt:lpstr>Exploring a Simulation</vt:lpstr>
      <vt:lpstr>PowerPoint Presentation</vt:lpstr>
      <vt:lpstr>Presenting Your Findings</vt:lpstr>
      <vt:lpstr>Presentations</vt:lpstr>
      <vt:lpstr>Meteorology Connection</vt:lpstr>
      <vt:lpstr>Interview with a Meteorologist</vt:lpstr>
      <vt:lpstr>I Used to Think...</vt:lpstr>
      <vt:lpstr>Interview with a Meteorologist</vt:lpstr>
      <vt:lpstr>...But Now I Know</vt:lpstr>
      <vt:lpstr>Make a Forecast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Feelin' the Phenomena</dc:title>
  <dc:creator>K20 Center</dc:creator>
  <cp:lastModifiedBy>Bracken, Pam</cp:lastModifiedBy>
  <cp:revision>11</cp:revision>
  <dcterms:modified xsi:type="dcterms:W3CDTF">2024-10-10T18:32:58Z</dcterms:modified>
</cp:coreProperties>
</file>