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5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2" r:id="rId11"/>
    <p:sldId id="270" r:id="rId12"/>
    <p:sldId id="261" r:id="rId13"/>
    <p:sldId id="271" r:id="rId14"/>
  </p:sldIdLst>
  <p:sldSz cx="9144000" cy="5143500" type="screen16x9"/>
  <p:notesSz cx="6858000" cy="9144000"/>
  <p:embeddedFontLst>
    <p:embeddedFont>
      <p:font typeface="Roboto Condensed" panose="02000000000000000000" pitchFamily="2" charset="0"/>
      <p:regular r:id="rId16"/>
      <p:bold r:id="rId17"/>
      <p:italic r:id="rId18"/>
      <p:boldItalic r:id="rId19"/>
    </p:embeddedFont>
    <p:embeddedFont>
      <p:font typeface="Roboto" panose="02000000000000000000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269" y="82"/>
      </p:cViewPr>
      <p:guideLst/>
    </p:cSldViewPr>
  </p:slideViewPr>
  <p:notesTextViewPr>
    <p:cViewPr>
      <p:scale>
        <a:sx n="1" d="1"/>
        <a:sy n="1" d="1"/>
      </p:scale>
      <p:origin x="0" y="-82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651884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8692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7427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Seal of the President of the United States. (2015). In Wikimedia Commons. </a:t>
            </a:r>
            <a:r>
              <a:rPr lang="en-US" sz="11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Retrieved from:  https://upload.wikimedia.org/wikipedia/commons/a/a7/USPresidentialSeal.jpg</a:t>
            </a:r>
          </a:p>
        </p:txBody>
      </p:sp>
    </p:spTree>
    <p:extLst>
      <p:ext uri="{BB962C8B-B14F-4D97-AF65-F5344CB8AC3E}">
        <p14:creationId xmlns:p14="http://schemas.microsoft.com/office/powerpoint/2010/main" val="138154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837700"/>
            <a:ext cx="3458700" cy="23058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18150" y="2017600"/>
            <a:ext cx="4707699" cy="110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5" name="Shape 215"/>
          <p:cNvGrpSpPr/>
          <p:nvPr/>
        </p:nvGrpSpPr>
        <p:grpSpPr>
          <a:xfrm flipH="1">
            <a:off x="5685300" y="2837825"/>
            <a:ext cx="3458700" cy="23058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9A821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35" name="Shape 23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236" name="Shape 23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37" name="Shape 23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9" name="Shape 23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0" name="Shape 24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44" name="Shape 2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9" name="Shape 2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rgbClr val="9A8219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2" name="Shape 2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434343"/>
                </a:solidFill>
              </a:rPr>
              <a:t>‹#›</a:t>
            </a:fld>
            <a:endParaRPr lang="en">
              <a:solidFill>
                <a:srgbClr val="43434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9" name="Shape 259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rgbClr val="383838"/>
        </a:solidFill>
        <a:effectLst/>
      </p:bgPr>
    </p:bg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Shape 27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276" name="Shape 27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7" name="Shape 27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8" name="Shape 27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9" name="Shape 27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0" name="Shape 28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1" name="Shape 28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82" name="Shape 282"/>
          <p:cNvGrpSpPr/>
          <p:nvPr/>
        </p:nvGrpSpPr>
        <p:grpSpPr>
          <a:xfrm>
            <a:off x="-157" y="3772619"/>
            <a:ext cx="2056197" cy="1370798"/>
            <a:chOff x="3274650" y="-614875"/>
            <a:chExt cx="3458700" cy="2305800"/>
          </a:xfrm>
        </p:grpSpPr>
        <p:sp>
          <p:nvSpPr>
            <p:cNvPr id="283" name="Shape 28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4" name="Shape 28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5" name="Shape 28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6" name="Shape 28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7" name="Shape 28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0" name="Shape 29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846" y="3751278"/>
            <a:ext cx="2075219" cy="138348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blue">
    <p:bg>
      <p:bgPr>
        <a:solidFill>
          <a:srgbClr val="1A2836"/>
        </a:solidFill>
        <a:effectLst/>
      </p:bgPr>
    </p:bg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26" name="Shape 3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327" name="Shape 327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328" name="Shape 328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29" name="Shape 32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0" name="Shape 33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1" name="Shape 33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2" name="Shape 33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3" name="Shape 33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4" name="Shape 33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5" name="Shape 335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36" name="Shape 33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7" name="Shape 33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8" name="Shape 33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39" name="Shape 33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0" name="Shape 34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1" name="Shape 34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42" name="Shape 342"/>
          <p:cNvGrpSpPr/>
          <p:nvPr/>
        </p:nvGrpSpPr>
        <p:grpSpPr>
          <a:xfrm>
            <a:off x="804" y="3757353"/>
            <a:ext cx="2065881" cy="1377254"/>
            <a:chOff x="803750" y="-275225"/>
            <a:chExt cx="3458700" cy="2305800"/>
          </a:xfrm>
        </p:grpSpPr>
        <p:grpSp>
          <p:nvGrpSpPr>
            <p:cNvPr id="343" name="Shape 34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4" name="Shape 34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5" name="Shape 34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6" name="Shape 34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7" name="Shape 34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8" name="Shape 34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49" name="Shape 34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50" name="Shape 350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51" name="Shape 35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2" name="Shape 35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3" name="Shape 35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4" name="Shape 35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5" name="Shape 35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6" name="Shape 35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11" name="Shape 411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412" name="Shape 41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13" name="Shape 41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8" name="Shape 41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419" name="Shape 41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20" name="Shape 42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1" name="Shape 42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2800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75" name="Shape 175"/>
          <p:cNvGrpSpPr/>
          <p:nvPr/>
        </p:nvGrpSpPr>
        <p:grpSpPr>
          <a:xfrm rot="10800000" flipH="1">
            <a:off x="5685300" y="2837700"/>
            <a:ext cx="3458700" cy="2305800"/>
            <a:chOff x="5685300" y="0"/>
            <a:chExt cx="3458700" cy="2305800"/>
          </a:xfrm>
        </p:grpSpPr>
        <p:grpSp>
          <p:nvGrpSpPr>
            <p:cNvPr id="176" name="Shape 17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77" name="Shape 1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8" name="Shape 1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9" name="Shape 1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3" name="Shape 183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84" name="Shape 1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5" name="Shape 1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89" name="Shape 1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2" name="Shape 19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6B121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95" name="Shape 195"/>
          <p:cNvGrpSpPr/>
          <p:nvPr/>
        </p:nvGrpSpPr>
        <p:grpSpPr>
          <a:xfrm flipH="1">
            <a:off x="5685300" y="2837700"/>
            <a:ext cx="3458700" cy="2305800"/>
            <a:chOff x="310150" y="-217625"/>
            <a:chExt cx="3458700" cy="2305800"/>
          </a:xfrm>
        </p:grpSpPr>
        <p:grpSp>
          <p:nvGrpSpPr>
            <p:cNvPr id="196" name="Shape 196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7" name="Shape 19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04" name="Shape 20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7" r:id="rId16"/>
    <p:sldLayoutId id="2147483668" r:id="rId17"/>
    <p:sldLayoutId id="2147483669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101" y="402609"/>
            <a:ext cx="3651562" cy="52322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</a:t>
            </a:r>
            <a:r>
              <a:rPr lang="en-US" b="1" dirty="0" smtClean="0"/>
              <a:t>U.S. </a:t>
            </a:r>
            <a:r>
              <a:rPr lang="en-US" b="1" dirty="0" smtClean="0"/>
              <a:t>GOVERNMENT LESSON  </a:t>
            </a:r>
          </a:p>
          <a:p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00351" y="3323230"/>
            <a:ext cx="56364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/>
              <a:t>What are the qualifications to be </a:t>
            </a:r>
            <a:r>
              <a:rPr lang="en-US" i="1" dirty="0" smtClean="0"/>
              <a:t>president </a:t>
            </a:r>
            <a:r>
              <a:rPr lang="en-US" i="1" dirty="0"/>
              <a:t>of the </a:t>
            </a:r>
            <a:r>
              <a:rPr lang="en-US" i="1" dirty="0" smtClean="0"/>
              <a:t>United States? </a:t>
            </a:r>
            <a:r>
              <a:rPr lang="en-US" i="1" dirty="0"/>
              <a:t> </a:t>
            </a:r>
            <a:endParaRPr lang="en-US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 smtClean="0"/>
              <a:t>What </a:t>
            </a:r>
            <a:r>
              <a:rPr lang="en-US" i="1" dirty="0"/>
              <a:t>are the  powers of the </a:t>
            </a:r>
            <a:r>
              <a:rPr lang="en-US" i="1" dirty="0" smtClean="0"/>
              <a:t>president</a:t>
            </a:r>
            <a:r>
              <a:rPr lang="en-US" i="1" dirty="0"/>
              <a:t>?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10" y="445025"/>
            <a:ext cx="8743590" cy="5727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Would these promises violate the Constitution?</a:t>
            </a:r>
            <a:br>
              <a:rPr lang="en-US" dirty="0" smtClean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398" y="1152475"/>
            <a:ext cx="3999900" cy="3416400"/>
          </a:xfrm>
        </p:spPr>
        <p:txBody>
          <a:bodyPr/>
          <a:lstStyle/>
          <a:p>
            <a:pPr>
              <a:buNone/>
            </a:pPr>
            <a:r>
              <a:rPr lang="en-US" sz="1600" dirty="0">
                <a:solidFill>
                  <a:srgbClr val="C00000"/>
                </a:solidFill>
              </a:rPr>
              <a:t>Strip </a:t>
            </a:r>
            <a:r>
              <a:rPr lang="en-US" sz="1600" dirty="0" smtClean="0">
                <a:solidFill>
                  <a:srgbClr val="C00000"/>
                </a:solidFill>
              </a:rPr>
              <a:t>U.S. </a:t>
            </a:r>
            <a:r>
              <a:rPr lang="en-US" sz="1600" dirty="0">
                <a:solidFill>
                  <a:srgbClr val="C00000"/>
                </a:solidFill>
              </a:rPr>
              <a:t>citizens of their citizenship if they burn the American flag.</a:t>
            </a:r>
          </a:p>
          <a:p>
            <a:pPr>
              <a:buNone/>
            </a:pPr>
            <a:r>
              <a:rPr lang="en-US" sz="1600" dirty="0">
                <a:solidFill>
                  <a:srgbClr val="C00000"/>
                </a:solidFill>
              </a:rPr>
              <a:t>Build a wall between Mexico and the </a:t>
            </a:r>
            <a:r>
              <a:rPr lang="en-US" sz="1600" dirty="0" smtClean="0">
                <a:solidFill>
                  <a:srgbClr val="C00000"/>
                </a:solidFill>
              </a:rPr>
              <a:t>United States </a:t>
            </a:r>
            <a:r>
              <a:rPr lang="en-US" sz="1600" dirty="0">
                <a:solidFill>
                  <a:srgbClr val="C00000"/>
                </a:solidFill>
              </a:rPr>
              <a:t>border to stop illegal immigration</a:t>
            </a:r>
            <a:r>
              <a:rPr lang="en-US" sz="1600" dirty="0" smtClean="0">
                <a:solidFill>
                  <a:srgbClr val="C00000"/>
                </a:solidFill>
              </a:rPr>
              <a:t>.          </a:t>
            </a:r>
            <a:endParaRPr lang="en-US" sz="16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1600" dirty="0">
                <a:solidFill>
                  <a:srgbClr val="C00000"/>
                </a:solidFill>
              </a:rPr>
              <a:t>Ban foreign Muslims from entering the </a:t>
            </a:r>
            <a:r>
              <a:rPr lang="en-US" sz="1600" dirty="0" smtClean="0">
                <a:solidFill>
                  <a:srgbClr val="C00000"/>
                </a:solidFill>
              </a:rPr>
              <a:t>United States.</a:t>
            </a:r>
            <a:endParaRPr lang="en-US" sz="1600" dirty="0" smtClean="0"/>
          </a:p>
          <a:p>
            <a:pPr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Control </a:t>
            </a:r>
            <a:r>
              <a:rPr lang="en-US" sz="1600" dirty="0">
                <a:solidFill>
                  <a:srgbClr val="C00000"/>
                </a:solidFill>
              </a:rPr>
              <a:t>parts of the </a:t>
            </a:r>
            <a:r>
              <a:rPr lang="en-US" sz="1600" dirty="0" smtClean="0">
                <a:solidFill>
                  <a:srgbClr val="C00000"/>
                </a:solidFill>
              </a:rPr>
              <a:t>Internet </a:t>
            </a:r>
            <a:r>
              <a:rPr lang="en-US" sz="1600" dirty="0">
                <a:solidFill>
                  <a:srgbClr val="C00000"/>
                </a:solidFill>
              </a:rPr>
              <a:t>that recruit Americans to ISIS.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832400" y="1282129"/>
            <a:ext cx="3999900" cy="341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has already been protected by the First Amendment and upheld by court cases.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Might be protected by First </a:t>
            </a:r>
            <a:r>
              <a:rPr lang="en-US" dirty="0" smtClean="0"/>
              <a:t>Amendment (freedom </a:t>
            </a:r>
            <a:r>
              <a:rPr lang="en-US" dirty="0" smtClean="0"/>
              <a:t>of </a:t>
            </a:r>
            <a:r>
              <a:rPr lang="en-US" dirty="0" smtClean="0"/>
              <a:t>religion) </a:t>
            </a:r>
            <a:r>
              <a:rPr lang="en-US" dirty="0" smtClean="0"/>
              <a:t>and by existing immigration laws.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Might be protected by the First </a:t>
            </a:r>
            <a:r>
              <a:rPr lang="en-US" dirty="0" smtClean="0"/>
              <a:t>Amendment (freedom </a:t>
            </a:r>
            <a:r>
              <a:rPr lang="en-US" dirty="0" smtClean="0"/>
              <a:t>of the </a:t>
            </a:r>
            <a:r>
              <a:rPr lang="en-US" dirty="0" smtClean="0"/>
              <a:t>speech) </a:t>
            </a:r>
            <a:r>
              <a:rPr lang="en-US" dirty="0" smtClean="0"/>
              <a:t>and </a:t>
            </a:r>
            <a:r>
              <a:rPr lang="en-US" dirty="0" smtClean="0"/>
              <a:t>press, or media.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039191" y="1533040"/>
            <a:ext cx="743803" cy="10918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039191" y="3006206"/>
            <a:ext cx="743803" cy="10918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028955" y="3880444"/>
            <a:ext cx="743803" cy="109182"/>
          </a:xfrm>
          <a:prstGeom prst="rightArrow">
            <a:avLst/>
          </a:prstGeom>
          <a:solidFill>
            <a:srgbClr val="0070C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0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386" y="632780"/>
            <a:ext cx="3999900" cy="3416400"/>
          </a:xfrm>
          <a:ln w="19050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Constitutional Qualifications of the President: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Must be at least 35 years old.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Must be a </a:t>
            </a:r>
            <a:r>
              <a:rPr lang="en-US" dirty="0" smtClean="0"/>
              <a:t>United States </a:t>
            </a:r>
            <a:r>
              <a:rPr lang="en-US" dirty="0" smtClean="0"/>
              <a:t>resident for at least 14 years.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Must be a </a:t>
            </a:r>
            <a:r>
              <a:rPr lang="en-US" dirty="0" smtClean="0"/>
              <a:t>United States </a:t>
            </a:r>
            <a:r>
              <a:rPr lang="en-US" dirty="0" smtClean="0"/>
              <a:t>citizen.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285286" y="1409033"/>
            <a:ext cx="3999900" cy="3648741"/>
          </a:xfrm>
          <a:ln w="19050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sz="1600" i="1" dirty="0" smtClean="0">
                <a:solidFill>
                  <a:srgbClr val="C00000"/>
                </a:solidFill>
              </a:rPr>
              <a:t>Constitutional powers of the President:</a:t>
            </a:r>
          </a:p>
          <a:p>
            <a:pPr marL="342900" indent="-342900">
              <a:buAutoNum type="arabicPeriod"/>
            </a:pPr>
            <a:r>
              <a:rPr lang="en-US" dirty="0" smtClean="0"/>
              <a:t>Commander and Chief of the military</a:t>
            </a:r>
          </a:p>
          <a:p>
            <a:pPr marL="342900" indent="-342900">
              <a:buAutoNum type="arabicPeriod"/>
            </a:pPr>
            <a:r>
              <a:rPr lang="en-US" dirty="0" smtClean="0"/>
              <a:t>Can appoint Supreme Court judges, foreign ministers and ambassadors, and heads to federal agencies.</a:t>
            </a:r>
          </a:p>
          <a:p>
            <a:pPr marL="342900" indent="-342900">
              <a:buAutoNum type="arabicPeriod"/>
            </a:pPr>
            <a:r>
              <a:rPr lang="en-US" dirty="0" smtClean="0"/>
              <a:t>Make treaties with other countries.</a:t>
            </a:r>
          </a:p>
          <a:p>
            <a:pPr marL="342900" indent="-342900">
              <a:buAutoNum type="arabicPeriod"/>
            </a:pPr>
            <a:r>
              <a:rPr lang="en-US" dirty="0" smtClean="0"/>
              <a:t>Can grant pardons or reprieves to prisoners.</a:t>
            </a:r>
          </a:p>
          <a:p>
            <a:pPr marL="342900" indent="-342900">
              <a:buAutoNum type="arabicPeriod"/>
            </a:pPr>
            <a:r>
              <a:rPr lang="en-US" dirty="0" smtClean="0"/>
              <a:t>Must report </a:t>
            </a:r>
            <a:r>
              <a:rPr lang="en-US" dirty="0" smtClean="0"/>
              <a:t>annual progress to Congress.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55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Color, Symbol and Image (CSI) Activity</a:t>
            </a:r>
            <a:endParaRPr dirty="0"/>
          </a:p>
        </p:txBody>
      </p:sp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</a:rPr>
              <a:t>What are the qualifications to be </a:t>
            </a:r>
            <a:r>
              <a:rPr lang="en-US" i="1" dirty="0" smtClean="0">
                <a:solidFill>
                  <a:srgbClr val="C00000"/>
                </a:solidFill>
              </a:rPr>
              <a:t>president </a:t>
            </a:r>
            <a:r>
              <a:rPr lang="en-US" i="1" dirty="0">
                <a:solidFill>
                  <a:srgbClr val="C00000"/>
                </a:solidFill>
              </a:rPr>
              <a:t>of the </a:t>
            </a:r>
            <a:r>
              <a:rPr lang="en-US" i="1" dirty="0" smtClean="0">
                <a:solidFill>
                  <a:srgbClr val="C00000"/>
                </a:solidFill>
              </a:rPr>
              <a:t>United States? </a:t>
            </a:r>
            <a:r>
              <a:rPr lang="en-US" i="1" dirty="0">
                <a:solidFill>
                  <a:srgbClr val="C00000"/>
                </a:solidFill>
              </a:rPr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C00000"/>
                </a:solidFill>
              </a:rPr>
              <a:t>What are </a:t>
            </a:r>
            <a:r>
              <a:rPr lang="en-US" i="1" dirty="0" smtClean="0">
                <a:solidFill>
                  <a:srgbClr val="C00000"/>
                </a:solidFill>
              </a:rPr>
              <a:t>the</a:t>
            </a:r>
            <a:r>
              <a:rPr lang="en-US" i="1" dirty="0">
                <a:solidFill>
                  <a:srgbClr val="C00000"/>
                </a:solidFill>
              </a:rPr>
              <a:t> powers of the </a:t>
            </a:r>
            <a:r>
              <a:rPr lang="en-US" i="1" dirty="0" smtClean="0">
                <a:solidFill>
                  <a:srgbClr val="C00000"/>
                </a:solidFill>
              </a:rPr>
              <a:t>president?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i="1" dirty="0" smtClean="0">
                <a:solidFill>
                  <a:schemeClr val="tx1"/>
                </a:solidFill>
              </a:rPr>
              <a:t>On your handout, create a </a:t>
            </a:r>
            <a:r>
              <a:rPr lang="en-US" i="1" dirty="0" smtClean="0">
                <a:solidFill>
                  <a:schemeClr val="tx1"/>
                </a:solidFill>
              </a:rPr>
              <a:t>color</a:t>
            </a:r>
            <a:r>
              <a:rPr lang="en-US" i="1" dirty="0" smtClean="0">
                <a:solidFill>
                  <a:schemeClr val="tx1"/>
                </a:solidFill>
              </a:rPr>
              <a:t>, a </a:t>
            </a:r>
            <a:r>
              <a:rPr lang="en-US" i="1" dirty="0" smtClean="0">
                <a:solidFill>
                  <a:schemeClr val="tx1"/>
                </a:solidFill>
              </a:rPr>
              <a:t>symbol</a:t>
            </a:r>
            <a:r>
              <a:rPr lang="en-US" i="1" dirty="0" smtClean="0">
                <a:solidFill>
                  <a:schemeClr val="tx1"/>
                </a:solidFill>
              </a:rPr>
              <a:t>, and an </a:t>
            </a:r>
            <a:r>
              <a:rPr lang="en-US" i="1" dirty="0" smtClean="0">
                <a:solidFill>
                  <a:schemeClr val="tx1"/>
                </a:solidFill>
              </a:rPr>
              <a:t>image </a:t>
            </a:r>
            <a:r>
              <a:rPr lang="en-US" i="1" dirty="0" smtClean="0">
                <a:solidFill>
                  <a:schemeClr val="tx1"/>
                </a:solidFill>
              </a:rPr>
              <a:t>that represents the qualifications and the powers of the president.</a:t>
            </a:r>
          </a:p>
          <a:p>
            <a:pPr>
              <a:buNone/>
            </a:pPr>
            <a:r>
              <a:rPr lang="en-US" i="1" dirty="0" smtClean="0">
                <a:solidFill>
                  <a:schemeClr val="tx1"/>
                </a:solidFill>
              </a:rPr>
              <a:t>Explain your reasoning for your choices.</a:t>
            </a: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and Contrast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i="1" dirty="0" smtClean="0"/>
              <a:t>How does your </a:t>
            </a:r>
            <a:r>
              <a:rPr lang="en-US" sz="2000" i="1" dirty="0" smtClean="0"/>
              <a:t>color</a:t>
            </a:r>
            <a:r>
              <a:rPr lang="en-US" sz="2000" i="1" dirty="0" smtClean="0"/>
              <a:t>, </a:t>
            </a:r>
            <a:r>
              <a:rPr lang="en-US" sz="2000" i="1" dirty="0" smtClean="0"/>
              <a:t>symbol</a:t>
            </a:r>
            <a:r>
              <a:rPr lang="en-US" sz="2000" i="1" dirty="0" smtClean="0"/>
              <a:t>, and </a:t>
            </a:r>
            <a:r>
              <a:rPr lang="en-US" sz="2000" i="1" dirty="0" smtClean="0"/>
              <a:t>image </a:t>
            </a:r>
            <a:r>
              <a:rPr lang="en-US" sz="2000" i="1" dirty="0" smtClean="0"/>
              <a:t>compare to the official seal of the </a:t>
            </a:r>
            <a:r>
              <a:rPr lang="en-US" sz="2000" i="1" dirty="0" smtClean="0"/>
              <a:t>president</a:t>
            </a:r>
            <a:r>
              <a:rPr lang="en-US" sz="2000" i="1" dirty="0" smtClean="0"/>
              <a:t>?</a:t>
            </a:r>
            <a:endParaRPr lang="en-US" sz="2000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400" y="1152475"/>
            <a:ext cx="33623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39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qualifications make a good </a:t>
            </a:r>
            <a:r>
              <a:rPr lang="en-US" dirty="0" smtClean="0"/>
              <a:t>president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Think about the qualities that might be needed for the presidency.</a:t>
            </a:r>
          </a:p>
          <a:p>
            <a:pPr>
              <a:buNone/>
            </a:pPr>
            <a:r>
              <a:rPr lang="en-US" dirty="0" smtClean="0"/>
              <a:t>Be prepared to discuss and explain your answer.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4221" y="2598908"/>
            <a:ext cx="2092859" cy="2104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86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Constitutional Qualifications of the President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constitution </a:t>
            </a:r>
            <a:r>
              <a:rPr lang="en-US" dirty="0" smtClean="0"/>
              <a:t>states these requirements to be </a:t>
            </a:r>
            <a:r>
              <a:rPr lang="en-US" dirty="0" smtClean="0"/>
              <a:t>president</a:t>
            </a:r>
            <a:r>
              <a:rPr lang="en-US" dirty="0" smtClean="0"/>
              <a:t>:</a:t>
            </a:r>
          </a:p>
          <a:p>
            <a:pPr marL="285750" indent="-285750"/>
            <a:r>
              <a:rPr lang="en-US" dirty="0" smtClean="0"/>
              <a:t>Must be at least 35 years </a:t>
            </a:r>
            <a:r>
              <a:rPr lang="en-US" dirty="0" smtClean="0"/>
              <a:t>old.</a:t>
            </a:r>
            <a:endParaRPr lang="en-US" dirty="0" smtClean="0"/>
          </a:p>
          <a:p>
            <a:pPr marL="285750" indent="-285750"/>
            <a:r>
              <a:rPr lang="en-US" dirty="0" smtClean="0"/>
              <a:t>Must be a </a:t>
            </a:r>
            <a:r>
              <a:rPr lang="en-US" dirty="0" smtClean="0"/>
              <a:t>United States </a:t>
            </a:r>
            <a:r>
              <a:rPr lang="en-US" dirty="0" smtClean="0"/>
              <a:t>citizen.</a:t>
            </a:r>
          </a:p>
          <a:p>
            <a:pPr marL="285750" indent="-285750"/>
            <a:r>
              <a:rPr lang="en-US" dirty="0" smtClean="0"/>
              <a:t>Must have been a </a:t>
            </a:r>
            <a:r>
              <a:rPr lang="en-US" dirty="0" smtClean="0"/>
              <a:t>United States </a:t>
            </a:r>
            <a:r>
              <a:rPr lang="en-US" dirty="0" smtClean="0"/>
              <a:t>resident for at least 14 years.</a:t>
            </a:r>
          </a:p>
          <a:p>
            <a:pPr marL="285750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2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 to be President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/>
              <a:t>Constitutional Qualifications:</a:t>
            </a:r>
          </a:p>
          <a:p>
            <a:pPr marL="285750" indent="-285750"/>
            <a:r>
              <a:rPr lang="en-US" dirty="0"/>
              <a:t>Must be at least 35 years </a:t>
            </a:r>
            <a:r>
              <a:rPr lang="en-US" dirty="0" smtClean="0"/>
              <a:t>old.</a:t>
            </a:r>
            <a:endParaRPr lang="en-US" dirty="0"/>
          </a:p>
          <a:p>
            <a:pPr marL="285750" indent="-285750"/>
            <a:r>
              <a:rPr lang="en-US" dirty="0"/>
              <a:t>Must be a </a:t>
            </a:r>
            <a:r>
              <a:rPr lang="en-US" dirty="0" smtClean="0"/>
              <a:t>United States </a:t>
            </a:r>
            <a:r>
              <a:rPr lang="en-US" dirty="0"/>
              <a:t>citizen.</a:t>
            </a:r>
          </a:p>
          <a:p>
            <a:pPr marL="285750" indent="-285750"/>
            <a:r>
              <a:rPr lang="en-US" dirty="0"/>
              <a:t>Must have </a:t>
            </a:r>
            <a:r>
              <a:rPr lang="en-US" dirty="0" smtClean="0"/>
              <a:t>been a </a:t>
            </a:r>
            <a:r>
              <a:rPr lang="en-US" dirty="0" smtClean="0"/>
              <a:t>United States </a:t>
            </a:r>
            <a:r>
              <a:rPr lang="en-US" dirty="0"/>
              <a:t>resident for at least 14 years.</a:t>
            </a:r>
          </a:p>
          <a:p>
            <a:pPr>
              <a:buNone/>
            </a:pP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03479" y="1166884"/>
            <a:ext cx="3999900" cy="3416400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b="1" dirty="0" smtClean="0"/>
              <a:t>Questions:</a:t>
            </a:r>
          </a:p>
          <a:p>
            <a:pPr>
              <a:buNone/>
            </a:pPr>
            <a:r>
              <a:rPr lang="en-US" dirty="0" smtClean="0"/>
              <a:t>1. Why </a:t>
            </a:r>
            <a:r>
              <a:rPr lang="en-US" dirty="0"/>
              <a:t>do you believe the framers chose these particular qualifications for the </a:t>
            </a:r>
            <a:r>
              <a:rPr lang="en-US" dirty="0" smtClean="0"/>
              <a:t>presidency</a:t>
            </a:r>
            <a:r>
              <a:rPr lang="en-US" dirty="0"/>
              <a:t>?</a:t>
            </a:r>
          </a:p>
          <a:p>
            <a:pPr>
              <a:buNone/>
            </a:pPr>
            <a:r>
              <a:rPr lang="en-US" dirty="0" smtClean="0"/>
              <a:t>2. In </a:t>
            </a:r>
            <a:r>
              <a:rPr lang="en-US" dirty="0"/>
              <a:t>looking at the qualifications, what seemed most important to the framers?</a:t>
            </a:r>
          </a:p>
          <a:p>
            <a:pPr>
              <a:buNone/>
            </a:pPr>
            <a:r>
              <a:rPr lang="en-US" dirty="0" smtClean="0"/>
              <a:t>3. In </a:t>
            </a:r>
            <a:r>
              <a:rPr lang="en-US" dirty="0"/>
              <a:t>comparing these </a:t>
            </a:r>
            <a:r>
              <a:rPr lang="en-US" dirty="0" smtClean="0"/>
              <a:t>constitutional </a:t>
            </a:r>
            <a:r>
              <a:rPr lang="en-US" dirty="0"/>
              <a:t>qualifications with those listed on the board, what </a:t>
            </a:r>
            <a:r>
              <a:rPr lang="en-US" dirty="0" smtClean="0"/>
              <a:t>is different?</a:t>
            </a:r>
            <a:r>
              <a:rPr lang="en-US" dirty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Why </a:t>
            </a:r>
            <a:r>
              <a:rPr lang="en-US" dirty="0"/>
              <a:t>do you think the framers did NOT include certain qualifications?</a:t>
            </a:r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870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445025"/>
            <a:ext cx="8520600" cy="8903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</a:t>
            </a:r>
            <a:r>
              <a:rPr lang="en-US" dirty="0" smtClean="0"/>
              <a:t>Powers </a:t>
            </a:r>
            <a:r>
              <a:rPr lang="en-US" dirty="0" smtClean="0"/>
              <a:t>of the </a:t>
            </a:r>
            <a:r>
              <a:rPr lang="en-US" dirty="0"/>
              <a:t>P</a:t>
            </a:r>
            <a:r>
              <a:rPr lang="en-US" dirty="0" smtClean="0"/>
              <a:t>resident</a:t>
            </a:r>
            <a:r>
              <a:rPr lang="en-US" dirty="0" smtClean="0"/>
              <a:t>? </a:t>
            </a:r>
            <a:br>
              <a:rPr lang="en-US" dirty="0" smtClean="0"/>
            </a:br>
            <a:r>
              <a:rPr lang="en-US" dirty="0" smtClean="0"/>
              <a:t>Justified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395876"/>
            <a:ext cx="8217938" cy="341640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US" dirty="0" smtClean="0"/>
              <a:t>Look at the list of promises that President-Elect Trump </a:t>
            </a:r>
            <a:r>
              <a:rPr lang="en-US" dirty="0" smtClean="0"/>
              <a:t>proposed </a:t>
            </a:r>
            <a:r>
              <a:rPr lang="en-US" dirty="0" smtClean="0"/>
              <a:t>during his campaign.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Before reading</a:t>
            </a:r>
            <a:r>
              <a:rPr lang="en-US" dirty="0" smtClean="0"/>
              <a:t>: </a:t>
            </a:r>
            <a:r>
              <a:rPr lang="en-US" dirty="0" smtClean="0"/>
              <a:t>Check </a:t>
            </a:r>
            <a:r>
              <a:rPr lang="en-US" dirty="0" smtClean="0"/>
              <a:t>ONLY activities that you believe are supported by the </a:t>
            </a:r>
            <a:r>
              <a:rPr lang="en-US" dirty="0" smtClean="0"/>
              <a:t>constitution. Some are. Some </a:t>
            </a:r>
            <a:r>
              <a:rPr lang="en-US" dirty="0" smtClean="0"/>
              <a:t>are not.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During reading: </a:t>
            </a:r>
            <a:r>
              <a:rPr lang="en-US" dirty="0" smtClean="0"/>
              <a:t>Read </a:t>
            </a:r>
            <a:r>
              <a:rPr lang="en-US" dirty="0" smtClean="0"/>
              <a:t>about </a:t>
            </a:r>
            <a:r>
              <a:rPr lang="en-US" dirty="0" smtClean="0"/>
              <a:t>executive </a:t>
            </a:r>
            <a:r>
              <a:rPr lang="en-US" dirty="0" smtClean="0"/>
              <a:t>powers in the </a:t>
            </a:r>
            <a:r>
              <a:rPr lang="en-US" dirty="0" smtClean="0"/>
              <a:t>constitution. Change </a:t>
            </a:r>
            <a:r>
              <a:rPr lang="en-US" dirty="0" smtClean="0"/>
              <a:t>your answers as you determine what activities are supported by the </a:t>
            </a:r>
            <a:r>
              <a:rPr lang="en-US" dirty="0"/>
              <a:t>c</a:t>
            </a:r>
            <a:r>
              <a:rPr lang="en-US" dirty="0" smtClean="0"/>
              <a:t>onstitution. Write </a:t>
            </a:r>
            <a:r>
              <a:rPr lang="en-US" dirty="0" smtClean="0"/>
              <a:t>down proof for what you checked.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622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are the Powers of the President? Justified List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following statements ARE supported by the </a:t>
            </a:r>
            <a:r>
              <a:rPr lang="en-US" dirty="0" smtClean="0">
                <a:solidFill>
                  <a:srgbClr val="FF0000"/>
                </a:solidFill>
              </a:rPr>
              <a:t>constitution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sz="1600" dirty="0" smtClean="0"/>
              <a:t>2. Nominate a Supreme Court Judge to replace Antony Scalia. </a:t>
            </a:r>
            <a:r>
              <a:rPr lang="en-US" sz="1600" dirty="0" smtClean="0">
                <a:solidFill>
                  <a:srgbClr val="FF0000"/>
                </a:solidFill>
              </a:rPr>
              <a:t>(Article II, Section 2)</a:t>
            </a:r>
          </a:p>
          <a:p>
            <a:pPr lvl="0">
              <a:buNone/>
            </a:pPr>
            <a:r>
              <a:rPr lang="en-US" sz="1600" dirty="0" smtClean="0"/>
              <a:t>5. </a:t>
            </a:r>
            <a:r>
              <a:rPr lang="en-US" sz="1600" dirty="0"/>
              <a:t>Appoint people he trusts for the head of federal agencies. 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Article </a:t>
            </a:r>
            <a:r>
              <a:rPr lang="en-US" sz="1600" dirty="0" smtClean="0">
                <a:solidFill>
                  <a:srgbClr val="FF0000"/>
                </a:solidFill>
              </a:rPr>
              <a:t>II, </a:t>
            </a:r>
            <a:r>
              <a:rPr lang="en-US" sz="1600" dirty="0">
                <a:solidFill>
                  <a:srgbClr val="FF0000"/>
                </a:solidFill>
              </a:rPr>
              <a:t>Section 2</a:t>
            </a:r>
            <a:r>
              <a:rPr lang="en-US" sz="1600" dirty="0" smtClean="0">
                <a:solidFill>
                  <a:srgbClr val="FF0000"/>
                </a:solidFill>
              </a:rPr>
              <a:t>).</a:t>
            </a:r>
            <a:endParaRPr lang="en-US" sz="1600" dirty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en-US" sz="1600" dirty="0" smtClean="0"/>
              <a:t>8. </a:t>
            </a:r>
            <a:r>
              <a:rPr lang="en-US" sz="1600" dirty="0"/>
              <a:t>Make new economic treaties with other countries. </a:t>
            </a:r>
            <a:r>
              <a:rPr lang="en-US" sz="1600" i="1" dirty="0" smtClean="0"/>
              <a:t> </a:t>
            </a:r>
            <a:r>
              <a:rPr lang="en-US" sz="1600" dirty="0">
                <a:solidFill>
                  <a:srgbClr val="FF0000"/>
                </a:solidFill>
              </a:rPr>
              <a:t>(Article II, Section 2).</a:t>
            </a:r>
          </a:p>
          <a:p>
            <a:pPr lvl="0">
              <a:buNone/>
            </a:pPr>
            <a:r>
              <a:rPr lang="en-US" sz="1600" dirty="0" smtClean="0"/>
              <a:t>9. Not </a:t>
            </a:r>
            <a:r>
              <a:rPr lang="en-US" sz="1600" dirty="0"/>
              <a:t>take his salary or a vacation during his presidency.  </a:t>
            </a:r>
            <a:r>
              <a:rPr lang="en-US" sz="1600" i="1" dirty="0" smtClean="0"/>
              <a:t> </a:t>
            </a:r>
            <a:r>
              <a:rPr lang="en-US" sz="1600" dirty="0">
                <a:solidFill>
                  <a:srgbClr val="FF0000"/>
                </a:solidFill>
              </a:rPr>
              <a:t>(Article II, Section 1).</a:t>
            </a:r>
          </a:p>
          <a:p>
            <a:pPr lvl="0">
              <a:buNone/>
            </a:pPr>
            <a:r>
              <a:rPr lang="en-US" sz="1600" dirty="0" smtClean="0"/>
              <a:t>10. Increase </a:t>
            </a:r>
            <a:r>
              <a:rPr lang="en-US" sz="1600" dirty="0"/>
              <a:t>and strengthen the military as a world power. </a:t>
            </a:r>
            <a:r>
              <a:rPr lang="en-US" sz="1600" i="1" dirty="0" smtClean="0"/>
              <a:t> </a:t>
            </a:r>
            <a:r>
              <a:rPr lang="en-US" sz="1600" dirty="0" smtClean="0">
                <a:solidFill>
                  <a:srgbClr val="FF0000"/>
                </a:solidFill>
              </a:rPr>
              <a:t>(</a:t>
            </a:r>
            <a:r>
              <a:rPr lang="en-US" sz="1600" dirty="0">
                <a:solidFill>
                  <a:srgbClr val="FF0000"/>
                </a:solidFill>
              </a:rPr>
              <a:t>Article II, Section 2).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892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73" y="172705"/>
            <a:ext cx="8520600" cy="572700"/>
          </a:xfrm>
        </p:spPr>
        <p:txBody>
          <a:bodyPr/>
          <a:lstStyle/>
          <a:p>
            <a:pPr algn="ctr"/>
            <a:r>
              <a:rPr lang="en-US" dirty="0" smtClean="0"/>
              <a:t>Executive Orders Over the Years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1138066"/>
            <a:ext cx="2220991" cy="3430809"/>
          </a:xfrm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All presidents have issued </a:t>
            </a:r>
            <a:r>
              <a:rPr lang="en-US" dirty="0" smtClean="0">
                <a:solidFill>
                  <a:schemeClr val="tx1"/>
                </a:solidFill>
              </a:rPr>
              <a:t>executive </a:t>
            </a:r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rders </a:t>
            </a:r>
            <a:r>
              <a:rPr lang="en-US" dirty="0" smtClean="0">
                <a:solidFill>
                  <a:schemeClr val="tx1"/>
                </a:solidFill>
              </a:rPr>
              <a:t>since the time of George Washington.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4483" y="911034"/>
            <a:ext cx="5457770" cy="4058216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83937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about Executive Orders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00" y="1173462"/>
            <a:ext cx="3999900" cy="341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What </a:t>
            </a:r>
            <a:r>
              <a:rPr lang="en-US" dirty="0"/>
              <a:t>are some of the reasons </a:t>
            </a:r>
            <a:r>
              <a:rPr lang="en-US" dirty="0" smtClean="0"/>
              <a:t>that past </a:t>
            </a:r>
            <a:r>
              <a:rPr lang="en-US" dirty="0" smtClean="0"/>
              <a:t>presidents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/>
              <a:t>chose to use </a:t>
            </a:r>
            <a:r>
              <a:rPr lang="en-US" dirty="0" smtClean="0"/>
              <a:t>executive orders?</a:t>
            </a:r>
            <a:r>
              <a:rPr lang="en-US" dirty="0"/>
              <a:t> </a:t>
            </a:r>
          </a:p>
          <a:p>
            <a:pPr>
              <a:buNone/>
            </a:pPr>
            <a:r>
              <a:rPr lang="en-US" dirty="0" smtClean="0"/>
              <a:t>2. Who </a:t>
            </a:r>
            <a:r>
              <a:rPr lang="en-US" dirty="0"/>
              <a:t>has issued the most </a:t>
            </a:r>
            <a:r>
              <a:rPr lang="en-US" dirty="0" smtClean="0"/>
              <a:t>executive </a:t>
            </a:r>
            <a:r>
              <a:rPr lang="en-US" dirty="0"/>
              <a:t>o</a:t>
            </a:r>
            <a:r>
              <a:rPr lang="en-US" dirty="0" smtClean="0"/>
              <a:t>rders</a:t>
            </a:r>
            <a:r>
              <a:rPr lang="en-US" dirty="0"/>
              <a:t>? </a:t>
            </a:r>
            <a:r>
              <a:rPr lang="en-US" dirty="0" smtClean="0"/>
              <a:t>Why </a:t>
            </a:r>
            <a:r>
              <a:rPr lang="en-US" dirty="0"/>
              <a:t>do you think this </a:t>
            </a:r>
            <a:r>
              <a:rPr lang="en-US" dirty="0" smtClean="0"/>
              <a:t>president </a:t>
            </a:r>
            <a:r>
              <a:rPr lang="en-US" dirty="0"/>
              <a:t>has the most orders? 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When might </a:t>
            </a:r>
            <a:r>
              <a:rPr lang="en-US" dirty="0"/>
              <a:t>an </a:t>
            </a:r>
            <a:r>
              <a:rPr lang="en-US" dirty="0" smtClean="0"/>
              <a:t>executive </a:t>
            </a:r>
            <a:r>
              <a:rPr lang="en-US" dirty="0"/>
              <a:t>o</a:t>
            </a:r>
            <a:r>
              <a:rPr lang="en-US" dirty="0" smtClean="0"/>
              <a:t>rder </a:t>
            </a:r>
            <a:r>
              <a:rPr lang="en-US" dirty="0"/>
              <a:t>be rescinded or eliminated? 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15" y="1152475"/>
            <a:ext cx="4161069" cy="331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244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President-Elect Donald Trump Campaign Promises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following campaign promises are NOT directly supported by the </a:t>
            </a:r>
            <a:r>
              <a:rPr lang="en-US" dirty="0" smtClean="0"/>
              <a:t>constitution. </a:t>
            </a:r>
            <a:r>
              <a:rPr lang="en-US" dirty="0" smtClean="0"/>
              <a:t>Do they merit an </a:t>
            </a:r>
            <a:r>
              <a:rPr lang="en-US" dirty="0" smtClean="0"/>
              <a:t>executive </a:t>
            </a:r>
            <a:r>
              <a:rPr lang="en-US" dirty="0"/>
              <a:t>o</a:t>
            </a:r>
            <a:r>
              <a:rPr lang="en-US" dirty="0" smtClean="0"/>
              <a:t>rder</a:t>
            </a:r>
            <a:r>
              <a:rPr lang="en-US" dirty="0" smtClean="0"/>
              <a:t>?</a:t>
            </a:r>
          </a:p>
          <a:p>
            <a:pPr marL="285750" indent="-285750"/>
            <a:r>
              <a:rPr lang="en-US" dirty="0" smtClean="0"/>
              <a:t>Strip </a:t>
            </a:r>
            <a:r>
              <a:rPr lang="en-US" dirty="0" smtClean="0"/>
              <a:t>U.S. </a:t>
            </a:r>
            <a:r>
              <a:rPr lang="en-US" dirty="0" smtClean="0"/>
              <a:t>citizens of their citizenship if they burn the American flag.</a:t>
            </a:r>
          </a:p>
          <a:p>
            <a:pPr marL="285750" indent="-285750"/>
            <a:r>
              <a:rPr lang="en-US" dirty="0" smtClean="0"/>
              <a:t>Build a wall between Mexico and the </a:t>
            </a:r>
            <a:r>
              <a:rPr lang="en-US" dirty="0" smtClean="0"/>
              <a:t>United States </a:t>
            </a:r>
            <a:r>
              <a:rPr lang="en-US" dirty="0" smtClean="0"/>
              <a:t>border to stop illegal immigration.</a:t>
            </a:r>
          </a:p>
          <a:p>
            <a:pPr marL="285750" indent="-285750"/>
            <a:r>
              <a:rPr lang="en-US" dirty="0" smtClean="0"/>
              <a:t>Ban foreign Muslims from entering the </a:t>
            </a:r>
            <a:r>
              <a:rPr lang="en-US" dirty="0" smtClean="0"/>
              <a:t>United States.</a:t>
            </a:r>
            <a:endParaRPr lang="en-US" dirty="0" smtClean="0"/>
          </a:p>
          <a:p>
            <a:pPr marL="285750" indent="-285750"/>
            <a:r>
              <a:rPr lang="en-US" dirty="0" smtClean="0"/>
              <a:t>Control parts of the </a:t>
            </a:r>
            <a:r>
              <a:rPr lang="en-US" dirty="0" smtClean="0"/>
              <a:t>Internet </a:t>
            </a:r>
            <a:r>
              <a:rPr lang="en-US" dirty="0" smtClean="0"/>
              <a:t>that recruit Americans to ISIS.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244501"/>
      </p:ext>
    </p:extLst>
  </p:cSld>
  <p:clrMapOvr>
    <a:masterClrMapping/>
  </p:clrMapOvr>
</p:sld>
</file>

<file path=ppt/theme/theme1.xml><?xml version="1.0" encoding="utf-8"?>
<a:theme xmlns:a="http://schemas.openxmlformats.org/drawingml/2006/main" name="K20 Center General 2016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730</Words>
  <Application>Microsoft Office PowerPoint</Application>
  <PresentationFormat>On-screen Show (16:9)</PresentationFormat>
  <Paragraphs>73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Roboto Condensed</vt:lpstr>
      <vt:lpstr>Wingdings</vt:lpstr>
      <vt:lpstr>Arial</vt:lpstr>
      <vt:lpstr>Roboto</vt:lpstr>
      <vt:lpstr>K20 Center General 2016</vt:lpstr>
      <vt:lpstr>PowerPoint Presentation</vt:lpstr>
      <vt:lpstr>What qualifications make a good president?</vt:lpstr>
      <vt:lpstr>Constitutional Qualifications of the President </vt:lpstr>
      <vt:lpstr>Qualifications to be President</vt:lpstr>
      <vt:lpstr>What are the Powers of the President?  Justified List</vt:lpstr>
      <vt:lpstr>What are the Powers of the President? Justified List</vt:lpstr>
      <vt:lpstr>Executive Orders Over the Years</vt:lpstr>
      <vt:lpstr>Questions about Executive Orders</vt:lpstr>
      <vt:lpstr> President-Elect Donald Trump Campaign Promises</vt:lpstr>
      <vt:lpstr>Would these promises violate the Constitution? </vt:lpstr>
      <vt:lpstr>PowerPoint Presentation</vt:lpstr>
      <vt:lpstr>Color, Symbol and Image (CSI) Activity</vt:lpstr>
      <vt:lpstr>Compare and Contrast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McHale, Susan</dc:creator>
  <cp:lastModifiedBy>Schlasner, Jacqueline</cp:lastModifiedBy>
  <cp:revision>21</cp:revision>
  <dcterms:modified xsi:type="dcterms:W3CDTF">2017-01-19T18:16:51Z</dcterms:modified>
</cp:coreProperties>
</file>