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71" r:id="rId7"/>
    <p:sldId id="272" r:id="rId8"/>
    <p:sldId id="273" r:id="rId9"/>
    <p:sldId id="263" r:id="rId10"/>
    <p:sldId id="274" r:id="rId11"/>
    <p:sldId id="276" r:id="rId12"/>
    <p:sldId id="275" r:id="rId13"/>
    <p:sldId id="277" r:id="rId14"/>
    <p:sldId id="279" r:id="rId15"/>
    <p:sldId id="278" r:id="rId16"/>
    <p:sldId id="280" r:id="rId17"/>
    <p:sldId id="27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/>
    <p:restoredTop sz="94716"/>
  </p:normalViewPr>
  <p:slideViewPr>
    <p:cSldViewPr snapToGrid="0" snapToObjects="1">
      <p:cViewPr varScale="1">
        <p:scale>
          <a:sx n="121" d="100"/>
          <a:sy n="121" d="100"/>
        </p:scale>
        <p:origin x="17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3524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15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206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8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17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9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010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1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77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114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21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2837700"/>
            <a:ext cx="3458699" cy="2305800"/>
            <a:chOff x="310150" y="-217625"/>
            <a:chExt cx="3458699" cy="2305800"/>
          </a:xfrm>
        </p:grpSpPr>
        <p:grpSp>
          <p:nvGrpSpPr>
            <p:cNvPr id="11" name="Shape 11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12" name="Shape 12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19" name="Shape 19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" name="Shape 25"/>
          <p:cNvGrpSpPr/>
          <p:nvPr/>
        </p:nvGrpSpPr>
        <p:grpSpPr>
          <a:xfrm rot="10800000">
            <a:off x="5685300" y="0"/>
            <a:ext cx="3458699" cy="2305800"/>
            <a:chOff x="803750" y="-275225"/>
            <a:chExt cx="3458699" cy="2305800"/>
          </a:xfrm>
        </p:grpSpPr>
        <p:grpSp>
          <p:nvGrpSpPr>
            <p:cNvPr id="26" name="Shape 26"/>
            <p:cNvGrpSpPr/>
            <p:nvPr/>
          </p:nvGrpSpPr>
          <p:grpSpPr>
            <a:xfrm>
              <a:off x="803750" y="-275225"/>
              <a:ext cx="3458699" cy="2305800"/>
              <a:chOff x="3274650" y="-614875"/>
              <a:chExt cx="3458699" cy="2305800"/>
            </a:xfrm>
          </p:grpSpPr>
          <p:sp>
            <p:nvSpPr>
              <p:cNvPr id="27" name="Shape 27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Shape 32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Shape 33"/>
            <p:cNvGrpSpPr/>
            <p:nvPr/>
          </p:nvGrpSpPr>
          <p:grpSpPr>
            <a:xfrm>
              <a:off x="803750" y="-275225"/>
              <a:ext cx="3458699" cy="2305800"/>
              <a:chOff x="3274650" y="-614875"/>
              <a:chExt cx="3458699" cy="2305800"/>
            </a:xfrm>
          </p:grpSpPr>
          <p:sp>
            <p:nvSpPr>
              <p:cNvPr id="34" name="Shape 34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35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Shape 39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8150" y="2017600"/>
            <a:ext cx="4707698" cy="110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  <a:defRPr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/>
          <p:nvPr/>
        </p:nvSpPr>
        <p:spPr>
          <a:xfrm rot="10800000">
            <a:off x="0" y="0"/>
            <a:ext cx="9144000" cy="185399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" name="Shape 320"/>
          <p:cNvGrpSpPr/>
          <p:nvPr/>
        </p:nvGrpSpPr>
        <p:grpSpPr>
          <a:xfrm>
            <a:off x="5685300" y="125"/>
            <a:ext cx="3458699" cy="2305800"/>
            <a:chOff x="5685300" y="0"/>
            <a:chExt cx="3458699" cy="2305800"/>
          </a:xfrm>
        </p:grpSpPr>
        <p:grpSp>
          <p:nvGrpSpPr>
            <p:cNvPr id="321" name="Shape 321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322" name="Shape 322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Shape 323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Shape 324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Shape 325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Shape 326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Shape 327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" name="Shape 328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329" name="Shape 329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1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Shape 330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Shape 331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196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Shape 332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2705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Shape 333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Shape 334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4156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red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4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5" name="Shape 355"/>
          <p:cNvGrpSpPr/>
          <p:nvPr/>
        </p:nvGrpSpPr>
        <p:grpSpPr>
          <a:xfrm rot="10800000">
            <a:off x="5685300" y="0"/>
            <a:ext cx="3458699" cy="2305800"/>
            <a:chOff x="310150" y="-217625"/>
            <a:chExt cx="3458699" cy="2305800"/>
          </a:xfrm>
        </p:grpSpPr>
        <p:grpSp>
          <p:nvGrpSpPr>
            <p:cNvPr id="356" name="Shape 356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357" name="Shape 357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Shape 358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Shape 359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Shape 360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Shape 361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Shape 362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3" name="Shape 363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364" name="Shape 364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Shape 365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Shape 366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Shape 367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Shape 368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Shape 369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0" name="Shape 370"/>
          <p:cNvGrpSpPr/>
          <p:nvPr/>
        </p:nvGrpSpPr>
        <p:grpSpPr>
          <a:xfrm>
            <a:off x="846" y="3751278"/>
            <a:ext cx="2075219" cy="1383480"/>
            <a:chOff x="310150" y="-217625"/>
            <a:chExt cx="3458699" cy="2305800"/>
          </a:xfrm>
        </p:grpSpPr>
        <p:grpSp>
          <p:nvGrpSpPr>
            <p:cNvPr id="371" name="Shape 371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372" name="Shape 372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Shape 373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Shape 374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Shape 375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Shape 377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" name="Shape 378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379" name="Shape 379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Shape 380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Shape 381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Shape 382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Shape 383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Shape 384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  <a:defRPr sz="120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1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1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1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1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1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1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1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1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Shape 392"/>
          <p:cNvGrpSpPr/>
          <p:nvPr/>
        </p:nvGrpSpPr>
        <p:grpSpPr>
          <a:xfrm>
            <a:off x="5685300" y="125"/>
            <a:ext cx="3458699" cy="2305800"/>
            <a:chOff x="5685300" y="0"/>
            <a:chExt cx="3458699" cy="2305800"/>
          </a:xfrm>
        </p:grpSpPr>
        <p:grpSp>
          <p:nvGrpSpPr>
            <p:cNvPr id="393" name="Shape 393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394" name="Shape 394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Shape 395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Shape 397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Shape 398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Shape 399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0" name="Shape 400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401" name="Shape 401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1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Shape 402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48627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Shape 403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196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Shape 404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2705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Shape 405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Shape 406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4156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r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52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Font typeface="Roboto"/>
              <a:buNone/>
              <a:defRPr sz="2800" b="0" i="0" u="none" strike="noStrike" cap="none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Shape 45"/>
          <p:cNvGrpSpPr/>
          <p:nvPr/>
        </p:nvGrpSpPr>
        <p:grpSpPr>
          <a:xfrm rot="10800000">
            <a:off x="5685300" y="0"/>
            <a:ext cx="3458699" cy="2305800"/>
            <a:chOff x="310150" y="-217625"/>
            <a:chExt cx="3458699" cy="2305800"/>
          </a:xfrm>
        </p:grpSpPr>
        <p:grpSp>
          <p:nvGrpSpPr>
            <p:cNvPr id="46" name="Shape 46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47" name="Shape 47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" name="Shape 53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54" name="Shape 54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Shape 55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Shape 59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3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Shape 63"/>
          <p:cNvGrpSpPr/>
          <p:nvPr/>
        </p:nvGrpSpPr>
        <p:grpSpPr>
          <a:xfrm rot="10800000">
            <a:off x="5685300" y="0"/>
            <a:ext cx="3458699" cy="2305800"/>
            <a:chOff x="3274650" y="-614875"/>
            <a:chExt cx="3458699" cy="2305800"/>
          </a:xfrm>
        </p:grpSpPr>
        <p:sp>
          <p:nvSpPr>
            <p:cNvPr id="64" name="Shape 64"/>
            <p:cNvSpPr/>
            <p:nvPr/>
          </p:nvSpPr>
          <p:spPr>
            <a:xfrm rot="5400000">
              <a:off x="4427550" y="538025"/>
              <a:ext cx="1152899" cy="1152899"/>
            </a:xfrm>
            <a:prstGeom prst="rtTriangle">
              <a:avLst/>
            </a:prstGeom>
            <a:solidFill>
              <a:srgbClr val="FFFFFF">
                <a:alpha val="1647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427550" y="538025"/>
              <a:ext cx="1152899" cy="1152899"/>
            </a:xfrm>
            <a:prstGeom prst="rtTriangle">
              <a:avLst/>
            </a:prstGeom>
            <a:solidFill>
              <a:srgbClr val="FFFFFF">
                <a:alpha val="48627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5580450" y="538025"/>
              <a:ext cx="1152899" cy="1152899"/>
            </a:xfrm>
            <a:prstGeom prst="rtTriangle">
              <a:avLst/>
            </a:prstGeom>
            <a:solidFill>
              <a:srgbClr val="000000">
                <a:alpha val="30196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3274650" y="-614875"/>
              <a:ext cx="1152899" cy="1152899"/>
            </a:xfrm>
            <a:prstGeom prst="rtTriangle">
              <a:avLst/>
            </a:prstGeom>
            <a:solidFill>
              <a:srgbClr val="FFFFFF">
                <a:alpha val="27058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3274650" y="538025"/>
              <a:ext cx="1152899" cy="1152899"/>
            </a:xfrm>
            <a:prstGeom prst="rtTriangle">
              <a:avLst/>
            </a:pr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 rot="10800000">
              <a:off x="3274650" y="538025"/>
              <a:ext cx="1152899" cy="1152899"/>
            </a:xfrm>
            <a:prstGeom prst="rtTriangle">
              <a:avLst/>
            </a:prstGeom>
            <a:solidFill>
              <a:srgbClr val="000000">
                <a:alpha val="41568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blu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4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Shape 93"/>
          <p:cNvGrpSpPr/>
          <p:nvPr/>
        </p:nvGrpSpPr>
        <p:grpSpPr>
          <a:xfrm rot="10800000">
            <a:off x="5685300" y="0"/>
            <a:ext cx="3458699" cy="2305800"/>
            <a:chOff x="803750" y="-275225"/>
            <a:chExt cx="3458699" cy="2305800"/>
          </a:xfrm>
        </p:grpSpPr>
        <p:grpSp>
          <p:nvGrpSpPr>
            <p:cNvPr id="94" name="Shape 94"/>
            <p:cNvGrpSpPr/>
            <p:nvPr/>
          </p:nvGrpSpPr>
          <p:grpSpPr>
            <a:xfrm>
              <a:off x="803750" y="-275225"/>
              <a:ext cx="3458699" cy="2305800"/>
              <a:chOff x="3274650" y="-614875"/>
              <a:chExt cx="3458699" cy="2305800"/>
            </a:xfrm>
          </p:grpSpPr>
          <p:sp>
            <p:nvSpPr>
              <p:cNvPr id="95" name="Shape 95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Shape 96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Shape 100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" name="Shape 101"/>
            <p:cNvGrpSpPr/>
            <p:nvPr/>
          </p:nvGrpSpPr>
          <p:grpSpPr>
            <a:xfrm>
              <a:off x="803750" y="-275225"/>
              <a:ext cx="3458699" cy="2305800"/>
              <a:chOff x="3274650" y="-614875"/>
              <a:chExt cx="3458699" cy="2305800"/>
            </a:xfrm>
          </p:grpSpPr>
          <p:sp>
            <p:nvSpPr>
              <p:cNvPr id="102" name="Shape 102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Shape 103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8" name="Shape 108"/>
          <p:cNvGrpSpPr/>
          <p:nvPr/>
        </p:nvGrpSpPr>
        <p:grpSpPr>
          <a:xfrm>
            <a:off x="804" y="3757353"/>
            <a:ext cx="2065881" cy="1377254"/>
            <a:chOff x="803750" y="-275225"/>
            <a:chExt cx="3458699" cy="2305800"/>
          </a:xfrm>
        </p:grpSpPr>
        <p:grpSp>
          <p:nvGrpSpPr>
            <p:cNvPr id="109" name="Shape 109"/>
            <p:cNvGrpSpPr/>
            <p:nvPr/>
          </p:nvGrpSpPr>
          <p:grpSpPr>
            <a:xfrm>
              <a:off x="803750" y="-275225"/>
              <a:ext cx="3458699" cy="2305800"/>
              <a:chOff x="3274650" y="-614875"/>
              <a:chExt cx="3458699" cy="2305800"/>
            </a:xfrm>
          </p:grpSpPr>
          <p:sp>
            <p:nvSpPr>
              <p:cNvPr id="110" name="Shape 110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Shape 111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Shape 115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>
              <a:off x="803750" y="-275225"/>
              <a:ext cx="3458699" cy="2305800"/>
              <a:chOff x="3274650" y="-614875"/>
              <a:chExt cx="3458699" cy="2305800"/>
            </a:xfrm>
          </p:grpSpPr>
          <p:sp>
            <p:nvSpPr>
              <p:cNvPr id="117" name="Shape 117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Shape 118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Shape 122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0" y="-125"/>
            <a:ext cx="4572000" cy="5143499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265500" y="7240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42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4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ubTitle" idx="1"/>
          </p:nvPr>
        </p:nvSpPr>
        <p:spPr>
          <a:xfrm>
            <a:off x="265500" y="22939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Font typeface="Roboto"/>
              <a:buNone/>
              <a:defRPr sz="2100" b="0" i="0" u="none" strike="noStrike" cap="none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Shape 201"/>
          <p:cNvGrpSpPr/>
          <p:nvPr/>
        </p:nvGrpSpPr>
        <p:grpSpPr>
          <a:xfrm>
            <a:off x="0" y="2837700"/>
            <a:ext cx="3458699" cy="2305800"/>
            <a:chOff x="3274650" y="-614875"/>
            <a:chExt cx="3458699" cy="2305800"/>
          </a:xfrm>
        </p:grpSpPr>
        <p:sp>
          <p:nvSpPr>
            <p:cNvPr id="202" name="Shape 202"/>
            <p:cNvSpPr/>
            <p:nvPr/>
          </p:nvSpPr>
          <p:spPr>
            <a:xfrm rot="5400000">
              <a:off x="4427550" y="538025"/>
              <a:ext cx="1152899" cy="1152899"/>
            </a:xfrm>
            <a:prstGeom prst="rtTriangle">
              <a:avLst/>
            </a:prstGeom>
            <a:solidFill>
              <a:srgbClr val="FFFFFF">
                <a:alpha val="1647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 rot="-5400000">
              <a:off x="4427550" y="538025"/>
              <a:ext cx="1152899" cy="1152899"/>
            </a:xfrm>
            <a:prstGeom prst="rtTriangle">
              <a:avLst/>
            </a:prstGeom>
            <a:solidFill>
              <a:srgbClr val="FFFFFF">
                <a:alpha val="48627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5580450" y="538025"/>
              <a:ext cx="1152899" cy="1152899"/>
            </a:xfrm>
            <a:prstGeom prst="rtTriangle">
              <a:avLst/>
            </a:prstGeom>
            <a:solidFill>
              <a:srgbClr val="000000">
                <a:alpha val="30196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3274650" y="-614875"/>
              <a:ext cx="1152899" cy="1152899"/>
            </a:xfrm>
            <a:prstGeom prst="rtTriangle">
              <a:avLst/>
            </a:prstGeom>
            <a:solidFill>
              <a:srgbClr val="FFFFFF">
                <a:alpha val="27058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3274650" y="538025"/>
              <a:ext cx="1152899" cy="1152899"/>
            </a:xfrm>
            <a:prstGeom prst="rtTriangle">
              <a:avLst/>
            </a:pr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 rot="10800000">
              <a:off x="3274650" y="538025"/>
              <a:ext cx="1152899" cy="1152899"/>
            </a:xfrm>
            <a:prstGeom prst="rtTriangle">
              <a:avLst/>
            </a:prstGeom>
            <a:solidFill>
              <a:srgbClr val="000000">
                <a:alpha val="41568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gra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52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Font typeface="Roboto"/>
              <a:buNone/>
              <a:defRPr sz="2800" b="0" i="0" u="none" strike="noStrike" cap="none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Shape 232"/>
          <p:cNvGrpSpPr/>
          <p:nvPr/>
        </p:nvGrpSpPr>
        <p:grpSpPr>
          <a:xfrm rot="10800000">
            <a:off x="5685300" y="0"/>
            <a:ext cx="3458699" cy="2305800"/>
            <a:chOff x="3274650" y="-614875"/>
            <a:chExt cx="3458699" cy="2305800"/>
          </a:xfrm>
        </p:grpSpPr>
        <p:sp>
          <p:nvSpPr>
            <p:cNvPr id="233" name="Shape 233"/>
            <p:cNvSpPr/>
            <p:nvPr/>
          </p:nvSpPr>
          <p:spPr>
            <a:xfrm rot="5400000">
              <a:off x="4427550" y="538025"/>
              <a:ext cx="1152899" cy="1152899"/>
            </a:xfrm>
            <a:prstGeom prst="rtTriangle">
              <a:avLst/>
            </a:prstGeom>
            <a:solidFill>
              <a:srgbClr val="FFFFFF">
                <a:alpha val="1647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 rot="-5400000">
              <a:off x="4427550" y="538025"/>
              <a:ext cx="1152899" cy="1152899"/>
            </a:xfrm>
            <a:prstGeom prst="rtTriangle">
              <a:avLst/>
            </a:prstGeom>
            <a:solidFill>
              <a:srgbClr val="FFFFFF">
                <a:alpha val="48627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5580450" y="538025"/>
              <a:ext cx="1152899" cy="1152899"/>
            </a:xfrm>
            <a:prstGeom prst="rtTriangle">
              <a:avLst/>
            </a:prstGeom>
            <a:solidFill>
              <a:srgbClr val="000000">
                <a:alpha val="30196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3274650" y="-614875"/>
              <a:ext cx="1152899" cy="1152899"/>
            </a:xfrm>
            <a:prstGeom prst="rtTriangle">
              <a:avLst/>
            </a:prstGeom>
            <a:solidFill>
              <a:srgbClr val="FFFFFF">
                <a:alpha val="27058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3274650" y="538025"/>
              <a:ext cx="1152899" cy="1152899"/>
            </a:xfrm>
            <a:prstGeom prst="rtTriangle">
              <a:avLst/>
            </a:pr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 rot="10800000">
              <a:off x="3274650" y="538025"/>
              <a:ext cx="1152899" cy="1152899"/>
            </a:xfrm>
            <a:prstGeom prst="rtTriangle">
              <a:avLst/>
            </a:prstGeom>
            <a:solidFill>
              <a:srgbClr val="000000">
                <a:alpha val="41568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yellow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52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5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Font typeface="Roboto"/>
              <a:buNone/>
              <a:defRPr sz="2800" b="0" i="0" u="none" strike="noStrike" cap="none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Shape 243"/>
          <p:cNvGrpSpPr/>
          <p:nvPr/>
        </p:nvGrpSpPr>
        <p:grpSpPr>
          <a:xfrm>
            <a:off x="5685300" y="0"/>
            <a:ext cx="3458699" cy="2305800"/>
            <a:chOff x="5685300" y="0"/>
            <a:chExt cx="3458699" cy="2305800"/>
          </a:xfrm>
        </p:grpSpPr>
        <p:grpSp>
          <p:nvGrpSpPr>
            <p:cNvPr id="244" name="Shape 244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245" name="Shape 245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Shape 246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Shape 250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" name="Shape 251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252" name="Shape 252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Shape 253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Shape 257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yellow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3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Shape 279"/>
          <p:cNvGrpSpPr/>
          <p:nvPr/>
        </p:nvGrpSpPr>
        <p:grpSpPr>
          <a:xfrm>
            <a:off x="5685300" y="0"/>
            <a:ext cx="3458699" cy="2305800"/>
            <a:chOff x="5685300" y="0"/>
            <a:chExt cx="3458699" cy="2305800"/>
          </a:xfrm>
        </p:grpSpPr>
        <p:grpSp>
          <p:nvGrpSpPr>
            <p:cNvPr id="280" name="Shape 280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281" name="Shape 281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Shape 282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Shape 286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" name="Shape 287"/>
            <p:cNvGrpSpPr/>
            <p:nvPr/>
          </p:nvGrpSpPr>
          <p:grpSpPr>
            <a:xfrm rot="10800000">
              <a:off x="5685300" y="0"/>
              <a:ext cx="3458699" cy="2305800"/>
              <a:chOff x="3274650" y="-614875"/>
              <a:chExt cx="3458699" cy="2305800"/>
            </a:xfrm>
          </p:grpSpPr>
          <p:sp>
            <p:nvSpPr>
              <p:cNvPr id="288" name="Shape 288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Shape 289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Shape 292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Shape 293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0" y="4958225"/>
            <a:ext cx="9144000" cy="185399"/>
          </a:xfrm>
          <a:prstGeom prst="rect">
            <a:avLst/>
          </a:prstGeom>
          <a:solidFill>
            <a:srgbClr val="6B121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Shape 296"/>
          <p:cNvGrpSpPr/>
          <p:nvPr/>
        </p:nvGrpSpPr>
        <p:grpSpPr>
          <a:xfrm flipH="1">
            <a:off x="5685300" y="2837700"/>
            <a:ext cx="3458699" cy="2305800"/>
            <a:chOff x="310150" y="-217625"/>
            <a:chExt cx="3458699" cy="2305800"/>
          </a:xfrm>
        </p:grpSpPr>
        <p:grpSp>
          <p:nvGrpSpPr>
            <p:cNvPr id="297" name="Shape 297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298" name="Shape 298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Shape 299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Shape 303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4" name="Shape 304"/>
            <p:cNvGrpSpPr/>
            <p:nvPr/>
          </p:nvGrpSpPr>
          <p:grpSpPr>
            <a:xfrm>
              <a:off x="310150" y="-217625"/>
              <a:ext cx="3458699" cy="2305800"/>
              <a:chOff x="3274650" y="-614875"/>
              <a:chExt cx="3458699" cy="2305800"/>
            </a:xfrm>
          </p:grpSpPr>
          <p:sp>
            <p:nvSpPr>
              <p:cNvPr id="305" name="Shape 305"/>
              <p:cNvSpPr/>
              <p:nvPr/>
            </p:nvSpPr>
            <p:spPr>
              <a:xfrm rot="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6274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Shape 306"/>
              <p:cNvSpPr/>
              <p:nvPr/>
            </p:nvSpPr>
            <p:spPr>
              <a:xfrm rot="-5400000">
                <a:off x="44275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588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55804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882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3274650" y="-61487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564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FFFFFF">
                  <a:alpha val="3921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Shape 310"/>
              <p:cNvSpPr/>
              <p:nvPr/>
            </p:nvSpPr>
            <p:spPr>
              <a:xfrm rot="10800000">
                <a:off x="3274650" y="538025"/>
                <a:ext cx="1152899" cy="1152899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Font typeface="Roboto Condensed"/>
              <a:buNone/>
              <a:defRPr sz="2800" b="0" i="0" u="none" strike="noStrike" cap="none">
                <a:solidFill>
                  <a:srgbClr val="971D2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  <a:defRPr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  <p:sldLayoutId id="2147483658" r:id="rId6"/>
    <p:sldLayoutId id="2147483659" r:id="rId7"/>
    <p:sldLayoutId id="2147483661" r:id="rId8"/>
    <p:sldLayoutId id="2147483662" r:id="rId9"/>
    <p:sldLayoutId id="2147483663" r:id="rId10"/>
    <p:sldLayoutId id="2147483665" r:id="rId11"/>
    <p:sldLayoutId id="2147483666" r:id="rId12"/>
    <p:sldLayoutId id="2147483667" r:id="rId13"/>
    <p:sldLayoutId id="214748366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tes.com/lessons" TargetMode="Externa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i8bONcsjaVo&amp;t=8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1Ckv_Dz-Si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The feeling or atmosphere a piece of literature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Calm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Cheerful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Gloomy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Hopeful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Sympathetic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4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atmosphere created by this photo?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Mood examples: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7"/>
          <a:stretch/>
        </p:blipFill>
        <p:spPr>
          <a:xfrm>
            <a:off x="168164" y="1152475"/>
            <a:ext cx="4537833" cy="34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7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The attitude of a writer toward their subject or audience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C00000"/>
                </a:solidFill>
              </a:rPr>
              <a:t>Solemn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Ironic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Arrogant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Sentimental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Foreboding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5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attitude toward the characters does the filmmaker convey?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32400" y="1513487"/>
            <a:ext cx="3999899" cy="3416400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Tone examples: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-203" r="10083" b="-1"/>
          <a:stretch/>
        </p:blipFill>
        <p:spPr>
          <a:xfrm>
            <a:off x="126124" y="1513487"/>
            <a:ext cx="4603531" cy="342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57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17"/>
          <p:cNvSpPr txBox="1">
            <a:spLocks/>
          </p:cNvSpPr>
          <p:nvPr/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3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>
              <a:buSzPct val="25000"/>
            </a:pPr>
            <a:endParaRPr lang="en-US" sz="4000" dirty="0">
              <a:solidFill>
                <a:srgbClr val="434343"/>
              </a:solidFill>
            </a:endParaRPr>
          </a:p>
        </p:txBody>
      </p:sp>
      <p:sp>
        <p:nvSpPr>
          <p:cNvPr id="7" name="Shape 418"/>
          <p:cNvSpPr txBox="1">
            <a:spLocks/>
          </p:cNvSpPr>
          <p:nvPr/>
        </p:nvSpPr>
        <p:spPr>
          <a:xfrm>
            <a:off x="311700" y="1797269"/>
            <a:ext cx="8520599" cy="1829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Clr>
                <a:srgbClr val="B7B7B7"/>
              </a:buClr>
              <a:buSzPct val="25000"/>
            </a:pPr>
            <a:r>
              <a:rPr lang="en-US" sz="3600" dirty="0" smtClean="0"/>
              <a:t>How can music help establish mood and tone?</a:t>
            </a:r>
            <a:endParaRPr lang="en-US" sz="36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584" y="103540"/>
            <a:ext cx="1533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Explain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81126" y="38032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 Playlists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/>
              <a:t>Examine your notes over the mood and tone of the parties in Chapters 3 and 6: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b="1" dirty="0" smtClean="0"/>
              <a:t>1. What songs </a:t>
            </a:r>
            <a:r>
              <a:rPr lang="en-US" sz="2400" b="1" dirty="0"/>
              <a:t>do you think would be appropriate to be playing</a:t>
            </a:r>
            <a:r>
              <a:rPr lang="en-US" sz="2400" b="1" dirty="0" smtClean="0"/>
              <a:t>?” </a:t>
            </a:r>
          </a:p>
          <a:p>
            <a:r>
              <a:rPr lang="en-US" sz="2400" b="1" dirty="0" smtClean="0"/>
              <a:t>2. "Why </a:t>
            </a:r>
            <a:r>
              <a:rPr lang="en-US" sz="2400" b="1" dirty="0"/>
              <a:t>would you choose certain songs to play at these parties of Gatsby's?"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623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Playlist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1948023" cy="3416400"/>
          </a:xfrm>
        </p:spPr>
        <p:txBody>
          <a:bodyPr/>
          <a:lstStyle/>
          <a:p>
            <a:r>
              <a:rPr lang="en-US" sz="1800" dirty="0" smtClean="0">
                <a:hlinkClick r:id="rId2"/>
              </a:rPr>
              <a:t>Blendspace</a:t>
            </a:r>
            <a:endParaRPr lang="en-US" sz="1800" dirty="0" smtClean="0"/>
          </a:p>
          <a:p>
            <a:r>
              <a:rPr lang="en-US" sz="1800" dirty="0" smtClean="0"/>
              <a:t>Choose 6 songs/</a:t>
            </a:r>
          </a:p>
          <a:p>
            <a:r>
              <a:rPr lang="en-US" sz="1800" dirty="0" smtClean="0"/>
              <a:t>3 from each party</a:t>
            </a:r>
          </a:p>
          <a:p>
            <a:r>
              <a:rPr lang="en-US" sz="1800" dirty="0" smtClean="0"/>
              <a:t>For each song, add your text evidence and justification of how it fits mood/tone</a:t>
            </a:r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23" y="1144817"/>
            <a:ext cx="6656655" cy="35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99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057522" y="1198179"/>
            <a:ext cx="3774777" cy="3300669"/>
          </a:xfrm>
        </p:spPr>
        <p:txBody>
          <a:bodyPr/>
          <a:lstStyle/>
          <a:p>
            <a:r>
              <a:rPr lang="en-US" sz="1600" b="1" dirty="0" smtClean="0"/>
              <a:t>How will music establish mood and tone of Gatsby’s parties?</a:t>
            </a:r>
            <a:endParaRPr lang="en-US" sz="1600" b="1" dirty="0" smtClean="0"/>
          </a:p>
          <a:p>
            <a:r>
              <a:rPr lang="en-US" sz="1600" b="1" dirty="0" smtClean="0"/>
              <a:t>Your final project will include:</a:t>
            </a:r>
          </a:p>
          <a:p>
            <a:pPr lvl="1"/>
            <a:r>
              <a:rPr lang="en-US" sz="1400" b="1" dirty="0" smtClean="0"/>
              <a:t>1. </a:t>
            </a:r>
            <a:r>
              <a:rPr lang="en-US" sz="1400" b="1" dirty="0" smtClean="0"/>
              <a:t>Blendspace playlist of  6 songs</a:t>
            </a:r>
            <a:endParaRPr lang="en-US" sz="1400" b="1" dirty="0" smtClean="0"/>
          </a:p>
          <a:p>
            <a:pPr lvl="1"/>
            <a:r>
              <a:rPr lang="en-US" sz="1400" b="1" dirty="0" smtClean="0"/>
              <a:t>2. </a:t>
            </a:r>
            <a:r>
              <a:rPr lang="en-US" sz="1400" b="1" dirty="0" smtClean="0"/>
              <a:t>Completed handout with analysis question fully answered</a:t>
            </a:r>
            <a:endParaRPr lang="en-US" sz="1400" b="1" dirty="0" smtClean="0"/>
          </a:p>
          <a:p>
            <a:pPr lvl="1"/>
            <a:r>
              <a:rPr lang="en-US" sz="1400" b="1" dirty="0" smtClean="0"/>
              <a:t>3. Rubric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4" b="6059"/>
          <a:stretch/>
        </p:blipFill>
        <p:spPr>
          <a:xfrm>
            <a:off x="235712" y="1313793"/>
            <a:ext cx="4772059" cy="318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Condensed"/>
              <a:buNone/>
            </a:pPr>
            <a:r>
              <a:rPr lang="en-US" sz="5200" b="0" i="0" u="none" strike="noStrike" cap="none" dirty="0" smtClean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Great Gatsby and the Sense of </a:t>
            </a:r>
            <a:r>
              <a:rPr lang="en-US" sz="5200" b="0" i="0" u="none" strike="noStrike" cap="none" dirty="0" smtClean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Sound</a:t>
            </a:r>
            <a:endParaRPr lang="en-US" sz="5200" b="0" i="0" u="none" strike="noStrike" cap="none" dirty="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18" name="Shape 4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Roboto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It’s My Party and I’ll Hear What I Want To: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Roboto"/>
              <a:buNone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can music help establish mood and tone?</a:t>
            </a:r>
            <a:endParaRPr lang="en-US" sz="2400" b="0" i="0" u="none" strike="noStrike" cap="none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Quickwrite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164788" cy="3416400"/>
          </a:xfrm>
        </p:spPr>
        <p:txBody>
          <a:bodyPr/>
          <a:lstStyle/>
          <a:p>
            <a:r>
              <a:rPr lang="en-US" sz="2400" i="1" dirty="0" smtClean="0">
                <a:hlinkClick r:id="rId3"/>
              </a:rPr>
              <a:t>Mrs. </a:t>
            </a:r>
            <a:r>
              <a:rPr lang="en-US" sz="2400" i="1" dirty="0" err="1" smtClean="0">
                <a:hlinkClick r:id="rId3"/>
              </a:rPr>
              <a:t>Doubtfire</a:t>
            </a:r>
            <a:r>
              <a:rPr lang="en-US" sz="2400" i="1" dirty="0" smtClean="0">
                <a:hlinkClick r:id="rId3"/>
              </a:rPr>
              <a:t> </a:t>
            </a:r>
            <a:r>
              <a:rPr lang="en-US" sz="2400" dirty="0" smtClean="0">
                <a:hlinkClick r:id="rId3"/>
              </a:rPr>
              <a:t>original trailer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How </a:t>
            </a:r>
            <a:r>
              <a:rPr lang="en-US" sz="2400" b="1" dirty="0"/>
              <a:t>did the trailer make you feel?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What </a:t>
            </a:r>
            <a:r>
              <a:rPr lang="en-US" sz="2400" b="1" dirty="0"/>
              <a:t>specific words would you use to describe how you felt and the atmosphere created by the trailer?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What </a:t>
            </a:r>
            <a:r>
              <a:rPr lang="en-US" sz="2400" b="1" dirty="0"/>
              <a:t>was the attitude of the maker of this trailer toward the film and content of Mrs. </a:t>
            </a:r>
            <a:r>
              <a:rPr lang="en-US" sz="2400" b="1" dirty="0" err="1"/>
              <a:t>Doubtfire</a:t>
            </a:r>
            <a:r>
              <a:rPr lang="en-US" sz="2400" b="1" dirty="0"/>
              <a:t>?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Condensed"/>
              <a:buNone/>
            </a:pPr>
            <a:r>
              <a:rPr lang="en-US" sz="4800" b="0" i="0" u="none" strike="noStrike" cap="none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PAIR</a:t>
            </a:r>
            <a:br>
              <a:rPr lang="en-US" sz="4800" b="0" i="0" u="none" strike="noStrike" cap="none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US" sz="4800" b="0" i="0" u="none" strike="noStrike" cap="none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up with an elbow partner and read your quick write.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2" name="Shape 442"/>
          <p:cNvSpPr txBox="1"/>
          <p:nvPr/>
        </p:nvSpPr>
        <p:spPr>
          <a:xfrm>
            <a:off x="49898" y="35991"/>
            <a:ext cx="113965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Condensed"/>
              <a:buNone/>
            </a:pPr>
            <a:r>
              <a:rPr lang="en-US" sz="4800" b="0" i="0" u="none" strike="noStrike" cap="none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SHARE</a:t>
            </a:r>
            <a:br>
              <a:rPr lang="en-US" sz="4800" b="0" i="0" u="none" strike="noStrike" cap="none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US" sz="4800" b="0" i="0" u="none" strike="noStrike" cap="none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ideas with the whole class.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9" name="Shape 449"/>
          <p:cNvSpPr txBox="1"/>
          <p:nvPr/>
        </p:nvSpPr>
        <p:spPr>
          <a:xfrm>
            <a:off x="49898" y="35991"/>
            <a:ext cx="113965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Quickwrite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164788" cy="3416400"/>
          </a:xfrm>
        </p:spPr>
        <p:txBody>
          <a:bodyPr/>
          <a:lstStyle/>
          <a:p>
            <a:r>
              <a:rPr lang="en-US" sz="2400" i="1" dirty="0" smtClean="0">
                <a:hlinkClick r:id="rId3"/>
              </a:rPr>
              <a:t>Mrs. Doubtfire </a:t>
            </a:r>
            <a:r>
              <a:rPr lang="en-US" sz="2400" dirty="0" smtClean="0">
                <a:hlinkClick r:id="rId3"/>
              </a:rPr>
              <a:t>trailer recut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How </a:t>
            </a:r>
            <a:r>
              <a:rPr lang="en-US" sz="2400" b="1" dirty="0"/>
              <a:t>did the trailer make you feel?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What </a:t>
            </a:r>
            <a:r>
              <a:rPr lang="en-US" sz="2400" b="1" dirty="0"/>
              <a:t>specific words would you use to describe how you felt and the atmosphere created by the trailer?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What </a:t>
            </a:r>
            <a:r>
              <a:rPr lang="en-US" sz="2400" b="1" dirty="0"/>
              <a:t>was the attitude of the maker of this trailer toward the film and content of Mrs. </a:t>
            </a:r>
            <a:r>
              <a:rPr lang="en-US" sz="2400" b="1" dirty="0" err="1"/>
              <a:t>Doubtfire</a:t>
            </a:r>
            <a:r>
              <a:rPr lang="en-US" sz="2400" b="1" dirty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704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Condensed"/>
              <a:buNone/>
            </a:pPr>
            <a:r>
              <a:rPr lang="en-US" sz="4800" b="0" i="0" u="none" strike="noStrike" cap="none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PAIR</a:t>
            </a:r>
            <a:br>
              <a:rPr lang="en-US" sz="4800" b="0" i="0" u="none" strike="noStrike" cap="none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US" sz="4800" b="0" i="0" u="none" strike="noStrike" cap="none" dirty="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up with an elbow partner and read your quick write.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2" name="Shape 442"/>
          <p:cNvSpPr txBox="1"/>
          <p:nvPr/>
        </p:nvSpPr>
        <p:spPr>
          <a:xfrm>
            <a:off x="49898" y="35991"/>
            <a:ext cx="113965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</a:p>
        </p:txBody>
      </p:sp>
    </p:spTree>
    <p:extLst>
      <p:ext uri="{BB962C8B-B14F-4D97-AF65-F5344CB8AC3E}">
        <p14:creationId xmlns:p14="http://schemas.microsoft.com/office/powerpoint/2010/main" val="6338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 Condensed"/>
              <a:buNone/>
            </a:pPr>
            <a:r>
              <a:rPr lang="en-US" sz="4800" b="0" i="0" u="none" strike="noStrike" cap="none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SHARE</a:t>
            </a:r>
            <a:br>
              <a:rPr lang="en-US" sz="4800" b="0" i="0" u="none" strike="noStrike" cap="none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US" sz="4800" b="0" i="0" u="none" strike="noStrike" cap="none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your ideas with the whole class.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9" name="Shape 449"/>
          <p:cNvSpPr txBox="1"/>
          <p:nvPr/>
        </p:nvSpPr>
        <p:spPr>
          <a:xfrm>
            <a:off x="49898" y="35991"/>
            <a:ext cx="113965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</a:p>
        </p:txBody>
      </p:sp>
    </p:spTree>
    <p:extLst>
      <p:ext uri="{BB962C8B-B14F-4D97-AF65-F5344CB8AC3E}">
        <p14:creationId xmlns:p14="http://schemas.microsoft.com/office/powerpoint/2010/main" val="19280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17"/>
          <p:cNvSpPr txBox="1">
            <a:spLocks/>
          </p:cNvSpPr>
          <p:nvPr/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Condensed"/>
              <a:buNone/>
              <a:defRPr sz="3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Roboto Condensed"/>
              <a:buNone/>
              <a:defRPr sz="3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>
              <a:buSzPct val="25000"/>
            </a:pPr>
            <a:r>
              <a:rPr lang="en-US" sz="4000" dirty="0" smtClean="0">
                <a:solidFill>
                  <a:srgbClr val="434343"/>
                </a:solidFill>
              </a:rPr>
              <a:t>The Great Gatsby and the Sense of </a:t>
            </a:r>
            <a:r>
              <a:rPr lang="en-US" sz="4000" dirty="0" smtClean="0">
                <a:solidFill>
                  <a:srgbClr val="434343"/>
                </a:solidFill>
              </a:rPr>
              <a:t>Sound</a:t>
            </a:r>
            <a:endParaRPr lang="en-US" sz="4000" dirty="0">
              <a:solidFill>
                <a:srgbClr val="434343"/>
              </a:solidFill>
            </a:endParaRPr>
          </a:p>
        </p:txBody>
      </p:sp>
      <p:sp>
        <p:nvSpPr>
          <p:cNvPr id="7" name="Shape 418"/>
          <p:cNvSpPr txBox="1">
            <a:spLocks/>
          </p:cNvSpPr>
          <p:nvPr/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Clr>
                <a:srgbClr val="B7B7B7"/>
              </a:buClr>
              <a:buSzPct val="25000"/>
            </a:pPr>
            <a:r>
              <a:rPr lang="en-US" sz="2400" dirty="0" smtClean="0"/>
              <a:t>How can music help establish mood and tone?</a:t>
            </a:r>
            <a:endParaRPr lang="en-US" sz="2400" dirty="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584" y="103540"/>
            <a:ext cx="1533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D9D9D9"/>
                </a:solidFill>
              </a:rPr>
              <a:t>Explore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81126" y="38032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20 Center General 2016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337</Words>
  <Application>Microsoft Macintosh PowerPoint</Application>
  <PresentationFormat>On-screen Show (16:9)</PresentationFormat>
  <Paragraphs>59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Roboto</vt:lpstr>
      <vt:lpstr>Roboto Condensed</vt:lpstr>
      <vt:lpstr>Arial</vt:lpstr>
      <vt:lpstr>K20 Center General 2016</vt:lpstr>
      <vt:lpstr>PowerPoint Presentation</vt:lpstr>
      <vt:lpstr>The Great Gatsby and the Sense of Sound</vt:lpstr>
      <vt:lpstr>Quickwrite</vt:lpstr>
      <vt:lpstr>PAIR up with an elbow partner and read your quick write.</vt:lpstr>
      <vt:lpstr>SHARE your ideas with the whole class.</vt:lpstr>
      <vt:lpstr>Quickwrite</vt:lpstr>
      <vt:lpstr>PAIR up with an elbow partner and read your quick write.</vt:lpstr>
      <vt:lpstr>SHARE your ideas with the whole class.</vt:lpstr>
      <vt:lpstr>PowerPoint Presentation</vt:lpstr>
      <vt:lpstr>Mood</vt:lpstr>
      <vt:lpstr>What is the atmosphere created by this photo?</vt:lpstr>
      <vt:lpstr>Tone</vt:lpstr>
      <vt:lpstr>What attitude toward the characters does the filmmaker convey?</vt:lpstr>
      <vt:lpstr>PowerPoint Presentation</vt:lpstr>
      <vt:lpstr>Party Playlists</vt:lpstr>
      <vt:lpstr>Playlist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Fisher, Jane E.</cp:lastModifiedBy>
  <cp:revision>35</cp:revision>
  <dcterms:modified xsi:type="dcterms:W3CDTF">2016-12-12T02:51:31Z</dcterms:modified>
</cp:coreProperties>
</file>