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6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3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h/DkqtGugRXs4EGVfDhwpI3pET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202" d="100"/>
          <a:sy n="202" d="100"/>
        </p:scale>
        <p:origin x="516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jenksferst/lessons/gis-lessons/response-of-bison-to-fire?authuser=0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poSofhf9Y0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6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lVLyQC6hTE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eta.pbslearningmedia.org/resource/american-buffalo-ecosystem-engineers-video-gallery/the-american-buffalo/kenburnsclassroom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82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jenksferst/lessons/gis-lessons/response-of-bison-to-fire?authuser=0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jenksferst/lessons/gis-lessons/response-of-bison-to-fire?authuser=0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020e9f946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020e9f946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f873ba402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f873ba402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Yokers, B. (n.d.). Response of Bison to Fire. JenksFERST.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https://sites.google.com/view/jenksferst/lessons/gis-lessons/response-of-bison-to-fire?authuser=0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ffada303f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ffada303f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-12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Esri. (2024). What is GIS?. YouTube.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https://youtu.be/WpoSofhf9Y0</a:t>
            </a:r>
            <a:r>
              <a:rPr lang="en-US"/>
              <a:t>  </a:t>
            </a:r>
            <a:endParaRPr/>
          </a:p>
          <a:p>
            <a:pPr marL="355600" lvl="0" indent="-127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ffada303f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ffada303f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(n.d.). Frayer model.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https://learn.k20center.ou.edu/strategy/126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f89a8d6ad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f89a8d6ad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f89a8d6ad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f89a8d6ad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f89a8d6ad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f89a8d6ad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ffada303f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ffada303f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7D1619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https://www.youtube.com/watch?v=IlVLyQC6hTE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7D161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019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ffada303f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ffada303fc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(n.d.). Bell ringers and exit tickets.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https://learn.k20center.ou.edu/strategy/125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None/>
            </a:pPr>
            <a:r>
              <a:rPr lang="en-US" sz="1200">
                <a:solidFill>
                  <a:srgbClr val="292929"/>
                </a:solidFill>
              </a:rPr>
              <a:t>Burns, K. (2023, December 19). Bison and Humans: A Shared Story. The American Buffalo: Ecosystem Engineers. PBS Learning Media. </a:t>
            </a:r>
            <a:r>
              <a:rPr lang="en-US" sz="1200">
                <a:solidFill>
                  <a:schemeClr val="hlink"/>
                </a:solidFill>
                <a:uFill>
                  <a:noFill/>
                </a:uFill>
                <a:hlinkClick r:id="rId3"/>
              </a:rPr>
              <a:t>https://oeta.pbslearningmedia.org/resource/american-buffalo-ecosystem-engineers-video-gallery/the-american-buffalo/kenburnsclassroom/</a:t>
            </a:r>
            <a:r>
              <a:rPr lang="en-US" sz="1200">
                <a:solidFill>
                  <a:srgbClr val="292929"/>
                </a:solidFill>
              </a:rPr>
              <a:t>  </a:t>
            </a:r>
            <a:endParaRPr sz="1200">
              <a:solidFill>
                <a:srgbClr val="29292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fada303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fada303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(n.d.). Caption this.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https://learn.k20center.ou.edu/strategy/82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020e9f946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020e9f946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020e9f946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020e9f946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Yokers, B. (n.d.). Response of Bison to Fire. JenksFERST.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https://sites.google.com/view/jenksferst/lessons/gis-lessons/response-of-bison-to-fire?authuser=0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8ad688ac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8ad688ac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Yokers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, B. (n.d.). Response of bison to fire.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JenksFERST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https://sites.google.com/view/jenksferst/lessons/gis-lessons/response-of-bison-to-fire?authuser=0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 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4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6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19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20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1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21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BDEuxrQ8BNYPc_REG8ekmbe50Q4vPxwO/view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ites.google.com/view/jenksferst/lessons/gis-lessons/response-of-bison-to-fire?authuser=0" TargetMode="Externa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poSofhf9Y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hyperlink" Target="http://www.youtube.com/watch?v=WpoSofhf9Y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lVLyQC6hTE?feature=oembed" TargetMode="Externa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xS8rBAakR1juGqiGFeWiM6I63j7nxsHc/vie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eta.pbslearningmedia.org/resource/american-buffalo-ecosystem-engineers-video-gallery/the-american-buffalo/kenburnsclassroom/" TargetMode="Externa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020e9f9464_0_24"/>
          <p:cNvSpPr txBox="1">
            <a:spLocks noGrp="1"/>
          </p:cNvSpPr>
          <p:nvPr>
            <p:ph type="body" idx="1"/>
          </p:nvPr>
        </p:nvSpPr>
        <p:spPr>
          <a:xfrm>
            <a:off x="561252" y="1255749"/>
            <a:ext cx="7253678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Follow the “Student Guide” on your </a:t>
            </a:r>
            <a:r>
              <a:rPr lang="en-US" b="1" dirty="0"/>
              <a:t>Mapping Bison</a:t>
            </a:r>
            <a:r>
              <a:rPr lang="en-US" dirty="0"/>
              <a:t> handout to upload your data files into the provided Google map.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Explore the different features to artistically display your GIS data. You may want to consider the following: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Changing the colors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Adding icons</a:t>
            </a:r>
            <a:endParaRPr dirty="0"/>
          </a:p>
        </p:txBody>
      </p:sp>
      <p:sp>
        <p:nvSpPr>
          <p:cNvPr id="154" name="Google Shape;154;g3020e9f9464_0_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Creating a Map 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f873ba4024_0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Creating a Map Tutorial</a:t>
            </a:r>
            <a:endParaRPr dirty="0"/>
          </a:p>
        </p:txBody>
      </p:sp>
      <p:pic>
        <p:nvPicPr>
          <p:cNvPr id="160" name="Google Shape;160;g2f873ba4024_0_0" title="ResponseofBisontoFire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1303300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2f873ba4024_0_0"/>
          <p:cNvSpPr txBox="1"/>
          <p:nvPr/>
        </p:nvSpPr>
        <p:spPr>
          <a:xfrm>
            <a:off x="3650700" y="4656100"/>
            <a:ext cx="1842600" cy="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 dirty="0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Map Tutorial</a:t>
            </a:r>
            <a:endParaRPr sz="2200" dirty="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ffada303fc_0_5"/>
          <p:cNvSpPr txBox="1">
            <a:spLocks noGrp="1"/>
          </p:cNvSpPr>
          <p:nvPr>
            <p:ph type="body" idx="1"/>
          </p:nvPr>
        </p:nvSpPr>
        <p:spPr>
          <a:xfrm>
            <a:off x="3642450" y="4278675"/>
            <a:ext cx="1859100" cy="48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u="sng">
                <a:solidFill>
                  <a:srgbClr val="3E5C6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 is GIS?</a:t>
            </a:r>
            <a:r>
              <a:rPr lang="en-US">
                <a:solidFill>
                  <a:srgbClr val="3E5C61"/>
                </a:solidFill>
              </a:rPr>
              <a:t> </a:t>
            </a:r>
            <a:endParaRPr>
              <a:solidFill>
                <a:srgbClr val="3E5C61"/>
              </a:solidFill>
            </a:endParaRPr>
          </a:p>
        </p:txBody>
      </p:sp>
      <p:sp>
        <p:nvSpPr>
          <p:cNvPr id="167" name="Google Shape;167;g2ffada303fc_0_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is GIS?</a:t>
            </a:r>
            <a:endParaRPr dirty="0"/>
          </a:p>
        </p:txBody>
      </p:sp>
      <p:pic>
        <p:nvPicPr>
          <p:cNvPr id="168" name="Google Shape;168;g2ffada303fc_0_5" descr="Geospatial Information Systems (GIS) is a unique problem-solving technology with remarkable impact. In this video, visionary leaders and technology professionals describe what GIS is, how it works, and why it matters. Learn more about GIS: https://www.esri.com/en-us/what-is-gis/overview&#10;&#10;Chapters:&#10;00:00 Intro &amp; Various Sectors&#10;01:07: GIS for Decision Making&#10;04:03: GIS in Emergency &amp; Engineering&#10;07:07: GIS for Sustainable Development&#10;07:55: Power of GIS&#10;&#10;At Esri, we build ArcGIS, the leading location intelligence and spatial analytics software for mapping, 3D GIS, imagery and geospatial app development. #gis #arcgis #mapping&#10;&#10;Website: https://www.esri.com&#10;https://twitter.com/Esri&#10;https://www.instagram.com/esrigram/&#10;https://www.linkedin.com/company/esri/&#10;https://www.facebook.com/esrigis/" title="What is GIS?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68500" y="1224275"/>
            <a:ext cx="5207000" cy="292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ffada303fc_0_10"/>
          <p:cNvSpPr txBox="1">
            <a:spLocks noGrp="1"/>
          </p:cNvSpPr>
          <p:nvPr>
            <p:ph type="body" idx="1"/>
          </p:nvPr>
        </p:nvSpPr>
        <p:spPr>
          <a:xfrm>
            <a:off x="203650" y="1309350"/>
            <a:ext cx="32544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2200" dirty="0"/>
              <a:t>Draw the following Frayer Model. </a:t>
            </a:r>
            <a:endParaRPr sz="22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2200" dirty="0"/>
              <a:t>Label your model using your assigned topic. </a:t>
            </a:r>
            <a:endParaRPr sz="22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2200" dirty="0"/>
              <a:t>Complete each box using notes and outside research. </a:t>
            </a:r>
            <a:endParaRPr sz="2200" dirty="0"/>
          </a:p>
        </p:txBody>
      </p:sp>
      <p:sp>
        <p:nvSpPr>
          <p:cNvPr id="174" name="Google Shape;174;g2ffada303fc_0_10"/>
          <p:cNvSpPr txBox="1">
            <a:spLocks noGrp="1"/>
          </p:cNvSpPr>
          <p:nvPr>
            <p:ph type="title"/>
          </p:nvPr>
        </p:nvSpPr>
        <p:spPr>
          <a:xfrm>
            <a:off x="422516" y="102295"/>
            <a:ext cx="4363895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Frayer Model </a:t>
            </a:r>
            <a:endParaRPr dirty="0"/>
          </a:p>
        </p:txBody>
      </p:sp>
      <p:pic>
        <p:nvPicPr>
          <p:cNvPr id="175" name="Google Shape;175;g2ffada303fc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6554" y="179728"/>
            <a:ext cx="1604930" cy="106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2ffada303fc_0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1747" y="1446206"/>
            <a:ext cx="5079655" cy="2536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f89a8d6ad9_0_0"/>
          <p:cNvSpPr txBox="1">
            <a:spLocks noGrp="1"/>
          </p:cNvSpPr>
          <p:nvPr>
            <p:ph type="body" idx="1"/>
          </p:nvPr>
        </p:nvSpPr>
        <p:spPr>
          <a:xfrm>
            <a:off x="174400" y="975925"/>
            <a:ext cx="8229600" cy="375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317" algn="l" rtl="0">
              <a:spcBef>
                <a:spcPts val="520"/>
              </a:spcBef>
              <a:spcAft>
                <a:spcPts val="0"/>
              </a:spcAft>
              <a:buSzPct val="100000"/>
              <a:buChar char="•"/>
            </a:pPr>
            <a:r>
              <a:rPr lang="en-US" sz="1800" dirty="0">
                <a:solidFill>
                  <a:srgbClr val="991B1E"/>
                </a:solidFill>
              </a:rPr>
              <a:t>Spatial </a:t>
            </a:r>
            <a:r>
              <a:rPr lang="en-US" sz="1800" dirty="0"/>
              <a:t>- Related to space or the arrangement of things in a specific area or environment. It's about how objects, locations, or features are positioned concerning each other.</a:t>
            </a:r>
            <a:endParaRPr sz="1800" dirty="0"/>
          </a:p>
          <a:p>
            <a:pPr marL="457200" lvl="0" indent="-381317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1800" dirty="0">
                <a:solidFill>
                  <a:srgbClr val="991B1E"/>
                </a:solidFill>
              </a:rPr>
              <a:t>GIS (Geographic Information System)</a:t>
            </a:r>
            <a:r>
              <a:rPr lang="en-US" sz="1800" dirty="0"/>
              <a:t> - Computer mapping software system that links geographically referenced data with graphic map features. </a:t>
            </a:r>
            <a:endParaRPr sz="1800" dirty="0"/>
          </a:p>
          <a:p>
            <a:pPr marL="914400" lvl="1" indent="-346075" algn="l" rtl="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800" dirty="0"/>
              <a:t>Here's how it works: GIS uses computers to gather, store, analyze, and display geographic information. It can take data from satellites, maps, surveys, and even things like social media check-ins to create detailed maps and solve problems. </a:t>
            </a:r>
            <a:endParaRPr sz="1800" dirty="0"/>
          </a:p>
          <a:p>
            <a:pPr marL="914400" lvl="1" indent="-346075" algn="l" rtl="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800" dirty="0"/>
              <a:t>For instance, it can help urban planners decide where to build new roads or parks, or help scientists track wildlife habitats.</a:t>
            </a:r>
            <a:endParaRPr sz="1800" dirty="0"/>
          </a:p>
        </p:txBody>
      </p:sp>
      <p:sp>
        <p:nvSpPr>
          <p:cNvPr id="182" name="Google Shape;182;g2f89a8d6ad9_0_0"/>
          <p:cNvSpPr txBox="1">
            <a:spLocks noGrp="1"/>
          </p:cNvSpPr>
          <p:nvPr>
            <p:ph type="title"/>
          </p:nvPr>
        </p:nvSpPr>
        <p:spPr>
          <a:xfrm>
            <a:off x="457200" y="-3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Vocabulary Terms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f89a8d6ad9_0_5"/>
          <p:cNvSpPr txBox="1">
            <a:spLocks noGrp="1"/>
          </p:cNvSpPr>
          <p:nvPr>
            <p:ph type="body" idx="1"/>
          </p:nvPr>
        </p:nvSpPr>
        <p:spPr>
          <a:xfrm>
            <a:off x="457200" y="957375"/>
            <a:ext cx="8229600" cy="378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rgbClr val="991B1E"/>
                </a:solidFill>
              </a:rPr>
              <a:t>GPS (Global Positioning System) </a:t>
            </a:r>
            <a:r>
              <a:rPr lang="en-US" dirty="0"/>
              <a:t>- High-tech navigation tool that uses satellites to help pinpoint specific locations on Earth.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rgbClr val="991B1E"/>
                </a:solidFill>
              </a:rPr>
              <a:t>Ecoregion </a:t>
            </a:r>
            <a:r>
              <a:rPr lang="en-US" dirty="0"/>
              <a:t>- </a:t>
            </a:r>
            <a:r>
              <a:rPr lang="en-US" dirty="0" err="1"/>
              <a:t>Ageographical</a:t>
            </a:r>
            <a:r>
              <a:rPr lang="en-US" dirty="0"/>
              <a:t> area that has similar ecosystems, plants, animals, and climate pattern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rgbClr val="991B1E"/>
                </a:solidFill>
              </a:rPr>
              <a:t>Prescribed fire</a:t>
            </a:r>
            <a:r>
              <a:rPr lang="en-US" dirty="0"/>
              <a:t> - Deliberate and carefully planned fire that is intentionally set under specific conditions to achieve certain goals in land management</a:t>
            </a:r>
            <a:endParaRPr dirty="0"/>
          </a:p>
        </p:txBody>
      </p:sp>
      <p:sp>
        <p:nvSpPr>
          <p:cNvPr id="188" name="Google Shape;188;g2f89a8d6ad9_0_5"/>
          <p:cNvSpPr txBox="1">
            <a:spLocks noGrp="1"/>
          </p:cNvSpPr>
          <p:nvPr>
            <p:ph type="title"/>
          </p:nvPr>
        </p:nvSpPr>
        <p:spPr>
          <a:xfrm>
            <a:off x="457200" y="-3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Vocabulary Terms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f89a8d6ad9_0_10"/>
          <p:cNvSpPr txBox="1">
            <a:spLocks noGrp="1"/>
          </p:cNvSpPr>
          <p:nvPr>
            <p:ph type="body" idx="1"/>
          </p:nvPr>
        </p:nvSpPr>
        <p:spPr>
          <a:xfrm>
            <a:off x="457200" y="957375"/>
            <a:ext cx="8229600" cy="378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rgbClr val="991B1E"/>
                </a:solidFill>
              </a:rPr>
              <a:t>Tallgrass Prairie</a:t>
            </a:r>
            <a:r>
              <a:rPr lang="en-US" dirty="0"/>
              <a:t> - A type of grassland ecosystem characterized by its tall grass species, which can grow several feet high. It is found in regions with a moderate climate and fertile soils, primarily in the central part of North America, such as the Great Plains.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rgbClr val="991B1E"/>
                </a:solidFill>
              </a:rPr>
              <a:t>Temporal </a:t>
            </a:r>
            <a:r>
              <a:rPr lang="en-US" dirty="0"/>
              <a:t>- Related to time or the passage of time. It describes events, changes, or phenomena as they occur over a period, whether short or long. </a:t>
            </a:r>
            <a:endParaRPr dirty="0"/>
          </a:p>
        </p:txBody>
      </p:sp>
      <p:sp>
        <p:nvSpPr>
          <p:cNvPr id="194" name="Google Shape;194;g2f89a8d6ad9_0_10"/>
          <p:cNvSpPr txBox="1">
            <a:spLocks noGrp="1"/>
          </p:cNvSpPr>
          <p:nvPr>
            <p:ph type="title"/>
          </p:nvPr>
        </p:nvSpPr>
        <p:spPr>
          <a:xfrm>
            <a:off x="457200" y="-3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Vocabulary Terms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ffada303fc_0_1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Access your Google Bison GIS map.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Experiment with the different layers to complete your Map Analysis handout. </a:t>
            </a:r>
            <a:endParaRPr dirty="0"/>
          </a:p>
        </p:txBody>
      </p:sp>
      <p:sp>
        <p:nvSpPr>
          <p:cNvPr id="200" name="Google Shape;200;g2ffada303fc_0_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Map Analysis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7D8F48-FDA8-BCE3-9658-DF1FDEAB7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K20 ICAP Video: Is GIS for Me?</a:t>
            </a:r>
          </a:p>
        </p:txBody>
      </p:sp>
      <p:pic>
        <p:nvPicPr>
          <p:cNvPr id="4" name="Online Media 3" title="K20 ICAP - Is GIS for me? with Daniela Spade">
            <a:hlinkClick r:id="" action="ppaction://media"/>
            <a:extLst>
              <a:ext uri="{FF2B5EF4-FFF2-40B4-BE49-F238E27FC236}">
                <a16:creationId xmlns:a16="http://schemas.microsoft.com/office/drawing/2014/main" id="{ECB35795-DF45-0A34-8F11-D9F8F416E28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39321" y="1465755"/>
            <a:ext cx="609600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7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ffada303fc_0_2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Why is GIS an important tool for conservation?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“Data is the new oil” was a statement in the video.  What do you think that means?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Based on your maps, is fire a positive or negative factor affecting the bison on the Tallgrass Prairie? Justify your answer. 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6" name="Google Shape;206;g2ffada303fc_0_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Exit Ticket</a:t>
            </a:r>
            <a:endParaRPr dirty="0"/>
          </a:p>
        </p:txBody>
      </p:sp>
      <p:pic>
        <p:nvPicPr>
          <p:cNvPr id="207" name="Google Shape;207;g2ffada303fc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6200" y="0"/>
            <a:ext cx="1447800" cy="75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Bison Across Time </a:t>
            </a:r>
            <a:endParaRPr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Response to Fire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101" name="Google Shape;101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How can GIS help us better understand the effects prescribed fires have on bison?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454152" y="5049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Learning Objectives</a:t>
            </a:r>
            <a:endParaRPr dirty="0"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530350" y="2028500"/>
            <a:ext cx="7772400" cy="228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568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20"/>
              <a:buChar char="•"/>
            </a:pPr>
            <a:r>
              <a:rPr lang="en-US" sz="2400" dirty="0"/>
              <a:t>Design and analyze/interpret a basic GIS map about bison response to fire.</a:t>
            </a:r>
            <a:endParaRPr sz="2400" dirty="0"/>
          </a:p>
          <a:p>
            <a:pPr marL="457200" lvl="0" indent="-3568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20"/>
              <a:buChar char="•"/>
            </a:pPr>
            <a:r>
              <a:rPr lang="en-US" sz="2400" dirty="0"/>
              <a:t>Explain the importance of fire as a disturbance in the tallgrass prairie ecoregion.</a:t>
            </a:r>
            <a:endParaRPr sz="2400" dirty="0"/>
          </a:p>
          <a:p>
            <a:pPr marL="457200" lvl="0" indent="-3568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20"/>
              <a:buChar char="•"/>
            </a:pPr>
            <a:r>
              <a:rPr lang="en-US" sz="2400" dirty="0"/>
              <a:t>Define vocabulary associated with fire ecology.</a:t>
            </a:r>
            <a:endParaRPr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Bison and Humans: A Shared Story</a:t>
            </a:r>
            <a:endParaRPr/>
          </a:p>
        </p:txBody>
      </p:sp>
      <p:pic>
        <p:nvPicPr>
          <p:cNvPr id="113" name="Google Shape;113;p5" title="Bison and Humans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9774" y="1386700"/>
            <a:ext cx="4964451" cy="279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5"/>
          <p:cNvSpPr txBox="1"/>
          <p:nvPr/>
        </p:nvSpPr>
        <p:spPr>
          <a:xfrm>
            <a:off x="3235050" y="4307775"/>
            <a:ext cx="26739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Bison and Humans</a:t>
            </a:r>
            <a:endParaRPr sz="240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ffada303fc_0_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6010075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 a Caption that describes what’s happening in the image.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Get into small groups.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 the “Caption This” Google Slides.</a:t>
            </a: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Type in </a:t>
            </a:r>
            <a:r>
              <a:rPr lang="en-US" sz="18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[insert </a:t>
            </a:r>
            <a:r>
              <a:rPr lang="en-US" sz="1800" dirty="0" err="1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url</a:t>
            </a:r>
            <a:r>
              <a:rPr lang="en-US" sz="18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Scan </a:t>
            </a:r>
            <a:r>
              <a:rPr lang="en-US" sz="18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QR code</a:t>
            </a:r>
          </a:p>
          <a:p>
            <a:pPr indent="-457200">
              <a:lnSpc>
                <a:spcPct val="115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Find your assigned slide. </a:t>
            </a:r>
          </a:p>
          <a:p>
            <a:pPr indent="-457200">
              <a:lnSpc>
                <a:spcPct val="115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a group, choose an image from slide 1 and copy/paste it to your assigned slide. Write a caption! </a:t>
            </a:r>
            <a:endParaRPr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0" name="Google Shape;120;g2ffada303fc_0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Caption This</a:t>
            </a:r>
            <a:endParaRPr dirty="0"/>
          </a:p>
        </p:txBody>
      </p:sp>
      <p:pic>
        <p:nvPicPr>
          <p:cNvPr id="121" name="Google Shape;121;g2ffada303f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5473" y="12050"/>
            <a:ext cx="2008527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2ffada303fc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0331" y="1935881"/>
            <a:ext cx="1771175" cy="162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020e9f9464_0_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5890437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What did you notice about the bison?  Why do you think it was wearing a collar? 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g3020e9f9464_0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Discussion</a:t>
            </a:r>
            <a:endParaRPr dirty="0"/>
          </a:p>
        </p:txBody>
      </p:sp>
      <p:pic>
        <p:nvPicPr>
          <p:cNvPr id="129" name="Google Shape;129;g3020e9f9464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0605" y="2413971"/>
            <a:ext cx="2774671" cy="2121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020e9f9464_0_6"/>
          <p:cNvSpPr txBox="1">
            <a:spLocks noGrp="1"/>
          </p:cNvSpPr>
          <p:nvPr>
            <p:ph type="body" idx="1"/>
          </p:nvPr>
        </p:nvSpPr>
        <p:spPr>
          <a:xfrm>
            <a:off x="0" y="2684950"/>
            <a:ext cx="9144000" cy="2458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spcBef>
                <a:spcPts val="520"/>
              </a:spcBef>
              <a:spcAft>
                <a:spcPts val="0"/>
              </a:spcAft>
              <a:buSzPts val="2400"/>
              <a:buChar char="•"/>
            </a:pPr>
            <a:r>
              <a:rPr lang="en-US" sz="2100" dirty="0"/>
              <a:t>Largest area of protected tallgrass prairie located in Pawhuska, OK.</a:t>
            </a:r>
            <a:endParaRPr sz="21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100" dirty="0"/>
              <a:t>Around 2,500 bison are allowed to roam and graze freely over most of the  62-square mile preserve. </a:t>
            </a:r>
            <a:endParaRPr sz="21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100" dirty="0"/>
              <a:t>Bison were fitted with global positioning system [GPS] collars to study their movement.</a:t>
            </a:r>
            <a:endParaRPr sz="2100" dirty="0"/>
          </a:p>
        </p:txBody>
      </p:sp>
      <p:sp>
        <p:nvSpPr>
          <p:cNvPr id="135" name="Google Shape;135;g3020e9f9464_0_6"/>
          <p:cNvSpPr txBox="1">
            <a:spLocks noGrp="1"/>
          </p:cNvSpPr>
          <p:nvPr>
            <p:ph type="title"/>
          </p:nvPr>
        </p:nvSpPr>
        <p:spPr>
          <a:xfrm>
            <a:off x="235975" y="3421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Background</a:t>
            </a:r>
            <a:endParaRPr dirty="0"/>
          </a:p>
        </p:txBody>
      </p:sp>
      <p:pic>
        <p:nvPicPr>
          <p:cNvPr id="136" name="Google Shape;136;g3020e9f9464_0_6"/>
          <p:cNvPicPr preferRelativeResize="0"/>
          <p:nvPr/>
        </p:nvPicPr>
        <p:blipFill rotWithShape="1">
          <a:blip r:embed="rId3">
            <a:alphaModFix/>
          </a:blip>
          <a:srcRect r="8558"/>
          <a:stretch/>
        </p:blipFill>
        <p:spPr>
          <a:xfrm>
            <a:off x="2993971" y="110358"/>
            <a:ext cx="5847330" cy="263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8ad688ac08_0_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200" dirty="0"/>
              <a:t>The following files contain locations for 3 GPS-collared bison (#149, #150, and #155) during the months of March, April, and May of 2009.  </a:t>
            </a:r>
            <a:endParaRPr sz="2200" dirty="0"/>
          </a:p>
          <a:p>
            <a:pPr marL="457200" lvl="0" indent="-381000" algn="l" rtl="0">
              <a:spcBef>
                <a:spcPts val="52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200" dirty="0"/>
              <a:t>Download each file as an Excel file.</a:t>
            </a:r>
            <a:endParaRPr sz="22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200" dirty="0"/>
              <a:t>Save as a Google Sheets file in your Google Drive. </a:t>
            </a:r>
            <a:endParaRPr sz="2200" dirty="0"/>
          </a:p>
        </p:txBody>
      </p:sp>
      <p:sp>
        <p:nvSpPr>
          <p:cNvPr id="142" name="Google Shape;142;g28ad688ac08_0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Preparing Files for Map </a:t>
            </a:r>
            <a:endParaRPr dirty="0"/>
          </a:p>
        </p:txBody>
      </p:sp>
      <p:pic>
        <p:nvPicPr>
          <p:cNvPr id="143" name="Google Shape;143;g28ad688ac08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275" y="3161554"/>
            <a:ext cx="1457699" cy="145769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28ad688ac08_0_0"/>
          <p:cNvSpPr txBox="1"/>
          <p:nvPr/>
        </p:nvSpPr>
        <p:spPr>
          <a:xfrm>
            <a:off x="842275" y="4667250"/>
            <a:ext cx="1457700" cy="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March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28ad688ac08_0_0"/>
          <p:cNvSpPr txBox="1"/>
          <p:nvPr/>
        </p:nvSpPr>
        <p:spPr>
          <a:xfrm>
            <a:off x="3238063" y="4667250"/>
            <a:ext cx="1457700" cy="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April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28ad688ac08_0_0"/>
          <p:cNvSpPr txBox="1"/>
          <p:nvPr/>
        </p:nvSpPr>
        <p:spPr>
          <a:xfrm>
            <a:off x="5633875" y="4667250"/>
            <a:ext cx="1457700" cy="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g28ad688ac08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7084" y="3137198"/>
            <a:ext cx="1457699" cy="145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28ad688ac08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2871" y="3161554"/>
            <a:ext cx="1457699" cy="1457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974</Words>
  <Application>Microsoft Office PowerPoint</Application>
  <PresentationFormat>On-screen Show (16:9)</PresentationFormat>
  <Paragraphs>73</Paragraphs>
  <Slides>19</Slides>
  <Notes>19</Notes>
  <HiddenSlides>4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Noto Sans Symbols</vt:lpstr>
      <vt:lpstr>Wingdings</vt:lpstr>
      <vt:lpstr>LEARN theme</vt:lpstr>
      <vt:lpstr>LEARN theme</vt:lpstr>
      <vt:lpstr>PowerPoint Presentation</vt:lpstr>
      <vt:lpstr>Bison Across Time </vt:lpstr>
      <vt:lpstr>Essential Question</vt:lpstr>
      <vt:lpstr>Learning Objectives</vt:lpstr>
      <vt:lpstr>Bison and Humans: A Shared Story</vt:lpstr>
      <vt:lpstr>Caption This</vt:lpstr>
      <vt:lpstr>Discussion</vt:lpstr>
      <vt:lpstr>Background</vt:lpstr>
      <vt:lpstr>Preparing Files for Map </vt:lpstr>
      <vt:lpstr>Creating a Map </vt:lpstr>
      <vt:lpstr>Creating a Map Tutorial</vt:lpstr>
      <vt:lpstr>What is GIS?</vt:lpstr>
      <vt:lpstr>Frayer Model </vt:lpstr>
      <vt:lpstr>Vocabulary Terms</vt:lpstr>
      <vt:lpstr>Vocabulary Terms</vt:lpstr>
      <vt:lpstr>Vocabulary Terms</vt:lpstr>
      <vt:lpstr>Map Analysis</vt:lpstr>
      <vt:lpstr>K20 ICAP Video: Is GIS for Me?</vt:lpstr>
      <vt:lpstr>Exit Ticket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Lunsford, Janaye N.</dc:creator>
  <cp:lastModifiedBy>McLeod Porter, Delma</cp:lastModifiedBy>
  <cp:revision>7</cp:revision>
  <dcterms:created xsi:type="dcterms:W3CDTF">2020-10-14T20:24:40Z</dcterms:created>
  <dcterms:modified xsi:type="dcterms:W3CDTF">2025-01-10T17:56:21Z</dcterms:modified>
</cp:coreProperties>
</file>