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0B_5F53C859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6" r:id="rId6"/>
    <p:sldId id="262" r:id="rId7"/>
    <p:sldId id="261" r:id="rId8"/>
    <p:sldId id="270" r:id="rId9"/>
    <p:sldId id="269" r:id="rId10"/>
    <p:sldId id="273" r:id="rId11"/>
    <p:sldId id="267" r:id="rId12"/>
    <p:sldId id="274" r:id="rId13"/>
    <p:sldId id="264" r:id="rId14"/>
    <p:sldId id="284" r:id="rId15"/>
    <p:sldId id="277" r:id="rId16"/>
    <p:sldId id="278" r:id="rId17"/>
    <p:sldId id="268" r:id="rId18"/>
    <p:sldId id="275" r:id="rId19"/>
    <p:sldId id="283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1BE816-333C-E3F6-DC7F-0295C20276E4}" name="McLeod Porter, Delma" initials="DM" userId="S::mcleodporter@ou.edu::32da88d5-4580-4c4a-b4ab-df51f2b33c88" providerId="AD"/>
  <p188:author id="{CAD826B0-C42C-F43C-74BC-B2F1FAC3ED9A}" name="Randall, Teresa M." initials="TR" userId="S::terrierteacher@ou.edu::2ce729f7-31d6-40f0-ad51-a72be97e76a8" providerId="AD"/>
  <p188:author id="{B8A74AE3-83CF-F8D0-8080-9A28E713A9E2}" name="Kraus, Michael J." initials="KMJ" userId="S::kraus@ou.edu::6388e660-b076-49b7-ae52-d7e5732a060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B997FF-97B9-4D6C-8BDE-54F8B62CA1FA}">
  <a:tblStyle styleId="{16B997FF-97B9-4D6C-8BDE-54F8B62CA1F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7"/>
    <p:restoredTop sz="86395"/>
  </p:normalViewPr>
  <p:slideViewPr>
    <p:cSldViewPr snapToGrid="0">
      <p:cViewPr varScale="1">
        <p:scale>
          <a:sx n="146" d="100"/>
          <a:sy n="146" d="100"/>
        </p:scale>
        <p:origin x="720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9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modernComment_10B_5F53C85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5ACA0CC-582A-4525-8D4D-6E3C9076A1F1}" authorId="{CAD826B0-C42C-F43C-74BC-B2F1FAC3ED9A}" status="resolved" created="2025-08-14T15:30:50.04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99326297" sldId="267"/>
      <ac:picMk id="4" creationId="{B06643BD-8C95-55D7-8FCB-02EBCEEADB92}"/>
    </ac:deMkLst>
    <p188:replyLst>
      <p188:reply id="{BAABF2E5-B700-4C15-9BF5-E9974F9C17EB}" authorId="{CAD826B0-C42C-F43C-74BC-B2F1FAC3ED9A}" created="2025-08-14T20:18:28.606">
        <p188:txBody>
          <a:bodyPr/>
          <a:lstStyle/>
          <a:p>
            <a:r>
              <a:rPr lang="en-US"/>
              <a:t>This is an mp4 too.  I have moved a copy of it into the revisions folder too.  It’s titled copy of Response of Bison to Fire. 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5-08-19T20:03:48.331" authorId="{B8A74AE3-83CF-F8D0-8080-9A28E713A9E2}"/>
              </p223:rxn>
            </p223:reactions>
          </p:ext>
        </p188:extLst>
      </p188:reply>
    </p188:replyLst>
    <p188:txBody>
      <a:bodyPr/>
      <a:lstStyle/>
      <a:p>
        <a:r>
          <a:rPr lang="en-US"/>
          <a:t>I can’t get this linked either.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8-19T20:03:44.944" authorId="{B8A74AE3-83CF-F8D0-8080-9A28E713A9E2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jenksferst/lessons/gis-lessons/response-of-bison-to-fire?authuser=0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poSofhf9Y0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lVLyQC6hTE?feature=shared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5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s.gov/wica/learn/news/10252019pr.htm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jenksferst/lessons/gis-lessons/response-of-bison-to-fire?authuser=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jenksferst/lessons/gis-lessons/response-of-bison-to-fire?authuser=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542036E2-CAE2-3300-AB44-ADF3BFE41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:notes">
            <a:extLst>
              <a:ext uri="{FF2B5EF4-FFF2-40B4-BE49-F238E27FC236}">
                <a16:creationId xmlns:a16="http://schemas.microsoft.com/office/drawing/2014/main" id="{5E8DB41B-D953-EBFF-8F89-A45C203492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6:notes">
            <a:extLst>
              <a:ext uri="{FF2B5EF4-FFF2-40B4-BE49-F238E27FC236}">
                <a16:creationId xmlns:a16="http://schemas.microsoft.com/office/drawing/2014/main" id="{2B26B900-63DA-0723-F139-4038799F77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2310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4CFF9C66-F153-DB5B-E872-8B4B664CA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:notes">
            <a:extLst>
              <a:ext uri="{FF2B5EF4-FFF2-40B4-BE49-F238E27FC236}">
                <a16:creationId xmlns:a16="http://schemas.microsoft.com/office/drawing/2014/main" id="{D459DAE5-82B2-38BD-F193-C5D59168DD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11:notes">
            <a:extLst>
              <a:ext uri="{FF2B5EF4-FFF2-40B4-BE49-F238E27FC236}">
                <a16:creationId xmlns:a16="http://schemas.microsoft.com/office/drawing/2014/main" id="{BAA36847-7662-919F-B5DE-8D249D5AF1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See Step 4 at </a:t>
            </a:r>
            <a:r>
              <a:rPr lang="en-US" dirty="0">
                <a:hlinkClick r:id="rId3" tooltip="https://sites.google.com/view/jenksferst/lessons/gis-lessons/response-of-bison-to-fire?authuser=0"/>
              </a:rPr>
              <a:t>https://sites.google.com/view/jenksferst/lessons/gis-lessons/response-of-bison-to-fire?authuser=0</a:t>
            </a:r>
            <a:r>
              <a:rPr lang="en-US" dirty="0"/>
              <a:t> for this video. </a:t>
            </a: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Yokers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B. (n.d.). Response of bison to fire.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JenksFERST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https://sites.google.com/view/jenksferst/lessons/gis-lessons/response-of-bison-to-fire?authuser=0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0590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AB9890A1-B1C6-2BC2-0459-1AEB43C7E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:notes">
            <a:extLst>
              <a:ext uri="{FF2B5EF4-FFF2-40B4-BE49-F238E27FC236}">
                <a16:creationId xmlns:a16="http://schemas.microsoft.com/office/drawing/2014/main" id="{0850AE45-E132-F7BA-9850-DAB52C8FDA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11:notes">
            <a:extLst>
              <a:ext uri="{FF2B5EF4-FFF2-40B4-BE49-F238E27FC236}">
                <a16:creationId xmlns:a16="http://schemas.microsoft.com/office/drawing/2014/main" id="{6F9BBCED-7ACA-F71B-D839-A9C8EF1F39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this poster image to go directly to the video online.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Esri. (2024). What is GIS?. YouTube.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https://youtu.be/WpoSofhf9Y0</a:t>
            </a:r>
            <a:r>
              <a:rPr lang="en-US" dirty="0"/>
              <a:t>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8647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Center.(n.d.). Frayer model. Strategies. https://learn.k20center.ou.edu/strategy/126</a:t>
            </a:r>
            <a:endParaRPr dirty="0"/>
          </a:p>
        </p:txBody>
      </p:sp>
      <p:sp>
        <p:nvSpPr>
          <p:cNvPr id="88" name="Google Shape;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For instance, GIS can help urban planners decide where to build new roads or parks.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643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9B6C78E3-F5B2-AB69-0143-684E51DD7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:notes">
            <a:extLst>
              <a:ext uri="{FF2B5EF4-FFF2-40B4-BE49-F238E27FC236}">
                <a16:creationId xmlns:a16="http://schemas.microsoft.com/office/drawing/2014/main" id="{38C537A7-AA03-BA7C-CDCC-D41C421D40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:notes">
            <a:extLst>
              <a:ext uri="{FF2B5EF4-FFF2-40B4-BE49-F238E27FC236}">
                <a16:creationId xmlns:a16="http://schemas.microsoft.com/office/drawing/2014/main" id="{B41D17F7-1CF3-3642-0ADD-65C1ADC479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7887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1D560C50-46DC-0314-5806-33B679357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:notes">
            <a:extLst>
              <a:ext uri="{FF2B5EF4-FFF2-40B4-BE49-F238E27FC236}">
                <a16:creationId xmlns:a16="http://schemas.microsoft.com/office/drawing/2014/main" id="{71CEA18B-7CF8-4EC7-B497-CD1E5799CC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:notes">
            <a:extLst>
              <a:ext uri="{FF2B5EF4-FFF2-40B4-BE49-F238E27FC236}">
                <a16:creationId xmlns:a16="http://schemas.microsoft.com/office/drawing/2014/main" id="{E3617467-F25F-7EEF-A9D1-535FAB45B3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3066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>
          <a:extLst>
            <a:ext uri="{FF2B5EF4-FFF2-40B4-BE49-F238E27FC236}">
              <a16:creationId xmlns:a16="http://schemas.microsoft.com/office/drawing/2014/main" id="{64836FAA-F04F-F2C0-C48E-A29196906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:notes">
            <a:extLst>
              <a:ext uri="{FF2B5EF4-FFF2-40B4-BE49-F238E27FC236}">
                <a16:creationId xmlns:a16="http://schemas.microsoft.com/office/drawing/2014/main" id="{9012551E-24BC-20C0-A12F-1E39BF7209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McCoy, D. (2013). Bull bison with herd in the distance [Photograph]. National Park Service, National Parks Gallery. https://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npgallery.nps.gov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endParaRPr b="0" dirty="0"/>
          </a:p>
        </p:txBody>
      </p:sp>
      <p:sp>
        <p:nvSpPr>
          <p:cNvPr id="74" name="Google Shape;74;p7:notes">
            <a:extLst>
              <a:ext uri="{FF2B5EF4-FFF2-40B4-BE49-F238E27FC236}">
                <a16:creationId xmlns:a16="http://schemas.microsoft.com/office/drawing/2014/main" id="{73AFA90D-0DC3-F941-5E1C-12DEFCAC9C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8101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2D951413-5A6C-7993-719D-1FAF3109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:notes">
            <a:extLst>
              <a:ext uri="{FF2B5EF4-FFF2-40B4-BE49-F238E27FC236}">
                <a16:creationId xmlns:a16="http://schemas.microsoft.com/office/drawing/2014/main" id="{527916E9-096B-421E-BD78-37C6F3CAD3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11:notes">
            <a:extLst>
              <a:ext uri="{FF2B5EF4-FFF2-40B4-BE49-F238E27FC236}">
                <a16:creationId xmlns:a16="http://schemas.microsoft.com/office/drawing/2014/main" id="{4A787B34-9A64-86CA-9E9B-6D602A233B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K20 Center. (2024, December 2). K20 ICAP - Is GIS for me? with Daniela Spade [Video]. YouTube.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https://youtu.be/IlVLyQC6hTE?feature=shared</a:t>
            </a:r>
            <a:r>
              <a:rPr lang="en-US" dirty="0"/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2454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8EC507B1-EF0E-2803-A5D3-E5B367B0F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:notes">
            <a:extLst>
              <a:ext uri="{FF2B5EF4-FFF2-40B4-BE49-F238E27FC236}">
                <a16:creationId xmlns:a16="http://schemas.microsoft.com/office/drawing/2014/main" id="{8A3F5963-07EF-3B65-933F-A95C958800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Bell ringers and exit tickets. Strategies.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https://learn.k20center.ou.edu/strategy/125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8:notes">
            <a:extLst>
              <a:ext uri="{FF2B5EF4-FFF2-40B4-BE49-F238E27FC236}">
                <a16:creationId xmlns:a16="http://schemas.microsoft.com/office/drawing/2014/main" id="{EB10F208-216F-CD43-088D-65BA0FDF22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4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Go to https://oeta.pbslearningmedia.org/resource/american-buffalo-ecosystem-engineers-video-gallery/the-american-buffalo/</a:t>
            </a:r>
            <a:r>
              <a:rPr lang="en-US" dirty="0" err="1">
                <a:solidFill>
                  <a:schemeClr val="accent2"/>
                </a:solidFill>
              </a:rPr>
              <a:t>kenburnsclassroom</a:t>
            </a:r>
            <a:r>
              <a:rPr lang="en-US" dirty="0">
                <a:solidFill>
                  <a:schemeClr val="accent2"/>
                </a:solidFill>
              </a:rPr>
              <a:t>/ and choose the first of five videos in the series, “Bisons and Humans: A Shared Story”.  When playing the video from the website, stop at 03:34.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Florentine Films &amp; WETA. (n.d.). Bison and humans: A shared story [Video]. PBS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LearningMedia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 https://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oeta.pbslearningmedia.org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/resource/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american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-buffalo-ecosystem-engineers-video-gallery/the-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american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-buffalo/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kenburnsclassroom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National Park Service. (2019, October 25). Satellites used to track bison movements at Wind Cave National Park [Photograph]. U.S. National Park Service.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https://www.nps.gov/wica/learn/news/10252019pr.htm</a:t>
            </a:r>
            <a:endParaRPr dirty="0"/>
          </a:p>
        </p:txBody>
      </p:sp>
      <p:sp>
        <p:nvSpPr>
          <p:cNvPr id="68" name="Google Shape;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50863E55-1FAE-0DC6-656D-0B5B151E5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:notes">
            <a:extLst>
              <a:ext uri="{FF2B5EF4-FFF2-40B4-BE49-F238E27FC236}">
                <a16:creationId xmlns:a16="http://schemas.microsoft.com/office/drawing/2014/main" id="{4D1D3DF8-4D68-9906-81C2-8405A39277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Yokers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B. (n.d.). Response of bison to fire.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JenksFERST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https://sites.google.com/view/jenksferst/lessons/gis-lessons/response-of-bison-to-fire?authuser=0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6:notes">
            <a:extLst>
              <a:ext uri="{FF2B5EF4-FFF2-40B4-BE49-F238E27FC236}">
                <a16:creationId xmlns:a16="http://schemas.microsoft.com/office/drawing/2014/main" id="{03EC4E42-53A8-A2E7-F1D4-8BAAE53444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9422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B39605F6-C412-FE34-88CA-04400C1C0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:notes">
            <a:extLst>
              <a:ext uri="{FF2B5EF4-FFF2-40B4-BE49-F238E27FC236}">
                <a16:creationId xmlns:a16="http://schemas.microsoft.com/office/drawing/2014/main" id="{6F87F64A-CAC2-8E93-4024-43E0838280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Yokers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B. (n.d.). Response of bison to fire.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JenksFERST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https://sites.google.com/view/jenksferst/lessons/gis-lessons/response-of-bison-to-fire?authuser=0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6:notes">
            <a:extLst>
              <a:ext uri="{FF2B5EF4-FFF2-40B4-BE49-F238E27FC236}">
                <a16:creationId xmlns:a16="http://schemas.microsoft.com/office/drawing/2014/main" id="{01EB685F-60ED-8473-3A1A-FB40FFDC27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4292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3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3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ctrTitle"/>
          </p:nvPr>
        </p:nvSpPr>
        <p:spPr>
          <a:xfrm>
            <a:off x="455850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Objectiv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4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4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Essential Ques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5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5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ayout">
  <p:cSld name="Content - 1 Column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7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196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Layout">
  <p:cSld name="Content - 2 column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3993900" cy="325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2"/>
          </p:nvPr>
        </p:nvSpPr>
        <p:spPr>
          <a:xfrm>
            <a:off x="4687932" y="1263111"/>
            <a:ext cx="3993900" cy="325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Calibri"/>
              <a:buAutoNum type="arabi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alibri"/>
              <a:buAutoNum type="alpha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roman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" name="Google Shape;30;p8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Option 1">
  <p:cSld name="Video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9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0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microsoft.com/office/2018/10/relationships/comments" Target="../comments/modernComment_10B_5F53C859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poSofhf9Y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WpoSofhf9Y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hyperlink" Target="https://www.youtube.com/watch?v=IlVLyQC6hTE" TargetMode="Externa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k20.ou.edu/75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hyperlink" Target="http://k20.ou.edu/78" TargetMode="External"/><Relationship Id="rId4" Type="http://schemas.openxmlformats.org/officeDocument/2006/relationships/hyperlink" Target="http://k20.ou.edu/7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24633DB2-B41D-8C06-5D66-E805EACA3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>
            <a:extLst>
              <a:ext uri="{FF2B5EF4-FFF2-40B4-BE49-F238E27FC236}">
                <a16:creationId xmlns:a16="http://schemas.microsoft.com/office/drawing/2014/main" id="{F819E32F-9293-E8BC-D40E-1E742207C3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Creating a Map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1" name="Google Shape;71;p16">
            <a:extLst>
              <a:ext uri="{FF2B5EF4-FFF2-40B4-BE49-F238E27FC236}">
                <a16:creationId xmlns:a16="http://schemas.microsoft.com/office/drawing/2014/main" id="{3D6DD1AC-361F-BE7C-8C79-7EDB7411D7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175" y="1387248"/>
            <a:ext cx="7837433" cy="3093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Follow the “Student Guide” on your </a:t>
            </a:r>
            <a:r>
              <a:rPr lang="en-US" b="1" dirty="0"/>
              <a:t>Mapping Bison </a:t>
            </a:r>
            <a:r>
              <a:rPr lang="en-US" dirty="0"/>
              <a:t>handout to upload your data files into the provided Google map.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Explore the different features to artistically display your GIS data.</a:t>
            </a:r>
          </a:p>
          <a:p>
            <a: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 panose="02070309020205020404" pitchFamily="49" charset="0"/>
              <a:buChar char="o"/>
            </a:pPr>
            <a:r>
              <a:rPr lang="en-US" dirty="0"/>
              <a:t>Change the colors</a:t>
            </a:r>
          </a:p>
          <a:p>
            <a: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 panose="02070309020205020404" pitchFamily="49" charset="0"/>
              <a:buChar char="o"/>
            </a:pPr>
            <a:r>
              <a:rPr lang="en-US" dirty="0"/>
              <a:t>Add icons </a:t>
            </a:r>
          </a:p>
          <a:p>
            <a:pPr marL="977900" lvl="2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br>
              <a:rPr lang="en-US" dirty="0"/>
            </a:br>
            <a:endParaRPr dirty="0"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1962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D98090B7-E5A3-FB12-BD91-A3B4F8FEE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ponseofBisontoFire_reduced.mp4">
            <a:hlinkClick r:id="" action="ppaction://media"/>
            <a:extLst>
              <a:ext uri="{FF2B5EF4-FFF2-40B4-BE49-F238E27FC236}">
                <a16:creationId xmlns:a16="http://schemas.microsoft.com/office/drawing/2014/main" id="{A6F9883F-A756-2304-8195-2418B0E925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6468" y="494728"/>
            <a:ext cx="6231064" cy="415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6BEDBEEE-93F7-6D7D-BE7E-1FDF8733B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>
            <a:extLst>
              <a:ext uri="{FF2B5EF4-FFF2-40B4-BE49-F238E27FC236}">
                <a16:creationId xmlns:a16="http://schemas.microsoft.com/office/drawing/2014/main" id="{E4F3859E-BE5D-B177-D17F-627903B5FF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>
              <a:lnSpc>
                <a:spcPct val="150000"/>
              </a:lnSpc>
              <a:buSzPts val="2000"/>
            </a:pPr>
            <a:r>
              <a:rPr lang="en-US" dirty="0">
                <a:solidFill>
                  <a:schemeClr val="accent2"/>
                </a:solidFill>
                <a:hlinkClick r:id="rId3"/>
              </a:rPr>
              <a:t>What is GIS?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4" name="Picture 3" descr="A white and black graphic design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EF7A53D1-6334-1A9B-EF4E-0492E51B8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285" y="473053"/>
            <a:ext cx="6891429" cy="371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54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301318" y="331620"/>
            <a:ext cx="2766476" cy="9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Frayer Model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1"/>
          </p:nvPr>
        </p:nvSpPr>
        <p:spPr>
          <a:xfrm>
            <a:off x="301318" y="1263110"/>
            <a:ext cx="3630601" cy="346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520"/>
              </a:spcBef>
              <a:buAutoNum type="arabicPeriod"/>
            </a:pPr>
            <a:r>
              <a:rPr lang="en-US" dirty="0"/>
              <a:t>Draw a Frayer Model. </a:t>
            </a:r>
          </a:p>
          <a:p>
            <a:pPr lvl="0">
              <a:buAutoNum type="arabicPeriod"/>
            </a:pPr>
            <a:r>
              <a:rPr lang="en-US" dirty="0"/>
              <a:t>Label your model using your assigned topic. </a:t>
            </a:r>
          </a:p>
          <a:p>
            <a:pPr lvl="0">
              <a:buAutoNum type="arabicPeriod"/>
            </a:pPr>
            <a:r>
              <a:rPr lang="en-US" dirty="0"/>
              <a:t>Complete each box using notes and outside research.</a:t>
            </a:r>
          </a:p>
          <a:p>
            <a:pPr marL="4572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None/>
            </a:pPr>
            <a:endParaRPr dirty="0"/>
          </a:p>
        </p:txBody>
      </p:sp>
      <p:pic>
        <p:nvPicPr>
          <p:cNvPr id="4" name="Picture 3" descr="A diagram of a structure&#10;&#10;AI-generated content may be incorrect.">
            <a:extLst>
              <a:ext uri="{FF2B5EF4-FFF2-40B4-BE49-F238E27FC236}">
                <a16:creationId xmlns:a16="http://schemas.microsoft.com/office/drawing/2014/main" id="{909014C3-9C62-EE57-16DA-E6AF8128C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936" y="1263110"/>
            <a:ext cx="4886348" cy="299003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032C-8FDA-DC7C-3C79-572DF6247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00" y="443483"/>
            <a:ext cx="8225400" cy="818087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Vocabulary Terms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F69F8-8441-730F-8854-9E97D1249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300" y="1261570"/>
            <a:ext cx="8422524" cy="36761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Spatial</a:t>
            </a:r>
            <a:r>
              <a:rPr lang="en-US" sz="2200" dirty="0">
                <a:solidFill>
                  <a:srgbClr val="991B1E"/>
                </a:solidFill>
              </a:rPr>
              <a:t> </a:t>
            </a:r>
            <a:r>
              <a:rPr lang="en-US" sz="2200" dirty="0">
                <a:solidFill>
                  <a:srgbClr val="000000"/>
                </a:solidFill>
              </a:rPr>
              <a:t>– The way objects or things are arranged and </a:t>
            </a:r>
            <a:r>
              <a:rPr lang="en-US" sz="2200" dirty="0" err="1">
                <a:solidFill>
                  <a:srgbClr val="000000"/>
                </a:solidFill>
              </a:rPr>
              <a:t>posi-tioned</a:t>
            </a:r>
            <a:r>
              <a:rPr lang="en-US" sz="2200" dirty="0">
                <a:solidFill>
                  <a:srgbClr val="000000"/>
                </a:solidFill>
              </a:rPr>
              <a:t>. It's about where they are are in relation to one another.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GIS (Geographic Information System) </a:t>
            </a:r>
            <a:r>
              <a:rPr lang="en-US" sz="2200" dirty="0">
                <a:solidFill>
                  <a:srgbClr val="000000"/>
                </a:solidFill>
              </a:rPr>
              <a:t>– A computer-based tool that collects, stores, and analyzes information about places on Earth. </a:t>
            </a:r>
          </a:p>
          <a:p>
            <a:pPr lvl="1"/>
            <a:r>
              <a:rPr lang="en-US" sz="2200" dirty="0"/>
              <a:t>GIS gathers information from satellites, maps, surveys, and even things like social media check-ins to create detailed maps and solve problems.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For instance, GIS can help urban planners decide where to build new roads or parks. </a:t>
            </a:r>
          </a:p>
          <a:p>
            <a:pPr lvl="1"/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061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9">
          <a:extLst>
            <a:ext uri="{FF2B5EF4-FFF2-40B4-BE49-F238E27FC236}">
              <a16:creationId xmlns:a16="http://schemas.microsoft.com/office/drawing/2014/main" id="{F190BD48-E1A0-F3A6-347B-62E3DC5BD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>
            <a:extLst>
              <a:ext uri="{FF2B5EF4-FFF2-40B4-BE49-F238E27FC236}">
                <a16:creationId xmlns:a16="http://schemas.microsoft.com/office/drawing/2014/main" id="{6509E47D-F376-35C5-0EFD-B648AA7551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300" y="310366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Vocabulary Terms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1" name="Google Shape;71;p16">
            <a:extLst>
              <a:ext uri="{FF2B5EF4-FFF2-40B4-BE49-F238E27FC236}">
                <a16:creationId xmlns:a16="http://schemas.microsoft.com/office/drawing/2014/main" id="{24BB2328-D33F-8BEB-AD04-72CB873560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00" y="1263110"/>
            <a:ext cx="8312796" cy="346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937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Pct val="15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GPS (Global Positioning System) </a:t>
            </a:r>
            <a:r>
              <a:rPr lang="en-US" sz="2400" dirty="0">
                <a:solidFill>
                  <a:srgbClr val="000000"/>
                </a:solidFill>
              </a:rPr>
              <a:t>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 high-tech navigation tool that uses satellites to help pinpoint specific locations on Earth.</a:t>
            </a:r>
          </a:p>
          <a:p>
            <a:pPr marL="457200" marR="0" lvl="0" indent="-3937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Pct val="15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Ecoregion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91B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A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geographical area that has similar ecosystems, plants, animals, and climate pattern.</a:t>
            </a:r>
          </a:p>
          <a:p>
            <a:pPr marL="457200" marR="0" lvl="0" indent="-3937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Pct val="15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Prescribed fire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– Deliberate and carefully planned fire that is intentionally set under specific conditions to achieve certain goals in land management.</a:t>
            </a:r>
          </a:p>
        </p:txBody>
      </p:sp>
    </p:spTree>
    <p:extLst>
      <p:ext uri="{BB962C8B-B14F-4D97-AF65-F5344CB8AC3E}">
        <p14:creationId xmlns:p14="http://schemas.microsoft.com/office/powerpoint/2010/main" val="2461983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9">
          <a:extLst>
            <a:ext uri="{FF2B5EF4-FFF2-40B4-BE49-F238E27FC236}">
              <a16:creationId xmlns:a16="http://schemas.microsoft.com/office/drawing/2014/main" id="{0E1B8EBA-AE1B-47D5-3EAD-EA103A36F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>
            <a:extLst>
              <a:ext uri="{FF2B5EF4-FFF2-40B4-BE49-F238E27FC236}">
                <a16:creationId xmlns:a16="http://schemas.microsoft.com/office/drawing/2014/main" id="{DB42ADA4-4D39-06C4-3E84-38CC95DC34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300" y="196597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Vocabulary Terms</a:t>
            </a:r>
            <a:endParaRPr dirty="0"/>
          </a:p>
        </p:txBody>
      </p:sp>
      <p:sp>
        <p:nvSpPr>
          <p:cNvPr id="71" name="Google Shape;71;p16">
            <a:extLst>
              <a:ext uri="{FF2B5EF4-FFF2-40B4-BE49-F238E27FC236}">
                <a16:creationId xmlns:a16="http://schemas.microsoft.com/office/drawing/2014/main" id="{6DF67354-27C7-73F6-75BE-7ED94ACF6C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00" y="1014684"/>
            <a:ext cx="8413380" cy="383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520"/>
              </a:spcBef>
              <a:buSzPct val="15000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Tallgrass Prairie </a:t>
            </a:r>
            <a:r>
              <a:rPr lang="en-US" sz="2400" dirty="0"/>
              <a:t>– A type of grassland ecosystem characterized by its tall grass species, which can grow several feet high. It's found in regions with a moderate climate and fertile soils, primarily in North America’s Great Plains region.</a:t>
            </a:r>
          </a:p>
          <a:p>
            <a:pPr lvl="0">
              <a:buSzPct val="15000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Temporal </a:t>
            </a:r>
            <a:r>
              <a:rPr lang="en-US" sz="2400" dirty="0"/>
              <a:t>– Related to time or the passage of time. It describes events, changes, or phenomena as they occur over a period, whether short or long. </a:t>
            </a:r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704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>
          <a:extLst>
            <a:ext uri="{FF2B5EF4-FFF2-40B4-BE49-F238E27FC236}">
              <a16:creationId xmlns:a16="http://schemas.microsoft.com/office/drawing/2014/main" id="{A8A21538-F8A6-D577-B338-58A71126C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>
            <a:extLst>
              <a:ext uri="{FF2B5EF4-FFF2-40B4-BE49-F238E27FC236}">
                <a16:creationId xmlns:a16="http://schemas.microsoft.com/office/drawing/2014/main" id="{C1526D5B-30E4-3D1E-B42F-355586A074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77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Map Analysis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7" name="Google Shape;77;p17">
            <a:extLst>
              <a:ext uri="{FF2B5EF4-FFF2-40B4-BE49-F238E27FC236}">
                <a16:creationId xmlns:a16="http://schemas.microsoft.com/office/drawing/2014/main" id="{B4AED424-3E49-7BF1-4EE1-38213CEF08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3896244" cy="325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937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Pts val="2600"/>
              <a:buFont typeface="Arial"/>
              <a:buAutoNum type="arabicPeriod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Access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Google Bison GIS map you created. </a:t>
            </a:r>
          </a:p>
          <a:p>
            <a:pPr marL="457200" marR="0" lvl="0" indent="-39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Pts val="2600"/>
              <a:buFont typeface="Arial"/>
              <a:buAutoNum type="arabicPeriod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Use the different layers to complete your Map Analysis handout. </a:t>
            </a:r>
          </a:p>
          <a:p>
            <a:pPr marL="5778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endParaRPr dirty="0"/>
          </a:p>
          <a:p>
            <a:pPr marL="137160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pic>
        <p:nvPicPr>
          <p:cNvPr id="3" name="Picture 2" descr="A buffalo lying in a field&#10;&#10;AI-generated content may be incorrect.">
            <a:extLst>
              <a:ext uri="{FF2B5EF4-FFF2-40B4-BE49-F238E27FC236}">
                <a16:creationId xmlns:a16="http://schemas.microsoft.com/office/drawing/2014/main" id="{DB67E17E-3BD6-6E6F-1040-30A937FB4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544" y="1003347"/>
            <a:ext cx="4702911" cy="313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81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B1BEB398-4667-2168-C3A2-373E5529A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>
            <a:extLst>
              <a:ext uri="{FF2B5EF4-FFF2-40B4-BE49-F238E27FC236}">
                <a16:creationId xmlns:a16="http://schemas.microsoft.com/office/drawing/2014/main" id="{89D2010E-0C45-D162-8310-CECC0D912B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>
              <a:lnSpc>
                <a:spcPct val="150000"/>
              </a:lnSpc>
              <a:buSzPts val="2000"/>
            </a:pPr>
            <a:r>
              <a:rPr lang="en-US" dirty="0">
                <a:solidFill>
                  <a:schemeClr val="accent2"/>
                </a:solidFill>
                <a:hlinkClick r:id="rId5"/>
              </a:rPr>
              <a:t>Is GIS for Me?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3" name="K20 ICAP - Is GIS for me with Daniela Spade_small.mp4">
            <a:hlinkClick r:id="" action="ppaction://media"/>
            <a:extLst>
              <a:ext uri="{FF2B5EF4-FFF2-40B4-BE49-F238E27FC236}">
                <a16:creationId xmlns:a16="http://schemas.microsoft.com/office/drawing/2014/main" id="{3C021BDD-22F1-0173-3DEA-1BE414C9F4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3139" y="233647"/>
            <a:ext cx="6617721" cy="372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8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1CEC832F-24A5-3717-6E56-1246132AA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>
            <a:extLst>
              <a:ext uri="{FF2B5EF4-FFF2-40B4-BE49-F238E27FC236}">
                <a16:creationId xmlns:a16="http://schemas.microsoft.com/office/drawing/2014/main" id="{688E2C83-AEDB-062E-EBA6-E9CA9AEFBC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Exit Ticket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4" name="Google Shape;84;p18">
            <a:extLst>
              <a:ext uri="{FF2B5EF4-FFF2-40B4-BE49-F238E27FC236}">
                <a16:creationId xmlns:a16="http://schemas.microsoft.com/office/drawing/2014/main" id="{06A48522-73F9-A532-1DDB-42AE729FB5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5459867" cy="3387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fontAlgn="base">
              <a:buAutoNum type="arabicPeriod"/>
            </a:pPr>
            <a:r>
              <a:rPr lang="en-US" sz="2400" dirty="0"/>
              <a:t>Why is GIS an important tool for conservation?</a:t>
            </a:r>
          </a:p>
          <a:p>
            <a:pPr lvl="0" fontAlgn="base">
              <a:buAutoNum type="arabicPeriod"/>
            </a:pPr>
            <a:r>
              <a:rPr lang="en-US" sz="2400" dirty="0"/>
              <a:t>“Data is the new oil” was a statement in the video.  What do you think that means?</a:t>
            </a:r>
          </a:p>
          <a:p>
            <a:pPr lvl="0" fontAlgn="base">
              <a:buAutoNum type="arabicPeriod"/>
            </a:pPr>
            <a:r>
              <a:rPr lang="en-US" sz="2400" dirty="0"/>
              <a:t>  </a:t>
            </a:r>
          </a:p>
        </p:txBody>
      </p:sp>
      <p:pic>
        <p:nvPicPr>
          <p:cNvPr id="2" name="Google Shape;214;g2ffada303fc_0_20">
            <a:extLst>
              <a:ext uri="{FF2B5EF4-FFF2-40B4-BE49-F238E27FC236}">
                <a16:creationId xmlns:a16="http://schemas.microsoft.com/office/drawing/2014/main" id="{925C6CF9-3D89-2615-9967-1C56F07E4A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3496" y="1109356"/>
            <a:ext cx="2190750" cy="14623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542DA-6CF3-2749-2561-34AA23ED0EDB}"/>
              </a:ext>
            </a:extLst>
          </p:cNvPr>
          <p:cNvSpPr txBox="1"/>
          <p:nvPr/>
        </p:nvSpPr>
        <p:spPr>
          <a:xfrm>
            <a:off x="914401" y="3447287"/>
            <a:ext cx="711403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Based on your maps, is fire a positive or negative factor affecting the bison on the Tallgrass Prairie? Justify your answer.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82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dirty="0"/>
              <a:t>Response to Fire</a:t>
            </a:r>
            <a:endParaRPr dirty="0"/>
          </a:p>
        </p:txBody>
      </p:sp>
      <p:sp>
        <p:nvSpPr>
          <p:cNvPr id="47" name="Google Shape;47;p12"/>
          <p:cNvSpPr txBox="1">
            <a:spLocks noGrp="1"/>
          </p:cNvSpPr>
          <p:nvPr>
            <p:ph type="ctrTitle"/>
          </p:nvPr>
        </p:nvSpPr>
        <p:spPr>
          <a:xfrm>
            <a:off x="455850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Bison Across Time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137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Lesson Objectives:</a:t>
            </a:r>
            <a:endParaRPr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455525" y="2122998"/>
            <a:ext cx="8232300" cy="213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Design and analyze/interpret a basic GIS map about bison response to fire.</a:t>
            </a:r>
          </a:p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Explain the importance of fire as a disturbance in tallgrass prairie ecoregion.</a:t>
            </a:r>
          </a:p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Define vocabulary associated with fire ecology.</a:t>
            </a:r>
          </a:p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456175" y="931452"/>
            <a:ext cx="8232300" cy="1211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Essential Question:</a:t>
            </a:r>
            <a:endParaRPr dirty="0"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455850" y="2208002"/>
            <a:ext cx="8232300" cy="1211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How can GIS help us better understand the effects prescribed fires have on bison?</a:t>
            </a:r>
          </a:p>
          <a:p>
            <a:pPr marL="5715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py of Bison and Humans480p30.mp4">
            <a:hlinkClick r:id="" action="ppaction://media"/>
            <a:extLst>
              <a:ext uri="{FF2B5EF4-FFF2-40B4-BE49-F238E27FC236}">
                <a16:creationId xmlns:a16="http://schemas.microsoft.com/office/drawing/2014/main" id="{D0D15489-B292-16CF-6377-D3AE4BA0A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045" y="287383"/>
            <a:ext cx="7513910" cy="4228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2829134" cy="77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Caption This 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456299" y="1263111"/>
            <a:ext cx="8225275" cy="377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Create a caption that describes what’s happening in the image. </a:t>
            </a: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3">
                  <a:lumMod val="75000"/>
                </a:schemeClr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Get into small groups.</a:t>
            </a: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3">
                  <a:lumMod val="75000"/>
                </a:schemeClr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Access the “Caption This” Google Slides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55650" lvl="1" indent="-285750">
              <a:lnSpc>
                <a:spcPct val="100000"/>
              </a:lnSpc>
              <a:buClr>
                <a:schemeClr val="accent3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Type in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[insert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url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]</a:t>
            </a:r>
          </a:p>
          <a:p>
            <a:pPr marL="755650" lvl="1" indent="-285750">
              <a:lnSpc>
                <a:spcPct val="100000"/>
              </a:lnSpc>
              <a:buClr>
                <a:schemeClr val="accent3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Scan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QR code</a:t>
            </a:r>
          </a:p>
          <a:p>
            <a:pPr marL="469900" indent="-457200">
              <a:lnSpc>
                <a:spcPct val="100000"/>
              </a:lnSpc>
              <a:buClr>
                <a:schemeClr val="accent3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Find your assigned slide. </a:t>
            </a:r>
          </a:p>
          <a:p>
            <a:pPr marL="469900" indent="-457200">
              <a:lnSpc>
                <a:spcPct val="100000"/>
              </a:lnSpc>
              <a:buClr>
                <a:schemeClr val="accent3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As a group, choose an image from slide 1 and copy/paste it to your assigned slide. Write a caption! 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137160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A2E4A2-D6E5-C198-A960-052AC704A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430" y="108382"/>
            <a:ext cx="1444877" cy="1444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808F1B-8893-2A26-8F7F-FBF2EA2CA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835" y="2073173"/>
            <a:ext cx="1767993" cy="16277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456175" y="131642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Discussion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456175" y="1372540"/>
            <a:ext cx="3539628" cy="210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What do you notice about the bison? 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Why is the biologist putting a collar on the bison? </a:t>
            </a:r>
            <a:endParaRPr dirty="0"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pic>
        <p:nvPicPr>
          <p:cNvPr id="6" name="Picture 5" descr="A person touching a bison head&#10;&#10;AI-generated content may be incorrect.">
            <a:extLst>
              <a:ext uri="{FF2B5EF4-FFF2-40B4-BE49-F238E27FC236}">
                <a16:creationId xmlns:a16="http://schemas.microsoft.com/office/drawing/2014/main" id="{6713EF6C-4147-D9FD-4C7D-F9CAED900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427" y="949729"/>
            <a:ext cx="3995426" cy="33916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BFD17BD1-C3E8-345D-A2CE-09149C294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>
            <a:extLst>
              <a:ext uri="{FF2B5EF4-FFF2-40B4-BE49-F238E27FC236}">
                <a16:creationId xmlns:a16="http://schemas.microsoft.com/office/drawing/2014/main" id="{251161BA-EB6D-01E4-808E-4DBCD2BAA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Background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1" name="Google Shape;71;p16">
            <a:extLst>
              <a:ext uri="{FF2B5EF4-FFF2-40B4-BE49-F238E27FC236}">
                <a16:creationId xmlns:a16="http://schemas.microsoft.com/office/drawing/2014/main" id="{8D06CA13-0F1E-65CE-92A9-2B8BEA5776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2931" y="2391564"/>
            <a:ext cx="7572754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sz="2200" dirty="0"/>
              <a:t>Largest area of protected tallgrass prairie located near Pawhuska, OK.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sz="2200" dirty="0"/>
              <a:t>Around 2,500 bison roam and graze freely over most of the 62-square mile preserve. 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sz="2200" dirty="0"/>
              <a:t>Bison were fitted with global positioning system [GPS] collars to study their movement.</a:t>
            </a:r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pic>
        <p:nvPicPr>
          <p:cNvPr id="2" name="Google Shape;136;g3020e9f9464_0_6">
            <a:extLst>
              <a:ext uri="{FF2B5EF4-FFF2-40B4-BE49-F238E27FC236}">
                <a16:creationId xmlns:a16="http://schemas.microsoft.com/office/drawing/2014/main" id="{0CCB04F9-7458-FDA1-FF6F-00DE08358F0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558"/>
          <a:stretch/>
        </p:blipFill>
        <p:spPr>
          <a:xfrm>
            <a:off x="3605079" y="312674"/>
            <a:ext cx="5076496" cy="1833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318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A89F0DEE-1AE3-89D8-536B-94E6BE32A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>
            <a:extLst>
              <a:ext uri="{FF2B5EF4-FFF2-40B4-BE49-F238E27FC236}">
                <a16:creationId xmlns:a16="http://schemas.microsoft.com/office/drawing/2014/main" id="{13C666AE-BE4C-58F6-8C87-F82191BF43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9140" y="97050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Preparing Files for Map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1" name="Google Shape;71;p16">
            <a:extLst>
              <a:ext uri="{FF2B5EF4-FFF2-40B4-BE49-F238E27FC236}">
                <a16:creationId xmlns:a16="http://schemas.microsoft.com/office/drawing/2014/main" id="{0C343259-52F3-4526-3DF3-C9A658783C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8822" y="895914"/>
            <a:ext cx="8536577" cy="17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91B1E"/>
              </a:buClr>
              <a:buSzPts val="2600"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following files contain locations for 3 GPS-collared bison (#149, 150, and 155) during the months of March, April, and May of 2009.  </a:t>
            </a:r>
          </a:p>
          <a:p>
            <a:pPr marL="5334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91B1E"/>
              </a:buClr>
              <a:buSzPts val="2400"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Download each file as an Excel file.</a:t>
            </a:r>
          </a:p>
          <a:p>
            <a:pPr marL="5334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91B1E"/>
              </a:buClr>
              <a:buSzPts val="2400"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Save as a Google Sheets file in your Google Drive. </a:t>
            </a:r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sp>
        <p:nvSpPr>
          <p:cNvPr id="3" name="Google Shape;144;g28ad688ac08_0_0">
            <a:extLst>
              <a:ext uri="{FF2B5EF4-FFF2-40B4-BE49-F238E27FC236}">
                <a16:creationId xmlns:a16="http://schemas.microsoft.com/office/drawing/2014/main" id="{99B886C8-B214-7205-9CB3-DC0C47F04616}"/>
              </a:ext>
            </a:extLst>
          </p:cNvPr>
          <p:cNvSpPr txBox="1"/>
          <p:nvPr/>
        </p:nvSpPr>
        <p:spPr>
          <a:xfrm>
            <a:off x="783811" y="4429113"/>
            <a:ext cx="2120381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Calibri"/>
                <a:ea typeface="Calibri"/>
                <a:cs typeface="Calibri"/>
                <a:sym typeface="Calibri"/>
                <a:hlinkClick r:id="rId3"/>
              </a:rPr>
              <a:t>k20.ou.edu/75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45;g28ad688ac08_0_0">
            <a:extLst>
              <a:ext uri="{FF2B5EF4-FFF2-40B4-BE49-F238E27FC236}">
                <a16:creationId xmlns:a16="http://schemas.microsoft.com/office/drawing/2014/main" id="{54158161-4388-3A8B-C8A7-D5749A35A5B8}"/>
              </a:ext>
            </a:extLst>
          </p:cNvPr>
          <p:cNvSpPr txBox="1"/>
          <p:nvPr/>
        </p:nvSpPr>
        <p:spPr>
          <a:xfrm>
            <a:off x="3233934" y="4432923"/>
            <a:ext cx="2395812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Calibri"/>
                <a:ea typeface="Calibri"/>
                <a:cs typeface="Calibri"/>
                <a:sym typeface="Calibri"/>
                <a:hlinkClick r:id="rId4"/>
              </a:rPr>
              <a:t>k20.ou.edu/76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6;g28ad688ac08_0_0">
            <a:extLst>
              <a:ext uri="{FF2B5EF4-FFF2-40B4-BE49-F238E27FC236}">
                <a16:creationId xmlns:a16="http://schemas.microsoft.com/office/drawing/2014/main" id="{508B4F68-4753-AE19-EDBC-947020C71EBF}"/>
              </a:ext>
            </a:extLst>
          </p:cNvPr>
          <p:cNvSpPr txBox="1"/>
          <p:nvPr/>
        </p:nvSpPr>
        <p:spPr>
          <a:xfrm>
            <a:off x="5861605" y="4416159"/>
            <a:ext cx="2435289" cy="493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Calibri"/>
                <a:ea typeface="Calibri"/>
                <a:cs typeface="Calibri"/>
                <a:sym typeface="Calibri"/>
                <a:hlinkClick r:id="rId5"/>
              </a:rPr>
              <a:t>k20.ou.edu/78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 descr="A qr code with a circle and a circle&#10;&#10;AI-generated content may be incorrect.">
            <a:extLst>
              <a:ext uri="{FF2B5EF4-FFF2-40B4-BE49-F238E27FC236}">
                <a16:creationId xmlns:a16="http://schemas.microsoft.com/office/drawing/2014/main" id="{DE2C80AA-268E-B426-7C2A-407D6658C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134" y="2646425"/>
            <a:ext cx="1769734" cy="1769734"/>
          </a:xfrm>
          <a:prstGeom prst="rect">
            <a:avLst/>
          </a:prstGeom>
        </p:spPr>
      </p:pic>
      <p:pic>
        <p:nvPicPr>
          <p:cNvPr id="13" name="Picture 12" descr="A qr code with a circle in the center&#10;&#10;AI-generated content may be incorrect.">
            <a:extLst>
              <a:ext uri="{FF2B5EF4-FFF2-40B4-BE49-F238E27FC236}">
                <a16:creationId xmlns:a16="http://schemas.microsoft.com/office/drawing/2014/main" id="{C14194F5-7BA7-4B26-87FD-FF0DE8243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929" y="2646425"/>
            <a:ext cx="1769734" cy="1769734"/>
          </a:xfrm>
          <a:prstGeom prst="rect">
            <a:avLst/>
          </a:prstGeom>
        </p:spPr>
      </p:pic>
      <p:pic>
        <p:nvPicPr>
          <p:cNvPr id="15" name="Picture 14" descr="A qr code with a circle and a circle&#10;&#10;AI-generated content may be incorrect.">
            <a:extLst>
              <a:ext uri="{FF2B5EF4-FFF2-40B4-BE49-F238E27FC236}">
                <a16:creationId xmlns:a16="http://schemas.microsoft.com/office/drawing/2014/main" id="{703FFFEE-F26E-842C-B5B5-43A2901D5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8164" y="2646425"/>
            <a:ext cx="1769734" cy="17697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8BAF7C-C4DE-83EF-D723-F67D81FA925C}"/>
              </a:ext>
            </a:extLst>
          </p:cNvPr>
          <p:cNvSpPr txBox="1"/>
          <p:nvPr/>
        </p:nvSpPr>
        <p:spPr>
          <a:xfrm rot="16200000">
            <a:off x="3030353" y="3768398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046B2-F64E-F1DD-6C55-E6F15D657891}"/>
              </a:ext>
            </a:extLst>
          </p:cNvPr>
          <p:cNvSpPr txBox="1"/>
          <p:nvPr/>
        </p:nvSpPr>
        <p:spPr>
          <a:xfrm rot="16200000">
            <a:off x="158406" y="3581038"/>
            <a:ext cx="1234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26D745-CD14-9781-A946-D2084A5C45A2}"/>
              </a:ext>
            </a:extLst>
          </p:cNvPr>
          <p:cNvSpPr txBox="1"/>
          <p:nvPr/>
        </p:nvSpPr>
        <p:spPr>
          <a:xfrm rot="16200000">
            <a:off x="5711990" y="3822216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</a:p>
        </p:txBody>
      </p:sp>
    </p:spTree>
    <p:extLst>
      <p:ext uri="{BB962C8B-B14F-4D97-AF65-F5344CB8AC3E}">
        <p14:creationId xmlns:p14="http://schemas.microsoft.com/office/powerpoint/2010/main" val="3478747656"/>
      </p:ext>
    </p:extLst>
  </p:cSld>
  <p:clrMapOvr>
    <a:masterClrMapping/>
  </p:clrMapOvr>
</p:sld>
</file>

<file path=ppt/theme/theme1.xml><?xml version="1.0" encoding="utf-8"?>
<a:theme xmlns:a="http://schemas.openxmlformats.org/drawingml/2006/main" name="K20 LEAR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8AC3"/>
      </a:accent1>
      <a:accent2>
        <a:srgbClr val="285781"/>
      </a:accent2>
      <a:accent3>
        <a:srgbClr val="971D20"/>
      </a:accent3>
      <a:accent4>
        <a:srgbClr val="E8BF3C"/>
      </a:accent4>
      <a:accent5>
        <a:srgbClr val="FFFFF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1104</Words>
  <Application>Microsoft Office PowerPoint</Application>
  <PresentationFormat>On-screen Show (16:9)</PresentationFormat>
  <Paragraphs>83</Paragraphs>
  <Slides>19</Slides>
  <Notes>19</Notes>
  <HiddenSlides>3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Courier New</vt:lpstr>
      <vt:lpstr>Noto Sans Symbols</vt:lpstr>
      <vt:lpstr>NTR</vt:lpstr>
      <vt:lpstr>K20 LEARN</vt:lpstr>
      <vt:lpstr>PowerPoint Presentation</vt:lpstr>
      <vt:lpstr>Bison Across Time</vt:lpstr>
      <vt:lpstr>Lesson Objectives:</vt:lpstr>
      <vt:lpstr>Essential Question:</vt:lpstr>
      <vt:lpstr>PowerPoint Presentation</vt:lpstr>
      <vt:lpstr>Caption This </vt:lpstr>
      <vt:lpstr>Discussion</vt:lpstr>
      <vt:lpstr>Background</vt:lpstr>
      <vt:lpstr>Preparing Files for Map</vt:lpstr>
      <vt:lpstr>Creating a Map</vt:lpstr>
      <vt:lpstr>PowerPoint Presentation</vt:lpstr>
      <vt:lpstr>What is GIS?</vt:lpstr>
      <vt:lpstr>Frayer Model</vt:lpstr>
      <vt:lpstr>Vocabulary Terms</vt:lpstr>
      <vt:lpstr>Vocabulary Terms</vt:lpstr>
      <vt:lpstr>Vocabulary Terms</vt:lpstr>
      <vt:lpstr>Map Analysis</vt:lpstr>
      <vt:lpstr>Is GIS for Me?</vt:lpstr>
      <vt:lpstr>Exit Ticket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Teresa Randall</dc:creator>
  <cp:lastModifiedBy>McLeod Porter, Delma</cp:lastModifiedBy>
  <cp:revision>30</cp:revision>
  <dcterms:modified xsi:type="dcterms:W3CDTF">2025-09-11T15:17:52Z</dcterms:modified>
</cp:coreProperties>
</file>