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9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161" d="100"/>
          <a:sy n="161" d="100"/>
        </p:scale>
        <p:origin x="7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cwzinQlE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tLIywwep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fa7f8c6c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fa7f8c6c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c7b788e0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0c7b788e0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c7b788e0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c7b788e0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0c7b788e0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0c7b788e0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(2022, April 6). 20 minute timer [Video]. YouTube. </a:t>
            </a:r>
            <a:r>
              <a:rPr lang="en-US" dirty="0">
                <a:hlinkClick r:id="rId3"/>
              </a:rPr>
              <a:t>https://www.youtube.com/watch?v=bjcwzinQlEE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c7b788e0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0c7b788e0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c7b788e0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0c7b788e0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Fishbone. Strategies. </a:t>
            </a:r>
            <a:r>
              <a:rPr lang="en-US" dirty="0">
                <a:hlinkClick r:id="rId3"/>
              </a:rPr>
              <a:t>https://learn.k20center.ou.edu/strategy/1664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0c7b788e0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0c7b788e0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43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c7b788e0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0c7b788e0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c7b788e0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0c7b788e0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" dirty="0">
                <a:solidFill>
                  <a:schemeClr val="dk1"/>
                </a:solidFill>
              </a:rPr>
              <a:t>To play the video, click the link on the slide or paste the following link into your web browser:  </a:t>
            </a:r>
            <a:r>
              <a:rPr lang="en-US" dirty="0">
                <a:solidFill>
                  <a:schemeClr val="dk1"/>
                </a:solidFill>
              </a:rPr>
              <a:t>https://www.youtube.com/watch?v=5ItLIywwepY</a:t>
            </a:r>
            <a:endParaRPr lang="en" dirty="0"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</a:rPr>
              <a:t>Video source: </a:t>
            </a:r>
            <a:r>
              <a:rPr lang="en-US" dirty="0"/>
              <a:t>Insider Tech. (2017, April 20). This man worked undercover in a Chinese iPhone factory [Video]. YouTube. Retrieved February 16, 2023, from </a:t>
            </a:r>
            <a:r>
              <a:rPr lang="en-US" dirty="0">
                <a:hlinkClick r:id="rId3"/>
              </a:rPr>
              <a:t>https://www.youtube.com/watch?v=5ItLIywwepY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c7b788e0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0c7b788e0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0c7b788e0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0c7b788e0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3-2-1. Strategies. </a:t>
            </a:r>
            <a:r>
              <a:rPr lang="en-US" dirty="0">
                <a:hlinkClick r:id="rId3"/>
              </a:rPr>
              <a:t>https://learn.k20center.ou.edu/strategy/117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fa7f8c6c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fa7f8c6c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fa7f8c6c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ffa7f8c6c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c7b788e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c7b788e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HI 622. (2021). </a:t>
            </a:r>
            <a:r>
              <a:rPr lang="en" i="1" dirty="0">
                <a:solidFill>
                  <a:schemeClr val="dk1"/>
                </a:solidFill>
              </a:rPr>
              <a:t>Air Jordan 1 Banned</a:t>
            </a:r>
            <a:r>
              <a:rPr lang="en" dirty="0">
                <a:solidFill>
                  <a:schemeClr val="dk1"/>
                </a:solidFill>
              </a:rPr>
              <a:t>. Wikimedia Commons. Retrieved February 16, 2023, from https://</a:t>
            </a:r>
            <a:r>
              <a:rPr lang="en" dirty="0" err="1">
                <a:solidFill>
                  <a:schemeClr val="dk1"/>
                </a:solidFill>
              </a:rPr>
              <a:t>commons.wikimedia.org</a:t>
            </a:r>
            <a:r>
              <a:rPr lang="en" dirty="0">
                <a:solidFill>
                  <a:schemeClr val="dk1"/>
                </a:solidFill>
              </a:rPr>
              <a:t>/wiki/File:Air_Jordan_1_Banned.jpg. 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Tell me everything. Strategies. </a:t>
            </a:r>
            <a:r>
              <a:rPr lang="en-US" dirty="0">
                <a:hlinkClick r:id="rId3"/>
              </a:rPr>
              <a:t>https://learn.k20center.ou.edu/strategy/107</a:t>
            </a: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c7b788e0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c7b788e0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HI 622. (2021). </a:t>
            </a:r>
            <a:r>
              <a:rPr lang="en" i="1" dirty="0">
                <a:solidFill>
                  <a:schemeClr val="dk1"/>
                </a:solidFill>
              </a:rPr>
              <a:t>Air Jordan 1 Banned</a:t>
            </a:r>
            <a:r>
              <a:rPr lang="en" dirty="0">
                <a:solidFill>
                  <a:schemeClr val="dk1"/>
                </a:solidFill>
              </a:rPr>
              <a:t>. Wikimedia Commons. Retrieved February 16, 2023, from https://</a:t>
            </a:r>
            <a:r>
              <a:rPr lang="en" dirty="0" err="1">
                <a:solidFill>
                  <a:schemeClr val="dk1"/>
                </a:solidFill>
              </a:rPr>
              <a:t>commons.wikimedia.org</a:t>
            </a:r>
            <a:r>
              <a:rPr lang="en" dirty="0">
                <a:solidFill>
                  <a:schemeClr val="dk1"/>
                </a:solidFill>
              </a:rPr>
              <a:t>/wiki/File:Air_Jordan_1_Banned.jpg. 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Tell me everything. Strategies. </a:t>
            </a:r>
            <a:r>
              <a:rPr lang="en-US" dirty="0">
                <a:hlinkClick r:id="rId3"/>
              </a:rPr>
              <a:t>https://learn.k20center.ou.edu/strategy/107</a:t>
            </a: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c7b788e0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c7b788e0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HI 622. (2021). </a:t>
            </a:r>
            <a:r>
              <a:rPr lang="en" i="1" dirty="0">
                <a:solidFill>
                  <a:schemeClr val="dk1"/>
                </a:solidFill>
              </a:rPr>
              <a:t>Air Jordan 1 Banned</a:t>
            </a:r>
            <a:r>
              <a:rPr lang="en" dirty="0">
                <a:solidFill>
                  <a:schemeClr val="dk1"/>
                </a:solidFill>
              </a:rPr>
              <a:t>. Wikimedia Commons. Retrieved February 16, 2023, from https://</a:t>
            </a:r>
            <a:r>
              <a:rPr lang="en" dirty="0" err="1">
                <a:solidFill>
                  <a:schemeClr val="dk1"/>
                </a:solidFill>
              </a:rPr>
              <a:t>commons.wikimedia.org</a:t>
            </a:r>
            <a:r>
              <a:rPr lang="en" dirty="0">
                <a:solidFill>
                  <a:schemeClr val="dk1"/>
                </a:solidFill>
              </a:rPr>
              <a:t>/wiki/File:Air_Jordan_1_Banned.jpg. 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Tell me everything. Strategies. </a:t>
            </a:r>
            <a:r>
              <a:rPr lang="en-US" dirty="0">
                <a:hlinkClick r:id="rId3"/>
              </a:rPr>
              <a:t>https://learn.k20center.ou.edu/strategy/107</a:t>
            </a: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c7b788e0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0c7b788e0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HI 622. (2021). </a:t>
            </a:r>
            <a:r>
              <a:rPr lang="en" i="1" dirty="0">
                <a:solidFill>
                  <a:schemeClr val="dk1"/>
                </a:solidFill>
              </a:rPr>
              <a:t>Air Jordan 1 Banned</a:t>
            </a:r>
            <a:r>
              <a:rPr lang="en" dirty="0">
                <a:solidFill>
                  <a:schemeClr val="dk1"/>
                </a:solidFill>
              </a:rPr>
              <a:t>. Wikimedia Commons. Retrieved February 16, 2023, from https://</a:t>
            </a:r>
            <a:r>
              <a:rPr lang="en" dirty="0" err="1">
                <a:solidFill>
                  <a:schemeClr val="dk1"/>
                </a:solidFill>
              </a:rPr>
              <a:t>commons.wikimedia.org</a:t>
            </a:r>
            <a:r>
              <a:rPr lang="en" dirty="0">
                <a:solidFill>
                  <a:schemeClr val="dk1"/>
                </a:solidFill>
              </a:rPr>
              <a:t>/wiki/File:Air_Jordan_1_Banned.jpg. 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Tell me everything. Strategies. </a:t>
            </a:r>
            <a:r>
              <a:rPr lang="en-US" dirty="0">
                <a:hlinkClick r:id="rId3"/>
              </a:rPr>
              <a:t>https://learn.k20center.ou.edu/strategy/107</a:t>
            </a: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e3bb9894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0e3bb9894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73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jcwzinQlE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ItLIywwe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Factory Labor</a:t>
            </a:r>
            <a:endParaRPr/>
          </a:p>
        </p:txBody>
      </p:sp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075" y="707200"/>
            <a:ext cx="3905600" cy="443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7910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Each person will have one task.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Once you complete the task, send the product down to the next person so they can complete their task.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3C58"/>
                </a:solidFill>
              </a:rPr>
              <a:t>* Your goal, as a group, is </a:t>
            </a:r>
            <a:r>
              <a:rPr lang="en" b="1" i="1" dirty="0">
                <a:solidFill>
                  <a:srgbClr val="1C3C58"/>
                </a:solidFill>
              </a:rPr>
              <a:t>quantity</a:t>
            </a:r>
            <a:r>
              <a:rPr lang="en" b="1" dirty="0">
                <a:solidFill>
                  <a:srgbClr val="1C3C58"/>
                </a:solidFill>
              </a:rPr>
              <a:t>.</a:t>
            </a:r>
            <a:endParaRPr b="1" dirty="0">
              <a:solidFill>
                <a:srgbClr val="1C3C5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Self-Employed Artists</a:t>
            </a: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2576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You will work independently to assemble your shoe.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C3C58"/>
                </a:solidFill>
              </a:rPr>
              <a:t>* Your goal is </a:t>
            </a:r>
            <a:r>
              <a:rPr lang="en" b="1" i="1">
                <a:solidFill>
                  <a:srgbClr val="1C3C58"/>
                </a:solidFill>
              </a:rPr>
              <a:t>quality</a:t>
            </a:r>
            <a:r>
              <a:rPr lang="en" b="1">
                <a:solidFill>
                  <a:srgbClr val="1C3C58"/>
                </a:solidFill>
              </a:rPr>
              <a:t>.</a:t>
            </a:r>
            <a:endParaRPr b="1">
              <a:solidFill>
                <a:srgbClr val="1C3C58"/>
              </a:solidFill>
            </a:endParaRPr>
          </a:p>
        </p:txBody>
      </p:sp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 l="32564"/>
          <a:stretch/>
        </p:blipFill>
        <p:spPr>
          <a:xfrm>
            <a:off x="4123500" y="955747"/>
            <a:ext cx="5020498" cy="418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Kick20s Shoe Factory</a:t>
            </a:r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Factory Labor</a:t>
            </a:r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Self-Employed Artist</a:t>
            </a:r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fontScale="85000" lnSpcReduction="20000"/>
          </a:bodyPr>
          <a:lstStyle/>
          <a:p>
            <a:pPr marL="457200" lvl="0" indent="-368935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 sz="2600" dirty="0"/>
              <a:t>Each person will have one task.</a:t>
            </a:r>
            <a:endParaRPr sz="2600"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 dirty="0"/>
              <a:t>Once you complete the task, send the product down to the next person so they can complete their task.</a:t>
            </a:r>
            <a:endParaRPr sz="26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endParaRPr sz="26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 dirty="0">
                <a:solidFill>
                  <a:srgbClr val="1C3C58"/>
                </a:solidFill>
              </a:rPr>
              <a:t>* Your goal, as a group, is </a:t>
            </a:r>
            <a:r>
              <a:rPr lang="en" sz="2600" b="1" i="1" dirty="0">
                <a:solidFill>
                  <a:srgbClr val="1C3C58"/>
                </a:solidFill>
              </a:rPr>
              <a:t>quantity</a:t>
            </a:r>
            <a:r>
              <a:rPr lang="en" sz="2600" b="1" dirty="0">
                <a:solidFill>
                  <a:srgbClr val="1C3C58"/>
                </a:solidFill>
              </a:rPr>
              <a:t>.</a:t>
            </a:r>
            <a:endParaRPr dirty="0"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You will work independently to assemble your shoe.</a:t>
            </a:r>
            <a:endParaRPr sz="260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solidFill>
                  <a:srgbClr val="1C3C58"/>
                </a:solidFill>
              </a:rPr>
              <a:t>* Your goal is </a:t>
            </a:r>
            <a:r>
              <a:rPr lang="en" sz="2600" b="1" i="1">
                <a:solidFill>
                  <a:srgbClr val="1C3C58"/>
                </a:solidFill>
              </a:rPr>
              <a:t>quality</a:t>
            </a:r>
            <a:r>
              <a:rPr lang="en" sz="2600" b="1">
                <a:solidFill>
                  <a:srgbClr val="1C3C58"/>
                </a:solidFill>
              </a:rPr>
              <a:t>.</a:t>
            </a:r>
            <a:endParaRPr/>
          </a:p>
        </p:txBody>
      </p:sp>
      <p:pic>
        <p:nvPicPr>
          <p:cNvPr id="170" name="Google Shape;170;p31" title="K20 Center 2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900" y="3841325"/>
            <a:ext cx="1634624" cy="122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310428"/>
            <a:ext cx="2494148" cy="283307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Kick20s Shoe Factory</a:t>
            </a:r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457200" y="1903919"/>
            <a:ext cx="4257600" cy="30159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What are some benefits of independently made products?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Are there any drawbacks to either type of production?</a:t>
            </a:r>
            <a:endParaRPr dirty="0"/>
          </a:p>
        </p:txBody>
      </p:sp>
      <p:pic>
        <p:nvPicPr>
          <p:cNvPr id="178" name="Google Shape;178;p32"/>
          <p:cNvPicPr preferRelativeResize="0"/>
          <p:nvPr/>
        </p:nvPicPr>
        <p:blipFill rotWithShape="1">
          <a:blip r:embed="rId4">
            <a:alphaModFix/>
          </a:blip>
          <a:srcRect l="32564"/>
          <a:stretch/>
        </p:blipFill>
        <p:spPr>
          <a:xfrm>
            <a:off x="6128553" y="2310425"/>
            <a:ext cx="3396449" cy="283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/>
        </p:nvSpPr>
        <p:spPr>
          <a:xfrm>
            <a:off x="457200" y="1325225"/>
            <a:ext cx="8229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benefits of mass producing a product?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457200" y="528075"/>
            <a:ext cx="71724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Fishbone</a:t>
            </a:r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rm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/>
              <a:t>The effect -or- “fish head” - </a:t>
            </a:r>
            <a:r>
              <a:rPr lang="en" b="1" dirty="0">
                <a:solidFill>
                  <a:srgbClr val="1C3C58"/>
                </a:solidFill>
              </a:rPr>
              <a:t>Industrialization transformed the United States</a:t>
            </a:r>
            <a:endParaRPr b="1" dirty="0">
              <a:solidFill>
                <a:srgbClr val="1C3C58"/>
              </a:solidFill>
            </a:endParaRPr>
          </a:p>
          <a:p>
            <a:pPr marL="457200" lvl="0" indent="-311150" algn="l" rtl="0">
              <a:spcBef>
                <a:spcPts val="3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As you read the article, consider the factors that contributed to industrialization.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Add these causes to each of the six “fishbones.”</a:t>
            </a:r>
            <a:endParaRPr dirty="0"/>
          </a:p>
        </p:txBody>
      </p:sp>
      <p:grpSp>
        <p:nvGrpSpPr>
          <p:cNvPr id="186" name="Google Shape;186;p33"/>
          <p:cNvGrpSpPr/>
          <p:nvPr/>
        </p:nvGrpSpPr>
        <p:grpSpPr>
          <a:xfrm>
            <a:off x="7629625" y="298775"/>
            <a:ext cx="1215900" cy="1257300"/>
            <a:chOff x="7629625" y="298775"/>
            <a:chExt cx="1215900" cy="1257300"/>
          </a:xfrm>
        </p:grpSpPr>
        <p:sp>
          <p:nvSpPr>
            <p:cNvPr id="187" name="Google Shape;187;p33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8" name="Google Shape;188;p33"/>
            <p:cNvPicPr preferRelativeResize="0"/>
            <p:nvPr/>
          </p:nvPicPr>
          <p:blipFill rotWithShape="1">
            <a:blip r:embed="rId3">
              <a:alphaModFix/>
            </a:blip>
            <a:srcRect l="23074" r="23074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457200" y="528075"/>
            <a:ext cx="71724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Fishbone</a:t>
            </a:r>
            <a:endParaRPr/>
          </a:p>
        </p:txBody>
      </p:sp>
      <p:grpSp>
        <p:nvGrpSpPr>
          <p:cNvPr id="194" name="Google Shape;194;p34"/>
          <p:cNvGrpSpPr/>
          <p:nvPr/>
        </p:nvGrpSpPr>
        <p:grpSpPr>
          <a:xfrm>
            <a:off x="7629625" y="298775"/>
            <a:ext cx="1215900" cy="1257300"/>
            <a:chOff x="7629625" y="298775"/>
            <a:chExt cx="1215900" cy="1257300"/>
          </a:xfrm>
        </p:grpSpPr>
        <p:sp>
          <p:nvSpPr>
            <p:cNvPr id="195" name="Google Shape;195;p34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6" name="Google Shape;196;p34"/>
            <p:cNvPicPr preferRelativeResize="0"/>
            <p:nvPr/>
          </p:nvPicPr>
          <p:blipFill rotWithShape="1">
            <a:blip r:embed="rId3">
              <a:alphaModFix/>
            </a:blip>
            <a:srcRect l="23074" r="23074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97" name="Google Shape;19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1738" y="1447175"/>
            <a:ext cx="5420525" cy="33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94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 technological change and innovation impact societal change?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6" descr="Dejian Zeng spent 12 hours a day attaching one screw to iPhones. As part of his summer project, the NYU grad student went undercover for 6 weeks at a Pegatron factory in Shanghai.  He lived on-site in a dorm with 7 other people and got to experience what really goes into making the popular mobile device. He tells us what it was like.&#10;&#10;Read more: http://www.businessinsider.com/sai&#10;&#10;FACEBOOK: https://www.facebook.com/techinsider&#10;TWITTER: https://twitter.com/techinsider&#10;INSTAGRAM: https://www.instagram.com/businessinsider/&#10;TUMBLR: http://businessinsider.tumblr.com/&#10;&#10;This Man Worked Undercover In A Chinese iPhone Factory | Insider Tech" title="This Man Worked Undercover In A Chinese iPhone Factory | Insider Te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do technological change and innovation impact societal change?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457200" y="528075"/>
            <a:ext cx="5659500" cy="857400"/>
          </a:xfrm>
          <a:prstGeom prst="rect">
            <a:avLst/>
          </a:prstGeom>
        </p:spPr>
        <p:txBody>
          <a:bodyPr spcFirstLastPara="1" wrap="square" lIns="0" tIns="4875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3-2-1</a:t>
            </a:r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7525" tIns="48750" rIns="97525" bIns="48750" anchor="t" anchorCtr="0">
            <a:norm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dirty="0"/>
              <a:t>On your completed shoe handout, answer the following questions:</a:t>
            </a:r>
          </a:p>
          <a:p>
            <a:pPr indent="-457200"/>
            <a:r>
              <a:rPr lang="en" dirty="0"/>
              <a:t>What are </a:t>
            </a:r>
            <a:r>
              <a:rPr lang="en" b="1" dirty="0"/>
              <a:t>three </a:t>
            </a:r>
            <a:r>
              <a:rPr lang="en" dirty="0"/>
              <a:t>things you learned?</a:t>
            </a:r>
          </a:p>
          <a:p>
            <a:pPr indent="-457200"/>
            <a:r>
              <a:rPr lang="en" dirty="0"/>
              <a:t>What are </a:t>
            </a:r>
            <a:r>
              <a:rPr lang="en" b="1" dirty="0"/>
              <a:t>two </a:t>
            </a:r>
            <a:r>
              <a:rPr lang="en" dirty="0"/>
              <a:t>questions you still have?</a:t>
            </a:r>
          </a:p>
          <a:p>
            <a:pPr indent="-457200"/>
            <a:r>
              <a:rPr lang="en" dirty="0"/>
              <a:t>What is </a:t>
            </a:r>
            <a:r>
              <a:rPr lang="en" b="1" dirty="0"/>
              <a:t>one </a:t>
            </a:r>
            <a:r>
              <a:rPr lang="en" dirty="0"/>
              <a:t>thing you found surprising?</a:t>
            </a:r>
            <a:endParaRPr dirty="0"/>
          </a:p>
        </p:txBody>
      </p:sp>
      <p:grpSp>
        <p:nvGrpSpPr>
          <p:cNvPr id="221" name="Google Shape;221;p38"/>
          <p:cNvGrpSpPr/>
          <p:nvPr/>
        </p:nvGrpSpPr>
        <p:grpSpPr>
          <a:xfrm>
            <a:off x="7629625" y="298775"/>
            <a:ext cx="1215900" cy="1257300"/>
            <a:chOff x="7629625" y="298775"/>
            <a:chExt cx="1215900" cy="1257300"/>
          </a:xfrm>
        </p:grpSpPr>
        <p:sp>
          <p:nvSpPr>
            <p:cNvPr id="222" name="Google Shape;222;p38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3" name="Google Shape;223;p38"/>
            <p:cNvPicPr preferRelativeResize="0"/>
            <p:nvPr/>
          </p:nvPicPr>
          <p:blipFill rotWithShape="1">
            <a:blip r:embed="rId3">
              <a:alphaModFix/>
            </a:blip>
            <a:srcRect l="2134" r="2134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644652" y="1222009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Kickin’ It in the Industrial Revolution</a:t>
            </a:r>
            <a:endParaRPr dirty="0"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644652" y="2614711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Industrial Revolution and Industrialization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</a:t>
            </a:r>
            <a:endParaRPr dirty="0"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Examine the transformation of American society and economy during the American Industrial Revolution.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8058704" cy="19044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indent="-457200"/>
            <a:r>
              <a:rPr lang="en" dirty="0"/>
              <a:t>How do technological change and innovation impact societal change?</a:t>
            </a:r>
            <a:endParaRPr dirty="0"/>
          </a:p>
          <a:p>
            <a:pPr indent="-457200"/>
            <a:r>
              <a:rPr lang="en" dirty="0"/>
              <a:t>How did industrialization transform the United States?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>
            <a:spLocks noGrp="1"/>
          </p:cNvSpPr>
          <p:nvPr>
            <p:ph type="media" idx="2"/>
          </p:nvPr>
        </p:nvSpPr>
        <p:spPr>
          <a:xfrm>
            <a:off x="457200" y="1343700"/>
            <a:ext cx="3066300" cy="340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Tell me everything you know about the shoes in the picture.</a:t>
            </a:r>
            <a:endParaRPr dirty="0"/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70740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Tell Me Everything</a:t>
            </a:r>
            <a:endParaRPr dirty="0"/>
          </a:p>
        </p:txBody>
      </p:sp>
      <p:grpSp>
        <p:nvGrpSpPr>
          <p:cNvPr id="107" name="Google Shape;107;p24"/>
          <p:cNvGrpSpPr/>
          <p:nvPr/>
        </p:nvGrpSpPr>
        <p:grpSpPr>
          <a:xfrm>
            <a:off x="7629625" y="298775"/>
            <a:ext cx="1215900" cy="1257300"/>
            <a:chOff x="7629625" y="298775"/>
            <a:chExt cx="1215900" cy="1257300"/>
          </a:xfrm>
        </p:grpSpPr>
        <p:sp>
          <p:nvSpPr>
            <p:cNvPr id="108" name="Google Shape;108;p24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9" name="Google Shape;109;p24"/>
            <p:cNvPicPr preferRelativeResize="0"/>
            <p:nvPr/>
          </p:nvPicPr>
          <p:blipFill rotWithShape="1">
            <a:blip r:embed="rId3">
              <a:alphaModFix/>
            </a:blip>
            <a:srcRect l="2134" r="2134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10" name="Google Shape;1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763" y="1460318"/>
            <a:ext cx="4257141" cy="31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Would you consider these shoes unique, or do others like these exist?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70740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Me Everything</a:t>
            </a:r>
            <a:endParaRPr/>
          </a:p>
        </p:txBody>
      </p:sp>
      <p:grpSp>
        <p:nvGrpSpPr>
          <p:cNvPr id="117" name="Google Shape;117;p25"/>
          <p:cNvGrpSpPr/>
          <p:nvPr/>
        </p:nvGrpSpPr>
        <p:grpSpPr>
          <a:xfrm>
            <a:off x="7629625" y="298775"/>
            <a:ext cx="1215900" cy="1257300"/>
            <a:chOff x="7629625" y="298775"/>
            <a:chExt cx="1215900" cy="1257300"/>
          </a:xfrm>
        </p:grpSpPr>
        <p:sp>
          <p:nvSpPr>
            <p:cNvPr id="118" name="Google Shape;118;p25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25"/>
            <p:cNvPicPr preferRelativeResize="0"/>
            <p:nvPr/>
          </p:nvPicPr>
          <p:blipFill rotWithShape="1">
            <a:blip r:embed="rId3">
              <a:alphaModFix/>
            </a:blip>
            <a:srcRect l="2134" r="2134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20" name="Google Shape;120;p25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636" y="2160056"/>
            <a:ext cx="2851989" cy="2141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many pairs like this one do you think exist?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Keeping that in mind, how do you think these shoes were made?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70740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Me Everything</a:t>
            </a:r>
            <a:endParaRPr/>
          </a:p>
        </p:txBody>
      </p:sp>
      <p:grpSp>
        <p:nvGrpSpPr>
          <p:cNvPr id="127" name="Google Shape;127;p26"/>
          <p:cNvGrpSpPr/>
          <p:nvPr/>
        </p:nvGrpSpPr>
        <p:grpSpPr>
          <a:xfrm>
            <a:off x="7629625" y="298775"/>
            <a:ext cx="1215900" cy="1257300"/>
            <a:chOff x="7629625" y="298775"/>
            <a:chExt cx="1215900" cy="1257300"/>
          </a:xfrm>
        </p:grpSpPr>
        <p:sp>
          <p:nvSpPr>
            <p:cNvPr id="128" name="Google Shape;128;p26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9" name="Google Shape;129;p26"/>
            <p:cNvPicPr preferRelativeResize="0"/>
            <p:nvPr/>
          </p:nvPicPr>
          <p:blipFill rotWithShape="1">
            <a:blip r:embed="rId3">
              <a:alphaModFix/>
            </a:blip>
            <a:srcRect l="2134" r="2134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30" name="Google Shape;13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570" y="3053400"/>
            <a:ext cx="2262625" cy="1698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Where do you think shoes like these were made? Explain your reasoning.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70740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Me Everything</a:t>
            </a:r>
            <a:endParaRPr/>
          </a:p>
        </p:txBody>
      </p:sp>
      <p:grpSp>
        <p:nvGrpSpPr>
          <p:cNvPr id="137" name="Google Shape;137;p27"/>
          <p:cNvGrpSpPr/>
          <p:nvPr/>
        </p:nvGrpSpPr>
        <p:grpSpPr>
          <a:xfrm>
            <a:off x="7629625" y="298775"/>
            <a:ext cx="1215900" cy="1257300"/>
            <a:chOff x="7629625" y="298775"/>
            <a:chExt cx="1215900" cy="1257300"/>
          </a:xfrm>
        </p:grpSpPr>
        <p:sp>
          <p:nvSpPr>
            <p:cNvPr id="138" name="Google Shape;138;p27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9" name="Google Shape;139;p27"/>
            <p:cNvPicPr preferRelativeResize="0"/>
            <p:nvPr/>
          </p:nvPicPr>
          <p:blipFill rotWithShape="1">
            <a:blip r:embed="rId3">
              <a:alphaModFix/>
            </a:blip>
            <a:srcRect l="2134" r="2134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40" name="Google Shape;1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570" y="3053400"/>
            <a:ext cx="2262625" cy="1698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>
            <a:spLocks noGrp="1"/>
          </p:cNvSpPr>
          <p:nvPr>
            <p:ph type="media" idx="2"/>
          </p:nvPr>
        </p:nvSpPr>
        <p:spPr>
          <a:xfrm>
            <a:off x="457200" y="1343700"/>
            <a:ext cx="8229600" cy="340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i="1" dirty="0"/>
              <a:t>Retro is popular again, especially in the sneaker industry. There is a craze for the </a:t>
            </a:r>
            <a:r>
              <a:rPr lang="en" sz="2400" b="1" i="1" dirty="0"/>
              <a:t>Kick20s Shoe</a:t>
            </a:r>
            <a:r>
              <a:rPr lang="en" sz="2400" i="1" dirty="0"/>
              <a:t> all over the world. The </a:t>
            </a:r>
            <a:r>
              <a:rPr lang="en" sz="2400" b="1" i="1" dirty="0"/>
              <a:t>Kick20s Shoe Factory</a:t>
            </a:r>
            <a:r>
              <a:rPr lang="en" sz="2400" i="1" dirty="0"/>
              <a:t> has started to increase their production to keep up with the constant demand.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i="1" dirty="0"/>
              <a:t>There are several assembly lines within this factory. To cash in on this craze, there are independent laborers and artists who are also making the shoes independently of the factory.</a:t>
            </a:r>
            <a:endParaRPr sz="2400" i="1" dirty="0"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Kick20s Shoe Factory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10160</TotalTime>
  <Words>893</Words>
  <Application>Microsoft Macintosh PowerPoint</Application>
  <PresentationFormat>On-screen Show (16:9)</PresentationFormat>
  <Paragraphs>74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Noto Sans Symbols</vt:lpstr>
      <vt:lpstr>LEARN theme</vt:lpstr>
      <vt:lpstr>PowerPoint Presentation</vt:lpstr>
      <vt:lpstr>Kickin’ It in the Industrial Revolution</vt:lpstr>
      <vt:lpstr>Learning Objective</vt:lpstr>
      <vt:lpstr>Essential Questions</vt:lpstr>
      <vt:lpstr>Tell Me Everything</vt:lpstr>
      <vt:lpstr>Tell Me Everything</vt:lpstr>
      <vt:lpstr>Tell Me Everything</vt:lpstr>
      <vt:lpstr>Tell Me Everything</vt:lpstr>
      <vt:lpstr>Kick20s Shoe Factory</vt:lpstr>
      <vt:lpstr>Factory Labor</vt:lpstr>
      <vt:lpstr>Self-Employed Artists</vt:lpstr>
      <vt:lpstr>Kick20s Shoe Factory</vt:lpstr>
      <vt:lpstr>Kick20s Shoe Factory</vt:lpstr>
      <vt:lpstr>Fishbone</vt:lpstr>
      <vt:lpstr>Fishbone</vt:lpstr>
      <vt:lpstr>Essential Question</vt:lpstr>
      <vt:lpstr>PowerPoint Presentation</vt:lpstr>
      <vt:lpstr>Essential Question</vt:lpstr>
      <vt:lpstr>3-2-1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Kickin' It in the Industrial Revolution</dc:title>
  <dc:creator>K20 Center</dc:creator>
  <cp:lastModifiedBy>Schwarz, Daniel J.</cp:lastModifiedBy>
  <cp:revision>9</cp:revision>
  <dcterms:modified xsi:type="dcterms:W3CDTF">2023-04-14T16:47:33Z</dcterms:modified>
</cp:coreProperties>
</file>