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qdDBwwdAjBXCVuk+fnAjEgMcb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CF4E6B-172C-496B-88E5-4A1BB8283EBD}">
  <a:tblStyle styleId="{E3CF4E6B-172C-496B-88E5-4A1BB8283E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stintexas.org/things-to-do/outdoors/bat-watch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youtu.be/ubJKkAWKGfA?si=-H14J25fS20vLZS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8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tech-tool/612"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learn.k20center.ou.edu/tech-tool/1077" TargetMode="External"/><Relationship Id="rId4" Type="http://schemas.openxmlformats.org/officeDocument/2006/relationships/hyperlink" Target="https://learn.k20center.ou.edu/strategy/5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tech-tool/407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8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tech-tool/387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tech-tool/387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f993dee0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f993dee0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None/>
            </a:pPr>
            <a:r>
              <a:rPr lang="en-US"/>
              <a:t>Bat watching in Austin: Visit Austin, TX.</a:t>
            </a:r>
            <a:r>
              <a:rPr lang="en-US" i="1"/>
              <a:t> </a:t>
            </a:r>
            <a:r>
              <a:rPr lang="en-US"/>
              <a:t> (n.d.). Visit Austin. </a:t>
            </a:r>
            <a:r>
              <a:rPr lang="en-US" u="sng">
                <a:solidFill>
                  <a:schemeClr val="hlink"/>
                </a:solidFill>
                <a:hlinkClick r:id="rId3"/>
              </a:rPr>
              <a:t>https://www.austintexas.org/things-to-do/outdoors/bat-watching/</a:t>
            </a:r>
            <a:r>
              <a:rPr lang="en-US"/>
              <a:t> </a:t>
            </a:r>
            <a:endParaRPr/>
          </a:p>
          <a:p>
            <a:pPr marL="355600" lvl="0" indent="-12700" algn="l" rtl="0">
              <a:lnSpc>
                <a:spcPct val="115000"/>
              </a:lnSpc>
              <a:spcBef>
                <a:spcPts val="1200"/>
              </a:spcBef>
              <a:spcAft>
                <a:spcPts val="0"/>
              </a:spcAft>
              <a:buNone/>
            </a:pPr>
            <a:r>
              <a:rPr lang="en-US"/>
              <a:t>Discover Austin with Craig Smyser. (2019, April 18). Discover Austin: The Bats - Episode 41. YouTube. </a:t>
            </a:r>
            <a:r>
              <a:rPr lang="en-US" u="sng">
                <a:solidFill>
                  <a:schemeClr val="hlink"/>
                </a:solidFill>
                <a:hlinkClick r:id="rId4"/>
              </a:rPr>
              <a:t>https://youtu.be/ubJKkAWKGfA?si=-H14J25fS20vLZS2</a:t>
            </a:r>
            <a:r>
              <a:rPr lang="en-US"/>
              <a:t>  </a:t>
            </a:r>
            <a:endParaRPr/>
          </a:p>
          <a:p>
            <a:pPr marL="355600" lvl="0" indent="-12700" algn="l" rtl="0">
              <a:lnSpc>
                <a:spcPct val="115000"/>
              </a:lnSpc>
              <a:spcBef>
                <a:spcPts val="1200"/>
              </a:spcBef>
              <a:spcAft>
                <a:spcPts val="12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77f0d162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Categorical highlighting.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https://learn.k20center.ou.edu/strategy/192</a:t>
            </a:r>
            <a:endParaRPr/>
          </a:p>
        </p:txBody>
      </p:sp>
      <p:sp>
        <p:nvSpPr>
          <p:cNvPr id="156" name="Google Shape;156;g2f77f0d162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d4caac6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d4caac6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i="1" dirty="0">
                <a:solidFill>
                  <a:srgbClr val="3E5C61"/>
                </a:solidFill>
                <a:effectLst/>
                <a:latin typeface="Calibri" panose="020F0502020204030204" pitchFamily="34" charset="0"/>
                <a:ea typeface="Calibri" panose="020F0502020204030204" pitchFamily="34" charset="0"/>
              </a:rPr>
              <a:t>Source: Ackerman, D. (1992). “In Praise of Bats.” The Moon by Whale Light. NY: Vintage Books. </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d4caac6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fd4caac6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600"/>
              </a:spcAft>
            </a:pPr>
            <a:r>
              <a:rPr lang="en-US" sz="1800" i="1" dirty="0">
                <a:solidFill>
                  <a:srgbClr val="3E5C61"/>
                </a:solidFill>
                <a:effectLst/>
                <a:latin typeface="Calibri" panose="020F0502020204030204" pitchFamily="34" charset="0"/>
                <a:ea typeface="Calibri" panose="020F0502020204030204" pitchFamily="34" charset="0"/>
              </a:rPr>
              <a:t>Source: Ackerman, D. (1992). “In Praise of Bats.” The Moon by Whale Light. NY: Vintage Books.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07638e29f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Categorical highlighting.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https://learn.k20center.ou.edu/strategy/192</a:t>
            </a:r>
            <a:endParaRPr/>
          </a:p>
        </p:txBody>
      </p:sp>
      <p:sp>
        <p:nvSpPr>
          <p:cNvPr id="177" name="Google Shape;177;g307638e29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8ac00df0a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8ac00df0a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i="1" dirty="0">
                <a:solidFill>
                  <a:srgbClr val="3E5C61"/>
                </a:solidFill>
                <a:effectLst/>
                <a:latin typeface="Calibri" panose="020F0502020204030204" pitchFamily="34" charset="0"/>
                <a:ea typeface="Calibri" panose="020F0502020204030204" pitchFamily="34" charset="0"/>
              </a:rPr>
              <a:t>Source: Ackerman, D. (1992). “In Praise of Bats.” The Moon by Whale Light. NY: Vintage Books. </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975d690a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Categorical highlighting.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https://learn.k20center.ou.edu/strategy/192</a:t>
            </a:r>
            <a:endParaRPr/>
          </a:p>
        </p:txBody>
      </p:sp>
      <p:sp>
        <p:nvSpPr>
          <p:cNvPr id="191" name="Google Shape;191;g2f975d69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ac00df0a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8ac00df0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i="1" dirty="0">
                <a:solidFill>
                  <a:srgbClr val="3E5C61"/>
                </a:solidFill>
                <a:effectLst/>
                <a:latin typeface="Calibri" panose="020F0502020204030204" pitchFamily="34" charset="0"/>
                <a:ea typeface="Calibri" panose="020F0502020204030204" pitchFamily="34" charset="0"/>
              </a:rPr>
              <a:t>Source: Ackerman, D. (1992). “In Praise of Bats.” The Moon by Whale Light. NY: Vintage Books. </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975d690a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975d690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af6620e2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af6620e2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5w cube.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https://learn.k20center.ou.edu/strategy/81</a:t>
            </a:r>
            <a:r>
              <a:rPr lang="en-US">
                <a:latin typeface="Calibri"/>
                <a:ea typeface="Calibri"/>
                <a:cs typeface="Calibri"/>
                <a:sym typeface="Calibri"/>
              </a:rPr>
              <a:t> </a:t>
            </a:r>
            <a:endParaRPr/>
          </a:p>
        </p:txBody>
      </p:sp>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f97d68baf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f97d68baf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77f0d162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77f0d162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I used to think . . . but now I know.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https://learn.k20center.ou.edu/strategy/137</a:t>
            </a:r>
            <a:r>
              <a:rPr lang="en-US">
                <a:latin typeface="Calibri"/>
                <a:ea typeface="Calibri"/>
                <a:cs typeface="Calibri"/>
                <a:sym typeface="Calibri"/>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77f0d162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f77f0d162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effectLst/>
              </a:rPr>
              <a:t>K20 </a:t>
            </a:r>
            <a:r>
              <a:rPr lang="en-US" i="0" dirty="0">
                <a:effectLst/>
              </a:rPr>
              <a:t>Center. (2024, October 23). K20 ICAP - Writing with Purpose (with Prof. Rilla Askew) [Video]. </a:t>
            </a:r>
            <a:r>
              <a:rPr lang="en-US" i="0" dirty="0" err="1">
                <a:effectLst/>
              </a:rPr>
              <a:t>YouYube</a:t>
            </a:r>
            <a:r>
              <a:rPr lang="en-US" i="0" dirty="0">
                <a:effectLst/>
              </a:rPr>
              <a:t>. https://www.youtube.com/watch?v=ZHwhQJAfWwM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ac00df0a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8ac00df0a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I used to think . . . but now I know.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https://learn.k20center.ou.edu/strategy/137</a:t>
            </a:r>
            <a:r>
              <a:rPr lang="en-US">
                <a:latin typeface="Calibri"/>
                <a:ea typeface="Calibri"/>
                <a:cs typeface="Calibri"/>
                <a:sym typeface="Calibri"/>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f77f0d162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f77f0d162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atin typeface="Calibri"/>
                <a:ea typeface="Calibri"/>
                <a:cs typeface="Calibri"/>
                <a:sym typeface="Calibri"/>
              </a:rPr>
              <a:t>K20 Center. (n.d.). Elevator speech.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https://learn.k20center.ou.edu/strategy/57</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1000"/>
              </a:spcBef>
              <a:spcAft>
                <a:spcPts val="1000"/>
              </a:spcAft>
              <a:buNone/>
            </a:pPr>
            <a:endParaRPr>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f77f0d162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f77f0d162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atin typeface="Calibri"/>
                <a:ea typeface="Calibri"/>
                <a:cs typeface="Calibri"/>
                <a:sym typeface="Calibri"/>
              </a:rPr>
              <a:t>K20 Center. (n.d.). Elevator speech.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https://learn.k20center.ou.edu/strategy/57</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1000"/>
              </a:spcBef>
              <a:spcAft>
                <a:spcPts val="1000"/>
              </a:spcAft>
              <a:buNone/>
            </a:pPr>
            <a:endParaRPr>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f77f0d162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f77f0d162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K20 Center. (n.d.). Canva. Tech tools. </a:t>
            </a: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https://learn.k20center.ou.edu/tech-tool/612</a:t>
            </a:r>
            <a:r>
              <a:rPr lang="en-US" sz="1200" dirty="0">
                <a:latin typeface="Calibri"/>
                <a:ea typeface="Calibri"/>
                <a:cs typeface="Calibri"/>
                <a:sym typeface="Calibri"/>
              </a:rPr>
              <a:t> </a:t>
            </a:r>
            <a:endParaRPr sz="1200" dirty="0">
              <a:latin typeface="Calibri"/>
              <a:ea typeface="Calibri"/>
              <a:cs typeface="Calibri"/>
              <a:sym typeface="Calibri"/>
            </a:endParaRPr>
          </a:p>
          <a:p>
            <a:pPr marL="0" lvl="0" indent="0" algn="l" rtl="0">
              <a:lnSpc>
                <a:spcPct val="115000"/>
              </a:lnSpc>
              <a:spcBef>
                <a:spcPts val="1000"/>
              </a:spcBef>
              <a:spcAft>
                <a:spcPts val="0"/>
              </a:spcAft>
              <a:buNone/>
            </a:pPr>
            <a:r>
              <a:rPr lang="en-US" dirty="0">
                <a:latin typeface="Calibri"/>
                <a:ea typeface="Calibri"/>
                <a:cs typeface="Calibri"/>
                <a:sym typeface="Calibri"/>
              </a:rPr>
              <a:t>K20 Center. (n.d.). Elevator speech. Strategies. </a:t>
            </a:r>
            <a:r>
              <a:rPr lang="en-US"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https://learn.k20center.ou.edu/strategy/57</a:t>
            </a:r>
            <a:r>
              <a:rPr lang="en-US"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US" sz="1200" dirty="0">
                <a:latin typeface="Calibri"/>
                <a:ea typeface="Calibri"/>
                <a:cs typeface="Calibri"/>
                <a:sym typeface="Calibri"/>
              </a:rPr>
              <a:t>K20 Center. (n.d.). Padlet. Tech tools. </a:t>
            </a:r>
            <a:r>
              <a:rPr lang="en-US"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https://learn.k20center.ou.edu/tech-tool/1077</a:t>
            </a:r>
            <a:r>
              <a:rPr lang="en-US"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1000"/>
              </a:spcAft>
              <a:buNone/>
            </a:pPr>
            <a:endParaRPr dirty="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8af6620e2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8af6620e2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1200">
                <a:latin typeface="Calibri"/>
                <a:ea typeface="Calibri"/>
                <a:cs typeface="Calibri"/>
                <a:sym typeface="Calibri"/>
              </a:rPr>
              <a:t>K20 Center. (n.d.). Video in Padlet. Tech tools.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https://learn.k20center.ou.edu/tech-tool/4077</a:t>
            </a:r>
            <a:r>
              <a:rPr lang="en-US">
                <a:latin typeface="Calibri"/>
                <a:ea typeface="Calibri"/>
                <a:cs typeface="Calibri"/>
                <a:sym typeface="Calibri"/>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f77f0d162e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latin typeface="Calibri"/>
                <a:ea typeface="Calibri"/>
                <a:cs typeface="Calibri"/>
                <a:sym typeface="Calibri"/>
              </a:rPr>
              <a:t>K20 Center. (n.d.). 5w cube.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https://learn.k20center.ou.edu/strategy/81</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a:t>K20 Center. (2021, September 21). 10 Minute Timer. YouTube. https://youtu.be/9gy-1Z2Sa-c?feature=shared </a:t>
            </a:r>
            <a:endParaRPr/>
          </a:p>
          <a:p>
            <a:pPr marL="0" lvl="0" indent="0" algn="l" rtl="0">
              <a:lnSpc>
                <a:spcPct val="115000"/>
              </a:lnSpc>
              <a:spcBef>
                <a:spcPts val="1200"/>
              </a:spcBef>
              <a:spcAft>
                <a:spcPts val="1000"/>
              </a:spcAft>
              <a:buSzPts val="1100"/>
              <a:buNone/>
            </a:pPr>
            <a:endParaRPr>
              <a:latin typeface="Calibri"/>
              <a:ea typeface="Calibri"/>
              <a:cs typeface="Calibri"/>
              <a:sym typeface="Calibri"/>
            </a:endParaRPr>
          </a:p>
        </p:txBody>
      </p:sp>
      <p:sp>
        <p:nvSpPr>
          <p:cNvPr id="99" name="Google Shape;99;g2f77f0d162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f77f0d162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latin typeface="Calibri"/>
                <a:ea typeface="Calibri"/>
                <a:cs typeface="Calibri"/>
                <a:sym typeface="Calibri"/>
              </a:rPr>
              <a:t>K20 Center. (n.d.). </a:t>
            </a:r>
            <a:r>
              <a:rPr lang="en-US" sz="1200" dirty="0" err="1">
                <a:latin typeface="Calibri"/>
                <a:ea typeface="Calibri"/>
                <a:cs typeface="Calibri"/>
                <a:sym typeface="Calibri"/>
              </a:rPr>
              <a:t>Suno</a:t>
            </a:r>
            <a:r>
              <a:rPr lang="en-US" sz="1200" dirty="0">
                <a:latin typeface="Calibri"/>
                <a:ea typeface="Calibri"/>
                <a:cs typeface="Calibri"/>
                <a:sym typeface="Calibri"/>
              </a:rPr>
              <a:t>. Tech tools. </a:t>
            </a: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https://learn.k20center.ou.edu/tech-tool/3870</a:t>
            </a:r>
            <a:r>
              <a:rPr lang="en-US" sz="1200"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dirty="0"/>
          </a:p>
        </p:txBody>
      </p:sp>
      <p:sp>
        <p:nvSpPr>
          <p:cNvPr id="126" name="Google Shape;126;g2f77f0d16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77f0d16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2f77f0d1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77f0d162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f77f0d162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K20 Center. (n.d.). Suno. Tech tools.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https://learn.k20center.ou.edu/tech-tool/3870</a:t>
            </a:r>
            <a:r>
              <a:rPr lang="en-US" sz="1200">
                <a:latin typeface="Calibri"/>
                <a:ea typeface="Calibri"/>
                <a:cs typeface="Calibri"/>
                <a:sym typeface="Calibri"/>
              </a:rPr>
              <a:t> </a:t>
            </a:r>
            <a:endParaRPr>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youtu.be/ubJKkAWKGfA?si=-H14J25fS20vLZS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www.youtube.com/watch?v=ubJKkAWKGfA"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ZHwhQJAfWwM?feature=oembed" TargetMode="External"/><Relationship Id="rId5" Type="http://schemas.openxmlformats.org/officeDocument/2006/relationships/hyperlink" Target="https://youtu.be/ZHwhQJAfWwM" TargetMode="Externa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9gy-1Z2Sa-c?feature=shared" TargetMode="External"/><Relationship Id="rId5" Type="http://schemas.openxmlformats.org/officeDocument/2006/relationships/image" Target="../media/image6.jpg"/><Relationship Id="rId4" Type="http://schemas.openxmlformats.org/officeDocument/2006/relationships/hyperlink" Target="http://www.youtube.com/watch?v=9gy-1Z2Sa-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uno.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f993dee0e6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Under the Bridge </a:t>
            </a:r>
            <a:endParaRPr/>
          </a:p>
        </p:txBody>
      </p:sp>
      <p:pic>
        <p:nvPicPr>
          <p:cNvPr id="149" name="Google Shape;149;g2f993dee0e6_0_0"/>
          <p:cNvPicPr preferRelativeResize="0"/>
          <p:nvPr/>
        </p:nvPicPr>
        <p:blipFill>
          <a:blip r:embed="rId3">
            <a:alphaModFix/>
          </a:blip>
          <a:stretch>
            <a:fillRect/>
          </a:stretch>
        </p:blipFill>
        <p:spPr>
          <a:xfrm>
            <a:off x="4898925" y="0"/>
            <a:ext cx="4245075" cy="2746575"/>
          </a:xfrm>
          <a:prstGeom prst="rect">
            <a:avLst/>
          </a:prstGeom>
          <a:noFill/>
          <a:ln>
            <a:noFill/>
          </a:ln>
        </p:spPr>
      </p:pic>
      <p:pic>
        <p:nvPicPr>
          <p:cNvPr id="150" name="Google Shape;150;g2f993dee0e6_0_0"/>
          <p:cNvPicPr preferRelativeResize="0"/>
          <p:nvPr/>
        </p:nvPicPr>
        <p:blipFill rotWithShape="1">
          <a:blip r:embed="rId4">
            <a:alphaModFix/>
          </a:blip>
          <a:srcRect r="8088" b="12357"/>
          <a:stretch/>
        </p:blipFill>
        <p:spPr>
          <a:xfrm>
            <a:off x="0" y="3094175"/>
            <a:ext cx="2649300" cy="1935249"/>
          </a:xfrm>
          <a:prstGeom prst="rect">
            <a:avLst/>
          </a:prstGeom>
          <a:noFill/>
          <a:ln>
            <a:noFill/>
          </a:ln>
        </p:spPr>
      </p:pic>
      <p:pic>
        <p:nvPicPr>
          <p:cNvPr id="151" name="Google Shape;151;g2f993dee0e6_0_0" descr="The Congress Avenue bridge is home to the largest colony of Mexican Free-Tailed bats in North America.  Join the spectators lining the bridge to observe the bats emerge as they begin their search for insects on this episode of Discover Austin.&#10;&#10;Over the course of the series, we'll cover everything from landmarks and events to restaurants and icons. &#10;&#10;Craig Smyser, Fiv Realty&#10;512-650-7300&#10;Craig@RealEstateInAustin.com&#10;&#10;Greetings, I'm Craig Smyser.  I’m at the Congress Avenue Bridge in Downtown to watch to world’s largest urban colony of bats take flight in this episode of Discover Austin.  &#10;&#10;During the peak season of late July and early August, there are 1.5 million Mexican free-tailed bats that live under the bridge.  Each night starting around sunset, they fly out in search of insects to eat.  The bats are gone for much of the night, generally returning less than an hour before sunrise.  &#10;&#10;Though the Congress Avenue Bridge originally opened in 1910, the bats didn’t appear until 1980 after a reconstruction project changed the underside of the bridge into a bat-friendly haven.  As we say in real estate, Location, Location, Location.  The bats loved the changes made to the bridge and brought their friends.&#10;&#10;The bats migrate from Mexico in late February.  The colony is entirely female and they arrive in Austin already pregnant.  At this point, the colony numbers around 750,000 and is predominantly bats who have previously lived under the bridge as they usually return to the same location each year.  By early June, the bats give birth to one pup each, doubling the size of the colony to 1.5 million bats.  For about 5 weeks, the pups remain at the bridge while the mothers fly out each night for food them come back to nurse.  The mother and baby bats use sound and smell to identify each other reuniting among the massive colony.  By late July, the pups are ready to fly and all 1.5 million bats head out for food which is why this time of year is the best for viewing as there are so many bats leaving the bridge each night.  As the pups get larger, the bridge gets more crowded and some bats leave in search of a new home so the populations drops a bit starting around mid August.   Sometime in late October or early November, the bats begin to migrate back to Mexico, though generally a few thousand stick around all winter.&#10;&#10;There are several ways to view the bats.  You can line up along the top of the east side bridge and watch them fly out from underneath you, but it gets harder to see the bats as it gets darker.  A popular spot is  the Austin-American Statesman’s Bat Observation Center, which is the land under the southeast corner of the bridge.  When you watch from here, you see the bats fly out silhouetted against the sky and streetlights.  If you’d like to watch from the water, there are also a number of boat cruises available.&#10;&#10;Watching the bats leave the bridge really is a sight to behold.  I’m Craig Smyser, thanks for joining me for this episode of Discover Austin." title="Discover Austin: The Bats - Episode 41">
            <a:hlinkClick r:id="rId5"/>
          </p:cNvPr>
          <p:cNvPicPr preferRelativeResize="0"/>
          <p:nvPr/>
        </p:nvPicPr>
        <p:blipFill>
          <a:blip r:embed="rId6">
            <a:alphaModFix/>
          </a:blip>
          <a:stretch>
            <a:fillRect/>
          </a:stretch>
        </p:blipFill>
        <p:spPr>
          <a:xfrm>
            <a:off x="2242675" y="1305937"/>
            <a:ext cx="4500650" cy="2531625"/>
          </a:xfrm>
          <a:prstGeom prst="rect">
            <a:avLst/>
          </a:prstGeom>
          <a:noFill/>
          <a:ln>
            <a:noFill/>
          </a:ln>
        </p:spPr>
      </p:pic>
      <p:sp>
        <p:nvSpPr>
          <p:cNvPr id="152" name="Google Shape;152;g2f993dee0e6_0_0"/>
          <p:cNvSpPr txBox="1"/>
          <p:nvPr/>
        </p:nvSpPr>
        <p:spPr>
          <a:xfrm>
            <a:off x="2684950" y="4808325"/>
            <a:ext cx="1711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latin typeface="Calibri"/>
                <a:ea typeface="Calibri"/>
                <a:cs typeface="Calibri"/>
                <a:sym typeface="Calibri"/>
              </a:rPr>
              <a:t>Credit Christopher Sherman.</a:t>
            </a:r>
            <a:endParaRPr sz="1000">
              <a:solidFill>
                <a:schemeClr val="dk1"/>
              </a:solidFill>
              <a:latin typeface="Calibri"/>
              <a:ea typeface="Calibri"/>
              <a:cs typeface="Calibri"/>
              <a:sym typeface="Calibri"/>
            </a:endParaRPr>
          </a:p>
        </p:txBody>
      </p:sp>
      <p:sp>
        <p:nvSpPr>
          <p:cNvPr id="153" name="Google Shape;153;g2f993dee0e6_0_0"/>
          <p:cNvSpPr txBox="1"/>
          <p:nvPr/>
        </p:nvSpPr>
        <p:spPr>
          <a:xfrm>
            <a:off x="3486200" y="3837550"/>
            <a:ext cx="2013600" cy="4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dirty="0">
                <a:solidFill>
                  <a:srgbClr val="3E5C6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Discover Austin</a:t>
            </a:r>
            <a:endParaRPr sz="2200" dirty="0">
              <a:solidFill>
                <a:srgbClr val="3E5C6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f77f0d162e_0_1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dirty="0"/>
              <a:t>As we read and analyze the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first </a:t>
            </a:r>
            <a:r>
              <a:rPr lang="en-US" dirty="0"/>
              <a:t>paragraph in “In Praise of Bats,” highlight the following elements with a different color or underline:</a:t>
            </a:r>
            <a:endParaRPr dirty="0"/>
          </a:p>
          <a:p>
            <a:pPr marL="457200" lvl="0" indent="-393700" algn="l" rtl="0">
              <a:lnSpc>
                <a:spcPct val="100000"/>
              </a:lnSpc>
              <a:spcBef>
                <a:spcPts val="0"/>
              </a:spcBef>
              <a:spcAft>
                <a:spcPts val="0"/>
              </a:spcAft>
              <a:buSzPts val="2600"/>
              <a:buAutoNum type="arabicPeriod"/>
            </a:pPr>
            <a:r>
              <a:rPr lang="en-US" dirty="0">
                <a:highlight>
                  <a:srgbClr val="6ACEF1"/>
                </a:highlight>
              </a:rPr>
              <a:t>Similes</a:t>
            </a:r>
            <a:r>
              <a:rPr lang="en-US" dirty="0"/>
              <a:t> and </a:t>
            </a:r>
            <a:r>
              <a:rPr lang="en-US" dirty="0">
                <a:highlight>
                  <a:srgbClr val="6ACEF1"/>
                </a:highlight>
              </a:rPr>
              <a:t>metaphors.</a:t>
            </a:r>
            <a:endParaRPr dirty="0">
              <a:highlight>
                <a:srgbClr val="6ACEF1"/>
              </a:highlight>
            </a:endParaRPr>
          </a:p>
          <a:p>
            <a:pPr marL="457200" lvl="0" indent="-393700" algn="l" rtl="0">
              <a:lnSpc>
                <a:spcPct val="100000"/>
              </a:lnSpc>
              <a:spcBef>
                <a:spcPts val="0"/>
              </a:spcBef>
              <a:spcAft>
                <a:spcPts val="0"/>
              </a:spcAft>
              <a:buSzPts val="2600"/>
              <a:buAutoNum type="arabicPeriod"/>
            </a:pPr>
            <a:r>
              <a:rPr lang="en-US" dirty="0"/>
              <a:t>Words or phrases that create </a:t>
            </a:r>
            <a:r>
              <a:rPr lang="en-US" dirty="0">
                <a:highlight>
                  <a:srgbClr val="F5E27C"/>
                </a:highlight>
              </a:rPr>
              <a:t>imagery.</a:t>
            </a:r>
            <a:endParaRPr dirty="0">
              <a:highlight>
                <a:srgbClr val="F5E27C"/>
              </a:highlight>
            </a:endParaRPr>
          </a:p>
          <a:p>
            <a:pPr marL="457200" lvl="0" indent="-393700" algn="l" rtl="0">
              <a:lnSpc>
                <a:spcPct val="100000"/>
              </a:lnSpc>
              <a:spcBef>
                <a:spcPts val="0"/>
              </a:spcBef>
              <a:spcAft>
                <a:spcPts val="0"/>
              </a:spcAft>
              <a:buSzPts val="2600"/>
              <a:buAutoNum type="arabicPeriod"/>
            </a:pPr>
            <a:r>
              <a:rPr lang="en-US" dirty="0">
                <a:highlight>
                  <a:srgbClr val="EB83B5"/>
                </a:highlight>
              </a:rPr>
              <a:t>Personification</a:t>
            </a:r>
            <a:r>
              <a:rPr lang="en-US" dirty="0"/>
              <a:t> of the bat.</a:t>
            </a:r>
            <a:endParaRPr dirty="0"/>
          </a:p>
          <a:p>
            <a:pPr marL="457200" lvl="0" indent="-393700" algn="l" rtl="0">
              <a:lnSpc>
                <a:spcPct val="100000"/>
              </a:lnSpc>
              <a:spcBef>
                <a:spcPts val="0"/>
              </a:spcBef>
              <a:spcAft>
                <a:spcPts val="0"/>
              </a:spcAft>
              <a:buSzPts val="2600"/>
              <a:buAutoNum type="arabicPeriod"/>
            </a:pPr>
            <a:r>
              <a:rPr lang="en-US" u="sng" dirty="0"/>
              <a:t>Alliteration. </a:t>
            </a:r>
            <a:endParaRPr u="sng" dirty="0"/>
          </a:p>
        </p:txBody>
      </p:sp>
      <p:sp>
        <p:nvSpPr>
          <p:cNvPr id="159" name="Google Shape;159;g2f77f0d162e_0_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Categorical Highlighting</a:t>
            </a:r>
            <a:endParaRPr/>
          </a:p>
        </p:txBody>
      </p:sp>
      <p:pic>
        <p:nvPicPr>
          <p:cNvPr id="160" name="Google Shape;160;g2f77f0d162e_0_10"/>
          <p:cNvPicPr preferRelativeResize="0"/>
          <p:nvPr/>
        </p:nvPicPr>
        <p:blipFill>
          <a:blip r:embed="rId3">
            <a:alphaModFix/>
          </a:blip>
          <a:stretch>
            <a:fillRect/>
          </a:stretch>
        </p:blipFill>
        <p:spPr>
          <a:xfrm>
            <a:off x="7478176" y="268232"/>
            <a:ext cx="1057275" cy="990600"/>
          </a:xfrm>
          <a:prstGeom prst="rect">
            <a:avLst/>
          </a:prstGeom>
          <a:noFill/>
          <a:ln>
            <a:noFill/>
          </a:ln>
        </p:spPr>
      </p:pic>
      <p:pic>
        <p:nvPicPr>
          <p:cNvPr id="161" name="Google Shape;161;g2f77f0d162e_0_10"/>
          <p:cNvPicPr preferRelativeResize="0"/>
          <p:nvPr/>
        </p:nvPicPr>
        <p:blipFill>
          <a:blip r:embed="rId4">
            <a:alphaModFix/>
          </a:blip>
          <a:stretch>
            <a:fillRect/>
          </a:stretch>
        </p:blipFill>
        <p:spPr>
          <a:xfrm>
            <a:off x="6881823" y="2198911"/>
            <a:ext cx="1804977" cy="1750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d4caac661_0_0"/>
          <p:cNvSpPr txBox="1">
            <a:spLocks noGrp="1"/>
          </p:cNvSpPr>
          <p:nvPr>
            <p:ph type="body" idx="1"/>
          </p:nvPr>
        </p:nvSpPr>
        <p:spPr>
          <a:xfrm>
            <a:off x="457200" y="700250"/>
            <a:ext cx="7602132" cy="4275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sz="2000" dirty="0"/>
              <a:t>“</a:t>
            </a:r>
            <a:r>
              <a:rPr lang="en-US" sz="1800" dirty="0"/>
              <a:t>What’s the best way to show affection to a bat?” I asked Tuttle, who carefully considered the question, then said, “I’m not even sure I know the best way to show affection to a person.” Laughs went around the room. Margaret Perry suggested petting him in the direction the fur grew right behind the neck. Lifting Zuri onto one finger, I petted his soft neck, and then we put him back in the cage. At once he scuttled over to Rafiki, snuggled rump to rump, and when settled, he began a long, thorough cleaning of his wings, chest, and body, licking methodically like a cat, to get rid of the minute oils, salt, perfume, and human essence he found on me. It was obvious that he felt dirtied. He washed up slowly, good-naturedly eyeing us, then closed his eyes and began to doze. After all, it was sleep time for bats. Nonetheless, when anyone drew near, he opened one eye and peeked out over his arm to see who was there.</a:t>
            </a:r>
            <a:endParaRPr sz="1800" dirty="0"/>
          </a:p>
        </p:txBody>
      </p:sp>
      <p:sp>
        <p:nvSpPr>
          <p:cNvPr id="167" name="Google Shape;167;g2fd4caac661_0_0"/>
          <p:cNvSpPr txBox="1">
            <a:spLocks noGrp="1"/>
          </p:cNvSpPr>
          <p:nvPr>
            <p:ph type="title"/>
          </p:nvPr>
        </p:nvSpPr>
        <p:spPr>
          <a:xfrm>
            <a:off x="457200" y="307248"/>
            <a:ext cx="8229600" cy="3930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dirty="0"/>
              <a:t>“In Praise of Bats” by Diane Ackerman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fd4caac661_0_5"/>
          <p:cNvSpPr txBox="1">
            <a:spLocks noGrp="1"/>
          </p:cNvSpPr>
          <p:nvPr>
            <p:ph type="body" idx="1"/>
          </p:nvPr>
        </p:nvSpPr>
        <p:spPr>
          <a:xfrm>
            <a:off x="457200" y="700250"/>
            <a:ext cx="7781859" cy="4224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dirty="0"/>
              <a:t>“</a:t>
            </a:r>
            <a:r>
              <a:rPr lang="en-US" sz="1800" dirty="0"/>
              <a:t>What’s the best way to show affection to a bat?” I asked Tuttle, who </a:t>
            </a:r>
            <a:r>
              <a:rPr lang="en-US" sz="1800" u="sng" dirty="0"/>
              <a:t>carefully considered</a:t>
            </a:r>
            <a:r>
              <a:rPr lang="en-US" sz="1800" dirty="0"/>
              <a:t> the question, then said, “I’m not even sure I know the best way to show affection to a person.” Laughs went around the room. Margaret Perry suggested petting him in the direction the fur grew right behind the neck. Lifting </a:t>
            </a:r>
            <a:r>
              <a:rPr lang="en-US" sz="1800" dirty="0">
                <a:highlight>
                  <a:srgbClr val="EB83B5"/>
                </a:highlight>
              </a:rPr>
              <a:t>Zuri</a:t>
            </a:r>
            <a:r>
              <a:rPr lang="en-US" sz="1800" dirty="0"/>
              <a:t> onto one finger, I </a:t>
            </a:r>
            <a:r>
              <a:rPr lang="en-US" sz="1800" dirty="0">
                <a:highlight>
                  <a:srgbClr val="F5E27C"/>
                </a:highlight>
              </a:rPr>
              <a:t>petted his soft neck</a:t>
            </a:r>
            <a:r>
              <a:rPr lang="en-US" sz="1800" dirty="0"/>
              <a:t>, and then we put him back in the cage. At once </a:t>
            </a:r>
            <a:r>
              <a:rPr lang="en-US" sz="1800" dirty="0">
                <a:highlight>
                  <a:srgbClr val="F5E27C"/>
                </a:highlight>
              </a:rPr>
              <a:t>he scuttled over</a:t>
            </a:r>
            <a:r>
              <a:rPr lang="en-US" sz="1800" dirty="0"/>
              <a:t> to </a:t>
            </a:r>
            <a:r>
              <a:rPr lang="en-US" sz="1800" dirty="0">
                <a:highlight>
                  <a:srgbClr val="EB83B5"/>
                </a:highlight>
              </a:rPr>
              <a:t>Rafiki</a:t>
            </a:r>
            <a:r>
              <a:rPr lang="en-US" sz="1800" dirty="0"/>
              <a:t>, </a:t>
            </a:r>
            <a:r>
              <a:rPr lang="en-US" sz="1800" dirty="0">
                <a:highlight>
                  <a:srgbClr val="F5E27C"/>
                </a:highlight>
              </a:rPr>
              <a:t>snuggled </a:t>
            </a:r>
            <a:r>
              <a:rPr lang="en-US" sz="1800" u="sng" dirty="0">
                <a:highlight>
                  <a:srgbClr val="F5E27C"/>
                </a:highlight>
              </a:rPr>
              <a:t>rump to rump</a:t>
            </a:r>
            <a:r>
              <a:rPr lang="en-US" sz="1800" dirty="0"/>
              <a:t>, and when settled, he began a </a:t>
            </a:r>
            <a:r>
              <a:rPr lang="en-US" sz="1800" dirty="0">
                <a:highlight>
                  <a:srgbClr val="F5E27C"/>
                </a:highlight>
              </a:rPr>
              <a:t>long, thorough cleaning</a:t>
            </a:r>
            <a:r>
              <a:rPr lang="en-US" sz="1800" dirty="0"/>
              <a:t> of his wings, chest, and body, </a:t>
            </a:r>
            <a:r>
              <a:rPr lang="en-US" sz="1800" dirty="0">
                <a:highlight>
                  <a:srgbClr val="6ACEF1"/>
                </a:highlight>
              </a:rPr>
              <a:t>licking methodically like a cat,</a:t>
            </a:r>
            <a:r>
              <a:rPr lang="en-US" sz="1800" dirty="0"/>
              <a:t> to get rid of the minute oils, salt, perfume, and human essence he found on me. It was obvious that </a:t>
            </a:r>
            <a:r>
              <a:rPr lang="en-US" sz="1800" dirty="0">
                <a:highlight>
                  <a:srgbClr val="EB83B5"/>
                </a:highlight>
              </a:rPr>
              <a:t>he felt dirtied</a:t>
            </a:r>
            <a:r>
              <a:rPr lang="en-US" sz="1800" dirty="0"/>
              <a:t>. </a:t>
            </a:r>
            <a:r>
              <a:rPr lang="en-US" sz="1800" dirty="0">
                <a:highlight>
                  <a:srgbClr val="EB83B5"/>
                </a:highlight>
              </a:rPr>
              <a:t>He washed up</a:t>
            </a:r>
            <a:r>
              <a:rPr lang="en-US" sz="1800" dirty="0"/>
              <a:t> slowly, </a:t>
            </a:r>
            <a:r>
              <a:rPr lang="en-US" sz="1800" dirty="0">
                <a:highlight>
                  <a:srgbClr val="F5E27C"/>
                </a:highlight>
              </a:rPr>
              <a:t>good-naturedly eyeing us</a:t>
            </a:r>
            <a:r>
              <a:rPr lang="en-US" sz="1800" dirty="0"/>
              <a:t>, then </a:t>
            </a:r>
            <a:r>
              <a:rPr lang="en-US" sz="1800" dirty="0">
                <a:highlight>
                  <a:srgbClr val="F5E27C"/>
                </a:highlight>
              </a:rPr>
              <a:t>closed his eyes</a:t>
            </a:r>
            <a:r>
              <a:rPr lang="en-US" sz="1800" dirty="0"/>
              <a:t> and </a:t>
            </a:r>
            <a:r>
              <a:rPr lang="en-US" sz="1800" dirty="0">
                <a:highlight>
                  <a:srgbClr val="EB83B5"/>
                </a:highlight>
              </a:rPr>
              <a:t>began to doze</a:t>
            </a:r>
            <a:r>
              <a:rPr lang="en-US" sz="1800" dirty="0"/>
              <a:t>. After all, it was sleep time for bats. Nonetheless, when anyone drew </a:t>
            </a:r>
            <a:endParaRPr sz="1800" dirty="0"/>
          </a:p>
          <a:p>
            <a:pPr marL="0" lvl="0" indent="0" algn="l" rtl="0">
              <a:lnSpc>
                <a:spcPct val="115000"/>
              </a:lnSpc>
              <a:spcBef>
                <a:spcPts val="0"/>
              </a:spcBef>
              <a:spcAft>
                <a:spcPts val="0"/>
              </a:spcAft>
              <a:buNone/>
            </a:pPr>
            <a:r>
              <a:rPr lang="en-US" sz="1800" dirty="0"/>
              <a:t>near, </a:t>
            </a:r>
            <a:r>
              <a:rPr lang="en-US" sz="1800" dirty="0">
                <a:highlight>
                  <a:srgbClr val="F5E27C"/>
                </a:highlight>
              </a:rPr>
              <a:t>he opened one eye and peeked out</a:t>
            </a:r>
            <a:r>
              <a:rPr lang="en-US" sz="1800" dirty="0"/>
              <a:t> over his arm to see who was there</a:t>
            </a:r>
            <a:r>
              <a:rPr lang="en-US" sz="2000" dirty="0"/>
              <a:t>.</a:t>
            </a:r>
            <a:endParaRPr sz="3400" dirty="0"/>
          </a:p>
        </p:txBody>
      </p:sp>
      <p:sp>
        <p:nvSpPr>
          <p:cNvPr id="173" name="Google Shape;173;g2fd4caac661_0_5"/>
          <p:cNvSpPr txBox="1">
            <a:spLocks noGrp="1"/>
          </p:cNvSpPr>
          <p:nvPr>
            <p:ph type="title"/>
          </p:nvPr>
        </p:nvSpPr>
        <p:spPr>
          <a:xfrm>
            <a:off x="457200" y="307248"/>
            <a:ext cx="8229600" cy="3930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dirty="0"/>
              <a:t>“In Praise of Bats” by Diane Ackerman</a:t>
            </a:r>
            <a:endParaRPr dirty="0"/>
          </a:p>
        </p:txBody>
      </p:sp>
      <p:pic>
        <p:nvPicPr>
          <p:cNvPr id="174" name="Google Shape;174;g2fd4caac661_0_5"/>
          <p:cNvPicPr preferRelativeResize="0"/>
          <p:nvPr/>
        </p:nvPicPr>
        <p:blipFill>
          <a:blip r:embed="rId3">
            <a:alphaModFix/>
          </a:blip>
          <a:stretch>
            <a:fillRect/>
          </a:stretch>
        </p:blipFill>
        <p:spPr>
          <a:xfrm>
            <a:off x="8144423" y="280626"/>
            <a:ext cx="819850" cy="76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07638e29f9_1_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400" dirty="0"/>
              <a:t>As we read and analyze the second</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400" dirty="0"/>
              <a:t>paragraph in “In Praise of Bats,” highlight the following elements: </a:t>
            </a:r>
            <a:endParaRPr sz="2400" dirty="0"/>
          </a:p>
          <a:p>
            <a:pPr marL="457200" lvl="0" indent="-393700" algn="l" rtl="0">
              <a:lnSpc>
                <a:spcPct val="100000"/>
              </a:lnSpc>
              <a:spcBef>
                <a:spcPts val="0"/>
              </a:spcBef>
              <a:spcAft>
                <a:spcPts val="0"/>
              </a:spcAft>
              <a:buSzPts val="2600"/>
              <a:buAutoNum type="arabicPeriod"/>
            </a:pPr>
            <a:r>
              <a:rPr lang="en-US" sz="2400" dirty="0">
                <a:highlight>
                  <a:srgbClr val="6ACEF1"/>
                </a:highlight>
              </a:rPr>
              <a:t>Similes</a:t>
            </a:r>
            <a:r>
              <a:rPr lang="en-US" sz="2400" dirty="0"/>
              <a:t> and </a:t>
            </a:r>
            <a:r>
              <a:rPr lang="en-US" sz="2400" dirty="0">
                <a:highlight>
                  <a:srgbClr val="6ACEF1"/>
                </a:highlight>
              </a:rPr>
              <a:t>metaphors.</a:t>
            </a:r>
            <a:endParaRPr sz="2400" dirty="0">
              <a:highlight>
                <a:srgbClr val="6ACEF1"/>
              </a:highlight>
            </a:endParaRPr>
          </a:p>
          <a:p>
            <a:pPr marL="457200" lvl="0" indent="-393700" algn="l" rtl="0">
              <a:lnSpc>
                <a:spcPct val="100000"/>
              </a:lnSpc>
              <a:spcBef>
                <a:spcPts val="0"/>
              </a:spcBef>
              <a:spcAft>
                <a:spcPts val="0"/>
              </a:spcAft>
              <a:buSzPts val="2600"/>
              <a:buAutoNum type="arabicPeriod"/>
            </a:pPr>
            <a:r>
              <a:rPr lang="en-US" sz="2400" dirty="0"/>
              <a:t>Words or phrases that create </a:t>
            </a:r>
            <a:r>
              <a:rPr lang="en-US" sz="2400" dirty="0">
                <a:highlight>
                  <a:srgbClr val="F5E27C"/>
                </a:highlight>
              </a:rPr>
              <a:t>imagery.</a:t>
            </a:r>
            <a:endParaRPr sz="2400" dirty="0">
              <a:highlight>
                <a:srgbClr val="F5E27C"/>
              </a:highlight>
            </a:endParaRPr>
          </a:p>
          <a:p>
            <a:pPr marL="457200" lvl="0" indent="-393700" algn="l" rtl="0">
              <a:lnSpc>
                <a:spcPct val="100000"/>
              </a:lnSpc>
              <a:spcBef>
                <a:spcPts val="0"/>
              </a:spcBef>
              <a:spcAft>
                <a:spcPts val="0"/>
              </a:spcAft>
              <a:buSzPts val="2600"/>
              <a:buAutoNum type="arabicPeriod"/>
            </a:pPr>
            <a:r>
              <a:rPr lang="en-US" sz="2400" dirty="0">
                <a:highlight>
                  <a:srgbClr val="EB83B5"/>
                </a:highlight>
              </a:rPr>
              <a:t>Personification</a:t>
            </a:r>
            <a:r>
              <a:rPr lang="en-US" sz="2400" dirty="0"/>
              <a:t> of the bat.</a:t>
            </a:r>
            <a:endParaRPr sz="2400" dirty="0"/>
          </a:p>
          <a:p>
            <a:pPr marL="457200" lvl="0" indent="-393700" algn="l" rtl="0">
              <a:lnSpc>
                <a:spcPct val="100000"/>
              </a:lnSpc>
              <a:spcBef>
                <a:spcPts val="0"/>
              </a:spcBef>
              <a:spcAft>
                <a:spcPts val="0"/>
              </a:spcAft>
              <a:buSzPts val="2600"/>
              <a:buAutoNum type="arabicPeriod"/>
            </a:pPr>
            <a:r>
              <a:rPr lang="en-US" sz="2400" u="sng" dirty="0"/>
              <a:t>Alliteration .</a:t>
            </a:r>
            <a:endParaRPr sz="2400" u="sng" dirty="0"/>
          </a:p>
        </p:txBody>
      </p:sp>
      <p:sp>
        <p:nvSpPr>
          <p:cNvPr id="180" name="Google Shape;180;g307638e29f9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Categorical Highlighting</a:t>
            </a:r>
            <a:endParaRPr/>
          </a:p>
        </p:txBody>
      </p:sp>
      <p:pic>
        <p:nvPicPr>
          <p:cNvPr id="181" name="Google Shape;181;g307638e29f9_1_0"/>
          <p:cNvPicPr preferRelativeResize="0"/>
          <p:nvPr/>
        </p:nvPicPr>
        <p:blipFill>
          <a:blip r:embed="rId3">
            <a:alphaModFix/>
          </a:blip>
          <a:stretch>
            <a:fillRect/>
          </a:stretch>
        </p:blipFill>
        <p:spPr>
          <a:xfrm>
            <a:off x="7305845" y="211258"/>
            <a:ext cx="1057275" cy="990600"/>
          </a:xfrm>
          <a:prstGeom prst="rect">
            <a:avLst/>
          </a:prstGeom>
          <a:noFill/>
          <a:ln>
            <a:noFill/>
          </a:ln>
        </p:spPr>
      </p:pic>
      <p:pic>
        <p:nvPicPr>
          <p:cNvPr id="182" name="Google Shape;182;g307638e29f9_1_0"/>
          <p:cNvPicPr preferRelativeResize="0"/>
          <p:nvPr/>
        </p:nvPicPr>
        <p:blipFill>
          <a:blip r:embed="rId4">
            <a:alphaModFix/>
          </a:blip>
          <a:stretch>
            <a:fillRect/>
          </a:stretch>
        </p:blipFill>
        <p:spPr>
          <a:xfrm>
            <a:off x="5505319" y="3176943"/>
            <a:ext cx="1800526" cy="18144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8ac00df0a5_0_32"/>
          <p:cNvSpPr txBox="1"/>
          <p:nvPr/>
        </p:nvSpPr>
        <p:spPr>
          <a:xfrm>
            <a:off x="124500" y="272275"/>
            <a:ext cx="8057803" cy="44319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dirty="0">
                <a:solidFill>
                  <a:schemeClr val="dk1"/>
                </a:solidFill>
                <a:latin typeface="Calibri"/>
                <a:ea typeface="Calibri"/>
                <a:cs typeface="Calibri"/>
                <a:sym typeface="Calibri"/>
              </a:rPr>
              <a:t>At </a:t>
            </a:r>
            <a:r>
              <a:rPr lang="en-US" sz="16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dinnertime</a:t>
            </a:r>
            <a:r>
              <a:rPr lang="en-US" sz="1600" dirty="0">
                <a:solidFill>
                  <a:schemeClr val="dk1"/>
                </a:solidFill>
                <a:latin typeface="Calibri"/>
                <a:ea typeface="Calibri"/>
                <a:cs typeface="Calibri"/>
                <a:sym typeface="Calibri"/>
              </a:rPr>
              <a:t>, Tuttle and I tried </a:t>
            </a:r>
            <a:r>
              <a:rPr lang="en-US" sz="1600" dirty="0">
                <a:solidFill>
                  <a:schemeClr val="dk1"/>
                </a:solidFill>
                <a:highlight>
                  <a:srgbClr val="F5E27C"/>
                </a:highlight>
                <a:latin typeface="Calibri"/>
                <a:ea typeface="Calibri"/>
                <a:cs typeface="Calibri"/>
                <a:sym typeface="Calibri"/>
              </a:rPr>
              <a:t>the patio of the Four Seasons Hotel</a:t>
            </a:r>
            <a:r>
              <a:rPr lang="en-US" sz="1600" dirty="0">
                <a:solidFill>
                  <a:schemeClr val="dk1"/>
                </a:solidFill>
                <a:latin typeface="Calibri"/>
                <a:ea typeface="Calibri"/>
                <a:cs typeface="Calibri"/>
                <a:sym typeface="Calibri"/>
              </a:rPr>
              <a:t> downtown, </a:t>
            </a:r>
            <a:r>
              <a:rPr lang="en-US" sz="1600" dirty="0">
                <a:solidFill>
                  <a:schemeClr val="dk1"/>
                </a:solidFill>
                <a:highlight>
                  <a:srgbClr val="F5E27C"/>
                </a:highlight>
                <a:latin typeface="Calibri"/>
                <a:ea typeface="Calibri"/>
                <a:cs typeface="Calibri"/>
                <a:sym typeface="Calibri"/>
              </a:rPr>
              <a:t>on the Colorado River</a:t>
            </a:r>
            <a:r>
              <a:rPr lang="en-US" sz="1600" dirty="0">
                <a:solidFill>
                  <a:schemeClr val="dk1"/>
                </a:solidFill>
                <a:latin typeface="Calibri"/>
                <a:ea typeface="Calibri"/>
                <a:cs typeface="Calibri"/>
                <a:sym typeface="Calibri"/>
              </a:rPr>
              <a:t>, a few blocks from the </a:t>
            </a:r>
            <a:r>
              <a:rPr lang="en-US" sz="1600" dirty="0">
                <a:solidFill>
                  <a:schemeClr val="dk1"/>
                </a:solidFill>
                <a:highlight>
                  <a:srgbClr val="F5E27C"/>
                </a:highlight>
                <a:latin typeface="Calibri"/>
                <a:ea typeface="Calibri"/>
                <a:cs typeface="Calibri"/>
                <a:sym typeface="Calibri"/>
              </a:rPr>
              <a:t>pink-granite capitol building</a:t>
            </a:r>
            <a:r>
              <a:rPr lang="en-US" sz="1600" dirty="0">
                <a:solidFill>
                  <a:schemeClr val="dk1"/>
                </a:solidFill>
                <a:latin typeface="Calibri"/>
                <a:ea typeface="Calibri"/>
                <a:cs typeface="Calibri"/>
                <a:sym typeface="Calibri"/>
              </a:rPr>
              <a:t> and right across from the Congress Avenue Bridge. We had not come for the </a:t>
            </a:r>
            <a:r>
              <a:rPr lang="en-US" sz="1600" dirty="0">
                <a:solidFill>
                  <a:schemeClr val="dk1"/>
                </a:solidFill>
                <a:highlight>
                  <a:srgbClr val="F5E27C"/>
                </a:highlight>
                <a:latin typeface="Calibri"/>
                <a:ea typeface="Calibri"/>
                <a:cs typeface="Calibri"/>
                <a:sym typeface="Calibri"/>
              </a:rPr>
              <a:t>margaritas</a:t>
            </a:r>
            <a:r>
              <a:rPr lang="en-US" sz="1600" dirty="0">
                <a:solidFill>
                  <a:schemeClr val="dk1"/>
                </a:solidFill>
                <a:latin typeface="Calibri"/>
                <a:ea typeface="Calibri"/>
                <a:cs typeface="Calibri"/>
                <a:sym typeface="Calibri"/>
              </a:rPr>
              <a:t> or the </a:t>
            </a:r>
            <a:r>
              <a:rPr lang="en-US" sz="1600" dirty="0">
                <a:solidFill>
                  <a:schemeClr val="dk1"/>
                </a:solidFill>
                <a:highlight>
                  <a:srgbClr val="F5E27C"/>
                </a:highlight>
                <a:latin typeface="Calibri"/>
                <a:ea typeface="Calibri"/>
                <a:cs typeface="Calibri"/>
                <a:sym typeface="Calibri"/>
              </a:rPr>
              <a:t>lobster enchiladas</a:t>
            </a:r>
            <a:r>
              <a:rPr lang="en-US" sz="1600" dirty="0">
                <a:solidFill>
                  <a:schemeClr val="dk1"/>
                </a:solidFill>
                <a:latin typeface="Calibri"/>
                <a:ea typeface="Calibri"/>
                <a:cs typeface="Calibri"/>
                <a:sym typeface="Calibri"/>
              </a:rPr>
              <a:t> but to watch </a:t>
            </a:r>
            <a:r>
              <a:rPr lang="en-US" sz="1600" dirty="0">
                <a:solidFill>
                  <a:schemeClr val="dk1"/>
                </a:solidFill>
                <a:highlight>
                  <a:srgbClr val="6ACEF1"/>
                </a:highlight>
                <a:latin typeface="Calibri"/>
                <a:ea typeface="Calibri"/>
                <a:cs typeface="Calibri"/>
                <a:sym typeface="Calibri"/>
              </a:rPr>
              <a:t>the emergence as dazzling as the one we had seen at Bracken Cave</a:t>
            </a:r>
            <a:r>
              <a:rPr lang="en-US" sz="1600" dirty="0">
                <a:solidFill>
                  <a:schemeClr val="dk1"/>
                </a:solidFill>
                <a:latin typeface="Calibri"/>
                <a:ea typeface="Calibri"/>
                <a:cs typeface="Calibri"/>
                <a:sym typeface="Calibri"/>
              </a:rPr>
              <a:t>. </a:t>
            </a:r>
            <a:r>
              <a:rPr lang="en-US" sz="1600" dirty="0">
                <a:solidFill>
                  <a:schemeClr val="dk1"/>
                </a:solidFill>
                <a:highlight>
                  <a:srgbClr val="F5E27C"/>
                </a:highlight>
                <a:latin typeface="Calibri"/>
                <a:ea typeface="Calibri"/>
                <a:cs typeface="Calibri"/>
                <a:sym typeface="Calibri"/>
              </a:rPr>
              <a:t>Tucked inside the crevices</a:t>
            </a:r>
            <a:r>
              <a:rPr lang="en-US" sz="1600" dirty="0">
                <a:solidFill>
                  <a:schemeClr val="dk1"/>
                </a:solidFill>
                <a:latin typeface="Calibri"/>
                <a:ea typeface="Calibri"/>
                <a:cs typeface="Calibri"/>
                <a:sym typeface="Calibri"/>
              </a:rPr>
              <a:t> under the bridge were </a:t>
            </a:r>
            <a:r>
              <a:rPr lang="en-US" sz="1600" dirty="0">
                <a:solidFill>
                  <a:schemeClr val="dk1"/>
                </a:solidFill>
                <a:highlight>
                  <a:srgbClr val="F5E27C"/>
                </a:highlight>
                <a:latin typeface="Calibri"/>
                <a:ea typeface="Calibri"/>
                <a:cs typeface="Calibri"/>
                <a:sym typeface="Calibri"/>
              </a:rPr>
              <a:t>three quarters of a million bachelor free-tailed bats</a:t>
            </a:r>
            <a:r>
              <a:rPr lang="en-US" sz="1600" dirty="0">
                <a:solidFill>
                  <a:schemeClr val="dk1"/>
                </a:solidFill>
                <a:latin typeface="Calibri"/>
                <a:ea typeface="Calibri"/>
                <a:cs typeface="Calibri"/>
                <a:sym typeface="Calibri"/>
              </a:rPr>
              <a:t>. They made Austin the summer home of the largest urban bat population in the world. As the </a:t>
            </a:r>
            <a:r>
              <a:rPr lang="en-US" sz="1600" dirty="0">
                <a:solidFill>
                  <a:schemeClr val="dk1"/>
                </a:solidFill>
                <a:highlight>
                  <a:srgbClr val="F5E27C"/>
                </a:highlight>
                <a:latin typeface="Calibri"/>
                <a:ea typeface="Calibri"/>
                <a:cs typeface="Calibri"/>
                <a:sym typeface="Calibri"/>
              </a:rPr>
              <a:t>sun ladled thick pastels</a:t>
            </a:r>
            <a:r>
              <a:rPr lang="en-US" sz="1600" dirty="0">
                <a:solidFill>
                  <a:schemeClr val="dk1"/>
                </a:solidFill>
                <a:latin typeface="Calibri"/>
                <a:ea typeface="Calibri"/>
                <a:cs typeface="Calibri"/>
                <a:sym typeface="Calibri"/>
              </a:rPr>
              <a:t> into the river, </a:t>
            </a:r>
            <a:r>
              <a:rPr lang="en-US" sz="1600" dirty="0">
                <a:solidFill>
                  <a:schemeClr val="dk1"/>
                </a:solidFill>
                <a:highlight>
                  <a:srgbClr val="F5E27C"/>
                </a:highlight>
                <a:latin typeface="Calibri"/>
                <a:ea typeface="Calibri"/>
                <a:cs typeface="Calibri"/>
                <a:sym typeface="Calibri"/>
              </a:rPr>
              <a:t>two crew boats</a:t>
            </a:r>
            <a:r>
              <a:rPr lang="en-US" sz="1600" dirty="0">
                <a:solidFill>
                  <a:schemeClr val="dk1"/>
                </a:solidFill>
                <a:latin typeface="Calibri"/>
                <a:ea typeface="Calibri"/>
                <a:cs typeface="Calibri"/>
                <a:sym typeface="Calibri"/>
              </a:rPr>
              <a:t> pulled gently, </a:t>
            </a:r>
            <a:r>
              <a:rPr lang="en-US" sz="1600" dirty="0">
                <a:solidFill>
                  <a:schemeClr val="dk1"/>
                </a:solidFill>
                <a:highlight>
                  <a:srgbClr val="F5E27C"/>
                </a:highlight>
                <a:latin typeface="Calibri"/>
                <a:ea typeface="Calibri"/>
                <a:cs typeface="Calibri"/>
                <a:sym typeface="Calibri"/>
              </a:rPr>
              <a:t>side by side</a:t>
            </a:r>
            <a:r>
              <a:rPr lang="en-US" sz="1600" dirty="0">
                <a:solidFill>
                  <a:schemeClr val="dk1"/>
                </a:solidFill>
                <a:latin typeface="Calibri"/>
                <a:ea typeface="Calibri"/>
                <a:cs typeface="Calibri"/>
                <a:sym typeface="Calibri"/>
              </a:rPr>
              <a:t>. Could they see the bats when they passed under the bridge, I wondered? </a:t>
            </a:r>
            <a:r>
              <a:rPr lang="en-US" sz="1600" u="sng" dirty="0">
                <a:solidFill>
                  <a:schemeClr val="dk1"/>
                </a:solidFill>
                <a:highlight>
                  <a:srgbClr val="F5E27C"/>
                </a:highlight>
                <a:latin typeface="Calibri"/>
                <a:ea typeface="Calibri"/>
                <a:cs typeface="Calibri"/>
                <a:sym typeface="Calibri"/>
              </a:rPr>
              <a:t>Sweethearts had begun to stroll</a:t>
            </a:r>
            <a:r>
              <a:rPr lang="en-US" sz="1600" dirty="0">
                <a:solidFill>
                  <a:schemeClr val="dk1"/>
                </a:solidFill>
                <a:latin typeface="Calibri"/>
                <a:ea typeface="Calibri"/>
                <a:cs typeface="Calibri"/>
                <a:sym typeface="Calibri"/>
              </a:rPr>
              <a:t> across the bridge </a:t>
            </a:r>
            <a:r>
              <a:rPr lang="en-US" sz="1600" u="sng" dirty="0">
                <a:solidFill>
                  <a:schemeClr val="dk1"/>
                </a:solidFill>
                <a:highlight>
                  <a:srgbClr val="F5E27C"/>
                </a:highlight>
                <a:latin typeface="Calibri"/>
                <a:ea typeface="Calibri"/>
                <a:cs typeface="Calibri"/>
                <a:sym typeface="Calibri"/>
              </a:rPr>
              <a:t>hand in hand</a:t>
            </a:r>
            <a:r>
              <a:rPr lang="en-US" sz="1600" dirty="0">
                <a:solidFill>
                  <a:schemeClr val="dk1"/>
                </a:solidFill>
                <a:latin typeface="Calibri"/>
                <a:ea typeface="Calibri"/>
                <a:cs typeface="Calibri"/>
                <a:sym typeface="Calibri"/>
              </a:rPr>
              <a:t>, waiting for the emergence. Sodium lights from the Hyatt Hotel </a:t>
            </a:r>
            <a:r>
              <a:rPr lang="en-US" sz="1600" u="sng" dirty="0">
                <a:solidFill>
                  <a:schemeClr val="dk1"/>
                </a:solidFill>
                <a:highlight>
                  <a:srgbClr val="6ACEF1"/>
                </a:highlight>
                <a:latin typeface="Calibri"/>
                <a:ea typeface="Calibri"/>
                <a:cs typeface="Calibri"/>
                <a:sym typeface="Calibri"/>
              </a:rPr>
              <a:t>cast a trail of copper coins</a:t>
            </a:r>
            <a:r>
              <a:rPr lang="en-US" sz="1600" dirty="0">
                <a:solidFill>
                  <a:schemeClr val="dk1"/>
                </a:solidFill>
                <a:latin typeface="Calibri"/>
                <a:ea typeface="Calibri"/>
                <a:cs typeface="Calibri"/>
                <a:sym typeface="Calibri"/>
              </a:rPr>
              <a:t> across the water. </a:t>
            </a:r>
            <a:r>
              <a:rPr lang="en-US" sz="1600" u="sng" dirty="0">
                <a:solidFill>
                  <a:schemeClr val="dk1"/>
                </a:solidFill>
                <a:latin typeface="Calibri"/>
                <a:ea typeface="Calibri"/>
                <a:cs typeface="Calibri"/>
                <a:sym typeface="Calibri"/>
              </a:rPr>
              <a:t>Suddenly, </a:t>
            </a:r>
            <a:r>
              <a:rPr lang="en-US" sz="1600" u="sng" dirty="0">
                <a:solidFill>
                  <a:schemeClr val="dk1"/>
                </a:solidFill>
                <a:highlight>
                  <a:srgbClr val="F5E27C"/>
                </a:highlight>
                <a:latin typeface="Calibri"/>
                <a:ea typeface="Calibri"/>
                <a:cs typeface="Calibri"/>
                <a:sym typeface="Calibri"/>
              </a:rPr>
              <a:t>smoke</a:t>
            </a:r>
            <a:r>
              <a:rPr lang="en-US" sz="1600" dirty="0">
                <a:solidFill>
                  <a:schemeClr val="dk1"/>
                </a:solidFill>
                <a:highlight>
                  <a:srgbClr val="F5E27C"/>
                </a:highlight>
                <a:latin typeface="Calibri"/>
                <a:ea typeface="Calibri"/>
                <a:cs typeface="Calibri"/>
                <a:sym typeface="Calibri"/>
              </a:rPr>
              <a:t> billowed</a:t>
            </a:r>
            <a:r>
              <a:rPr lang="en-US" sz="1600" dirty="0">
                <a:solidFill>
                  <a:schemeClr val="dk1"/>
                </a:solidFill>
                <a:latin typeface="Calibri"/>
                <a:ea typeface="Calibri"/>
                <a:cs typeface="Calibri"/>
                <a:sym typeface="Calibri"/>
              </a:rPr>
              <a:t> from underneath the bridge. No, not smoke but </a:t>
            </a:r>
            <a:r>
              <a:rPr lang="en-US" sz="1600" dirty="0">
                <a:solidFill>
                  <a:schemeClr val="dk1"/>
                </a:solidFill>
                <a:highlight>
                  <a:srgbClr val="F5E27C"/>
                </a:highlight>
                <a:latin typeface="Calibri"/>
                <a:ea typeface="Calibri"/>
                <a:cs typeface="Calibri"/>
                <a:sym typeface="Calibri"/>
              </a:rPr>
              <a:t>a column of bats</a:t>
            </a:r>
            <a:r>
              <a:rPr lang="en-US" sz="1600" dirty="0">
                <a:solidFill>
                  <a:schemeClr val="dk1"/>
                </a:solidFill>
                <a:latin typeface="Calibri"/>
                <a:ea typeface="Calibri"/>
                <a:cs typeface="Calibri"/>
                <a:sym typeface="Calibri"/>
              </a:rPr>
              <a:t>. Then </a:t>
            </a:r>
            <a:r>
              <a:rPr lang="en-US" sz="1600" dirty="0">
                <a:solidFill>
                  <a:schemeClr val="dk1"/>
                </a:solidFill>
                <a:highlight>
                  <a:srgbClr val="F5E27C"/>
                </a:highlight>
                <a:latin typeface="Calibri"/>
                <a:ea typeface="Calibri"/>
                <a:cs typeface="Calibri"/>
                <a:sym typeface="Calibri"/>
              </a:rPr>
              <a:t>two columns soared high</a:t>
            </a:r>
            <a:r>
              <a:rPr lang="en-US" sz="1600" dirty="0">
                <a:solidFill>
                  <a:schemeClr val="dk1"/>
                </a:solidFill>
                <a:latin typeface="Calibri"/>
                <a:ea typeface="Calibri"/>
                <a:cs typeface="Calibri"/>
                <a:sym typeface="Calibri"/>
              </a:rPr>
              <a:t> and </a:t>
            </a:r>
            <a:r>
              <a:rPr lang="en-US" sz="1600" dirty="0">
                <a:solidFill>
                  <a:schemeClr val="dk1"/>
                </a:solidFill>
                <a:highlight>
                  <a:srgbClr val="F5E27C"/>
                </a:highlight>
                <a:latin typeface="Calibri"/>
                <a:ea typeface="Calibri"/>
                <a:cs typeface="Calibri"/>
                <a:sym typeface="Calibri"/>
              </a:rPr>
              <a:t>flew in parallel</a:t>
            </a:r>
            <a:r>
              <a:rPr lang="en-US" sz="1600" dirty="0">
                <a:solidFill>
                  <a:schemeClr val="dk1"/>
                </a:solidFill>
                <a:latin typeface="Calibri"/>
                <a:ea typeface="Calibri"/>
                <a:cs typeface="Calibri"/>
                <a:sym typeface="Calibri"/>
              </a:rPr>
              <a:t>, </a:t>
            </a:r>
            <a:r>
              <a:rPr lang="en-US" sz="1600" dirty="0">
                <a:solidFill>
                  <a:schemeClr val="dk1"/>
                </a:solidFill>
                <a:highlight>
                  <a:srgbClr val="6ACEF1"/>
                </a:highlight>
                <a:latin typeface="Calibri"/>
                <a:ea typeface="Calibri"/>
                <a:cs typeface="Calibri"/>
                <a:sym typeface="Calibri"/>
              </a:rPr>
              <a:t>like the long black reins of an invisible sleigh</a:t>
            </a:r>
            <a:r>
              <a:rPr lang="en-US" sz="1600" dirty="0">
                <a:solidFill>
                  <a:schemeClr val="dk1"/>
                </a:solidFill>
                <a:latin typeface="Calibri"/>
                <a:ea typeface="Calibri"/>
                <a:cs typeface="Calibri"/>
                <a:sym typeface="Calibri"/>
              </a:rPr>
              <a:t>. Bats kept </a:t>
            </a:r>
            <a:r>
              <a:rPr lang="en-US" sz="1600" dirty="0">
                <a:solidFill>
                  <a:schemeClr val="dk1"/>
                </a:solidFill>
                <a:highlight>
                  <a:srgbClr val="F5E27C"/>
                </a:highlight>
                <a:latin typeface="Calibri"/>
                <a:ea typeface="Calibri"/>
                <a:cs typeface="Calibri"/>
                <a:sym typeface="Calibri"/>
              </a:rPr>
              <a:t>surging out</a:t>
            </a:r>
            <a:r>
              <a:rPr lang="en-US" sz="1600" dirty="0">
                <a:solidFill>
                  <a:schemeClr val="dk1"/>
                </a:solidFill>
                <a:latin typeface="Calibri"/>
                <a:ea typeface="Calibri"/>
                <a:cs typeface="Calibri"/>
                <a:sym typeface="Calibri"/>
              </a:rPr>
              <a:t>, and soon </a:t>
            </a:r>
            <a:r>
              <a:rPr lang="en-US" sz="1600" dirty="0">
                <a:solidFill>
                  <a:schemeClr val="dk1"/>
                </a:solidFill>
                <a:highlight>
                  <a:srgbClr val="F5E27C"/>
                </a:highlight>
                <a:latin typeface="Calibri"/>
                <a:ea typeface="Calibri"/>
                <a:cs typeface="Calibri"/>
                <a:sym typeface="Calibri"/>
              </a:rPr>
              <a:t>four columns stretched miles across the sky</a:t>
            </a:r>
            <a:r>
              <a:rPr lang="en-US" sz="1600" dirty="0">
                <a:solidFill>
                  <a:schemeClr val="dk1"/>
                </a:solidFill>
                <a:latin typeface="Calibri"/>
                <a:ea typeface="Calibri"/>
                <a:cs typeface="Calibri"/>
                <a:sym typeface="Calibri"/>
              </a:rPr>
              <a:t>. A few </a:t>
            </a:r>
            <a:r>
              <a:rPr lang="en-US" sz="1600" dirty="0">
                <a:solidFill>
                  <a:schemeClr val="dk1"/>
                </a:solidFill>
                <a:highlight>
                  <a:srgbClr val="F5E27C"/>
                </a:highlight>
                <a:latin typeface="Calibri"/>
                <a:ea typeface="Calibri"/>
                <a:cs typeface="Calibri"/>
                <a:sym typeface="Calibri"/>
              </a:rPr>
              <a:t>strays looped</a:t>
            </a:r>
            <a:r>
              <a:rPr lang="en-US" sz="1600" dirty="0">
                <a:solidFill>
                  <a:schemeClr val="dk1"/>
                </a:solidFill>
                <a:latin typeface="Calibri"/>
                <a:ea typeface="Calibri"/>
                <a:cs typeface="Calibri"/>
                <a:sym typeface="Calibri"/>
              </a:rPr>
              <a:t> and fed near us, </a:t>
            </a:r>
            <a:r>
              <a:rPr lang="en-US" sz="1600" dirty="0">
                <a:solidFill>
                  <a:schemeClr val="dk1"/>
                </a:solidFill>
                <a:highlight>
                  <a:srgbClr val="6ACEF1"/>
                </a:highlight>
                <a:latin typeface="Calibri"/>
                <a:ea typeface="Calibri"/>
                <a:cs typeface="Calibri"/>
                <a:sym typeface="Calibri"/>
              </a:rPr>
              <a:t>passing like shuttles</a:t>
            </a:r>
            <a:r>
              <a:rPr lang="en-US" sz="1600" dirty="0">
                <a:solidFill>
                  <a:schemeClr val="dk1"/>
                </a:solidFill>
                <a:latin typeface="Calibri"/>
                <a:ea typeface="Calibri"/>
                <a:cs typeface="Calibri"/>
                <a:sym typeface="Calibri"/>
              </a:rPr>
              <a:t> through </a:t>
            </a:r>
            <a:r>
              <a:rPr lang="en-US" sz="1600" dirty="0">
                <a:solidFill>
                  <a:schemeClr val="dk1"/>
                </a:solidFill>
                <a:highlight>
                  <a:srgbClr val="F5E27C"/>
                </a:highlight>
                <a:latin typeface="Calibri"/>
                <a:ea typeface="Calibri"/>
                <a:cs typeface="Calibri"/>
                <a:sym typeface="Calibri"/>
              </a:rPr>
              <a:t>the weave of the trees</a:t>
            </a:r>
            <a:r>
              <a:rPr lang="en-US" sz="1600" dirty="0">
                <a:solidFill>
                  <a:schemeClr val="dk1"/>
                </a:solidFill>
                <a:latin typeface="Calibri"/>
                <a:ea typeface="Calibri"/>
                <a:cs typeface="Calibri"/>
                <a:sym typeface="Calibri"/>
              </a:rPr>
              <a:t>. The night was noticeably free from insects, but that was no surprise. These bats would eat five thousand pounds of insects that one night alone.</a:t>
            </a:r>
            <a:endParaRPr sz="1600" dirty="0"/>
          </a:p>
        </p:txBody>
      </p:sp>
      <p:pic>
        <p:nvPicPr>
          <p:cNvPr id="188" name="Google Shape;188;g28ac00df0a5_0_32"/>
          <p:cNvPicPr preferRelativeResize="0"/>
          <p:nvPr/>
        </p:nvPicPr>
        <p:blipFill>
          <a:blip r:embed="rId3">
            <a:alphaModFix/>
          </a:blip>
          <a:stretch>
            <a:fillRect/>
          </a:stretch>
        </p:blipFill>
        <p:spPr>
          <a:xfrm>
            <a:off x="8242212" y="100874"/>
            <a:ext cx="634362" cy="7157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f975d690a4_0_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400" dirty="0"/>
              <a:t>As we read and analyze the third</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sz="2400" dirty="0"/>
              <a:t>paragraph in “In Praise of Bats,” highlight the following elements: </a:t>
            </a:r>
            <a:endParaRPr sz="2400" dirty="0"/>
          </a:p>
          <a:p>
            <a:pPr marL="457200" lvl="0" indent="-393700" algn="l" rtl="0">
              <a:lnSpc>
                <a:spcPct val="100000"/>
              </a:lnSpc>
              <a:spcBef>
                <a:spcPts val="0"/>
              </a:spcBef>
              <a:spcAft>
                <a:spcPts val="0"/>
              </a:spcAft>
              <a:buSzPts val="2600"/>
              <a:buAutoNum type="arabicPeriod"/>
            </a:pPr>
            <a:r>
              <a:rPr lang="en-US" sz="2400" dirty="0">
                <a:highlight>
                  <a:srgbClr val="6ACEF1"/>
                </a:highlight>
              </a:rPr>
              <a:t>Similes</a:t>
            </a:r>
            <a:r>
              <a:rPr lang="en-US" sz="2400" dirty="0"/>
              <a:t> and </a:t>
            </a:r>
            <a:r>
              <a:rPr lang="en-US" sz="2400" dirty="0">
                <a:highlight>
                  <a:srgbClr val="6ACEF1"/>
                </a:highlight>
              </a:rPr>
              <a:t>metaphors.</a:t>
            </a:r>
            <a:endParaRPr sz="2400" dirty="0">
              <a:highlight>
                <a:srgbClr val="6ACEF1"/>
              </a:highlight>
            </a:endParaRPr>
          </a:p>
          <a:p>
            <a:pPr marL="457200" lvl="0" indent="-393700" algn="l" rtl="0">
              <a:lnSpc>
                <a:spcPct val="100000"/>
              </a:lnSpc>
              <a:spcBef>
                <a:spcPts val="0"/>
              </a:spcBef>
              <a:spcAft>
                <a:spcPts val="0"/>
              </a:spcAft>
              <a:buSzPts val="2600"/>
              <a:buAutoNum type="arabicPeriod"/>
            </a:pPr>
            <a:r>
              <a:rPr lang="en-US" sz="2400" dirty="0"/>
              <a:t>Words or phrases that create </a:t>
            </a:r>
            <a:r>
              <a:rPr lang="en-US" sz="2400" dirty="0">
                <a:highlight>
                  <a:srgbClr val="F5E27C"/>
                </a:highlight>
              </a:rPr>
              <a:t>imagery.</a:t>
            </a:r>
            <a:endParaRPr sz="2400" dirty="0">
              <a:highlight>
                <a:srgbClr val="F5E27C"/>
              </a:highlight>
            </a:endParaRPr>
          </a:p>
          <a:p>
            <a:pPr marL="457200" lvl="0" indent="-393700" algn="l" rtl="0">
              <a:lnSpc>
                <a:spcPct val="100000"/>
              </a:lnSpc>
              <a:spcBef>
                <a:spcPts val="0"/>
              </a:spcBef>
              <a:spcAft>
                <a:spcPts val="0"/>
              </a:spcAft>
              <a:buSzPts val="2600"/>
              <a:buAutoNum type="arabicPeriod"/>
            </a:pPr>
            <a:r>
              <a:rPr lang="en-US" sz="2400" dirty="0">
                <a:highlight>
                  <a:srgbClr val="EB83B5"/>
                </a:highlight>
              </a:rPr>
              <a:t>Personification</a:t>
            </a:r>
            <a:r>
              <a:rPr lang="en-US" sz="2400" dirty="0"/>
              <a:t> of the bat.</a:t>
            </a:r>
            <a:endParaRPr sz="2400" dirty="0"/>
          </a:p>
          <a:p>
            <a:pPr marL="457200" lvl="0" indent="-393700" algn="l" rtl="0">
              <a:lnSpc>
                <a:spcPct val="100000"/>
              </a:lnSpc>
              <a:spcBef>
                <a:spcPts val="0"/>
              </a:spcBef>
              <a:spcAft>
                <a:spcPts val="0"/>
              </a:spcAft>
              <a:buSzPts val="2600"/>
              <a:buAutoNum type="arabicPeriod"/>
            </a:pPr>
            <a:r>
              <a:rPr lang="en-US" sz="2400" u="sng" dirty="0"/>
              <a:t>Alliteration. </a:t>
            </a:r>
            <a:endParaRPr sz="2400" u="sng" dirty="0"/>
          </a:p>
        </p:txBody>
      </p:sp>
      <p:sp>
        <p:nvSpPr>
          <p:cNvPr id="194" name="Google Shape;194;g2f975d690a4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Categorical Highlighting</a:t>
            </a:r>
            <a:endParaRPr dirty="0"/>
          </a:p>
        </p:txBody>
      </p:sp>
      <p:pic>
        <p:nvPicPr>
          <p:cNvPr id="195" name="Google Shape;195;g2f975d690a4_0_0"/>
          <p:cNvPicPr preferRelativeResize="0"/>
          <p:nvPr/>
        </p:nvPicPr>
        <p:blipFill>
          <a:blip r:embed="rId3">
            <a:alphaModFix/>
          </a:blip>
          <a:stretch>
            <a:fillRect/>
          </a:stretch>
        </p:blipFill>
        <p:spPr>
          <a:xfrm>
            <a:off x="7547544" y="240647"/>
            <a:ext cx="1057275" cy="990600"/>
          </a:xfrm>
          <a:prstGeom prst="rect">
            <a:avLst/>
          </a:prstGeom>
          <a:noFill/>
          <a:ln>
            <a:noFill/>
          </a:ln>
        </p:spPr>
      </p:pic>
      <p:pic>
        <p:nvPicPr>
          <p:cNvPr id="196" name="Google Shape;196;g2f975d690a4_0_0"/>
          <p:cNvPicPr preferRelativeResize="0"/>
          <p:nvPr/>
        </p:nvPicPr>
        <p:blipFill>
          <a:blip r:embed="rId4">
            <a:alphaModFix/>
          </a:blip>
          <a:stretch>
            <a:fillRect/>
          </a:stretch>
        </p:blipFill>
        <p:spPr>
          <a:xfrm>
            <a:off x="5019850" y="3031900"/>
            <a:ext cx="2036900" cy="2036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8ac00df0a5_0_37"/>
          <p:cNvSpPr txBox="1">
            <a:spLocks noGrp="1"/>
          </p:cNvSpPr>
          <p:nvPr>
            <p:ph type="title"/>
          </p:nvPr>
        </p:nvSpPr>
        <p:spPr>
          <a:xfrm>
            <a:off x="457200" y="307248"/>
            <a:ext cx="8229600" cy="3930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In Praise of Bats by Diane Ackerman</a:t>
            </a:r>
            <a:endParaRPr/>
          </a:p>
        </p:txBody>
      </p:sp>
      <p:sp>
        <p:nvSpPr>
          <p:cNvPr id="202" name="Google Shape;202;g28ac00df0a5_0_37"/>
          <p:cNvSpPr txBox="1"/>
          <p:nvPr/>
        </p:nvSpPr>
        <p:spPr>
          <a:xfrm>
            <a:off x="217475" y="791525"/>
            <a:ext cx="7589609" cy="227905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600"/>
              </a:spcAft>
              <a:buNone/>
            </a:pPr>
            <a:r>
              <a:rPr lang="en-US" sz="1900" dirty="0">
                <a:solidFill>
                  <a:schemeClr val="dk1"/>
                </a:solidFill>
                <a:latin typeface="Calibri"/>
                <a:ea typeface="Calibri"/>
                <a:cs typeface="Calibri"/>
                <a:sym typeface="Calibri"/>
              </a:rPr>
              <a:t>In a medieval simile of the Venerable Bede’s, </a:t>
            </a:r>
            <a:r>
              <a:rPr lang="en-US" sz="1900" dirty="0">
                <a:solidFill>
                  <a:schemeClr val="dk1"/>
                </a:solidFill>
                <a:highlight>
                  <a:srgbClr val="6ACEF1"/>
                </a:highlight>
                <a:latin typeface="Calibri"/>
                <a:ea typeface="Calibri"/>
                <a:cs typeface="Calibri"/>
                <a:sym typeface="Calibri"/>
              </a:rPr>
              <a:t>life is depicted as a beautiful and strange winged creature that appears at a window, flies swiftly through the half-lit banquet hall, and is gone.</a:t>
            </a:r>
            <a:r>
              <a:rPr lang="en-US" sz="1900" dirty="0">
                <a:solidFill>
                  <a:schemeClr val="dk1"/>
                </a:solidFill>
                <a:latin typeface="Calibri"/>
                <a:ea typeface="Calibri"/>
                <a:cs typeface="Calibri"/>
                <a:sym typeface="Calibri"/>
              </a:rPr>
              <a:t> That seems about right for </a:t>
            </a:r>
            <a:r>
              <a:rPr lang="en-US" sz="1900" dirty="0">
                <a:solidFill>
                  <a:schemeClr val="dk1"/>
                </a:solidFill>
                <a:highlight>
                  <a:srgbClr val="6ACEF1"/>
                </a:highlight>
                <a:latin typeface="Calibri"/>
                <a:ea typeface="Calibri"/>
                <a:cs typeface="Calibri"/>
                <a:sym typeface="Calibri"/>
              </a:rPr>
              <a:t>a vision of creation as beautiful as this one was</a:t>
            </a:r>
            <a:r>
              <a:rPr lang="en-US" sz="1900" dirty="0">
                <a:solidFill>
                  <a:schemeClr val="dk1"/>
                </a:solidFill>
                <a:latin typeface="Calibri"/>
                <a:ea typeface="Calibri"/>
                <a:cs typeface="Calibri"/>
                <a:sym typeface="Calibri"/>
              </a:rPr>
              <a:t>, which soon included</a:t>
            </a:r>
            <a:r>
              <a:rPr lang="en-US" sz="1900" dirty="0">
                <a:solidFill>
                  <a:schemeClr val="dk1"/>
                </a:solidFill>
                <a:highlight>
                  <a:srgbClr val="F5E27C"/>
                </a:highlight>
                <a:latin typeface="Calibri"/>
                <a:ea typeface="Calibri"/>
                <a:cs typeface="Calibri"/>
                <a:sym typeface="Calibri"/>
              </a:rPr>
              <a:t> </a:t>
            </a:r>
            <a:r>
              <a:rPr lang="en-US" sz="1900" dirty="0">
                <a:solidFill>
                  <a:schemeClr val="dk1"/>
                </a:solidFill>
                <a:highlight>
                  <a:srgbClr val="F5E27C"/>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a:t>
            </a:r>
            <a:r>
              <a:rPr lang="en-US" sz="1900" dirty="0">
                <a:solidFill>
                  <a:schemeClr val="dk1"/>
                </a:solidFill>
                <a:highlight>
                  <a:srgbClr val="F5E27C"/>
                </a:highlight>
                <a:latin typeface="Calibri"/>
                <a:ea typeface="Calibri"/>
                <a:cs typeface="Calibri"/>
                <a:sym typeface="Calibri"/>
              </a:rPr>
              <a:t> city lights, the sunset doing a shadow dance over the water, and four columns of bats undulating across the sky.</a:t>
            </a:r>
            <a:endParaRPr sz="1900" dirty="0">
              <a:solidFill>
                <a:schemeClr val="dk1"/>
              </a:solidFill>
              <a:highlight>
                <a:srgbClr val="F5E27C"/>
              </a:highlight>
              <a:latin typeface="Calibri"/>
              <a:ea typeface="Calibri"/>
              <a:cs typeface="Calibri"/>
              <a:sym typeface="Calibri"/>
            </a:endParaRPr>
          </a:p>
        </p:txBody>
      </p:sp>
      <p:pic>
        <p:nvPicPr>
          <p:cNvPr id="203" name="Google Shape;203;g28ac00df0a5_0_37"/>
          <p:cNvPicPr preferRelativeResize="0"/>
          <p:nvPr/>
        </p:nvPicPr>
        <p:blipFill>
          <a:blip r:embed="rId3">
            <a:alphaModFix/>
          </a:blip>
          <a:stretch>
            <a:fillRect/>
          </a:stretch>
        </p:blipFill>
        <p:spPr>
          <a:xfrm>
            <a:off x="7914247" y="119673"/>
            <a:ext cx="819850" cy="768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f975d690a4_0_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a:t>Are bats usually seen as pets? </a:t>
            </a:r>
            <a:endParaRPr/>
          </a:p>
          <a:p>
            <a:pPr marL="457200" lvl="0" indent="-393700" algn="l" rtl="0">
              <a:spcBef>
                <a:spcPts val="0"/>
              </a:spcBef>
              <a:spcAft>
                <a:spcPts val="0"/>
              </a:spcAft>
              <a:buSzPts val="2600"/>
              <a:buChar char="•"/>
            </a:pPr>
            <a:r>
              <a:rPr lang="en-US"/>
              <a:t>Why is this abnormal? </a:t>
            </a:r>
            <a:endParaRPr/>
          </a:p>
          <a:p>
            <a:pPr marL="457200" lvl="0" indent="-393700" algn="l" rtl="0">
              <a:spcBef>
                <a:spcPts val="0"/>
              </a:spcBef>
              <a:spcAft>
                <a:spcPts val="0"/>
              </a:spcAft>
              <a:buSzPts val="2600"/>
              <a:buChar char="•"/>
            </a:pPr>
            <a:r>
              <a:rPr lang="en-US"/>
              <a:t>Do people generally think bats are romantic? </a:t>
            </a:r>
            <a:endParaRPr/>
          </a:p>
          <a:p>
            <a:pPr marL="457200" lvl="0" indent="-393700" algn="l" rtl="0">
              <a:spcBef>
                <a:spcPts val="0"/>
              </a:spcBef>
              <a:spcAft>
                <a:spcPts val="0"/>
              </a:spcAft>
              <a:buSzPts val="2600"/>
              <a:buChar char="•"/>
            </a:pPr>
            <a:r>
              <a:rPr lang="en-US"/>
              <a:t>Why does this event seem romantic? </a:t>
            </a:r>
            <a:endParaRPr/>
          </a:p>
          <a:p>
            <a:pPr marL="457200" lvl="0" indent="-393700" algn="l" rtl="0">
              <a:spcBef>
                <a:spcPts val="0"/>
              </a:spcBef>
              <a:spcAft>
                <a:spcPts val="0"/>
              </a:spcAft>
              <a:buSzPts val="2600"/>
              <a:buChar char="•"/>
            </a:pPr>
            <a:r>
              <a:rPr lang="en-US"/>
              <a:t>What does this event have to do with the main idea from the last paragraph?</a:t>
            </a:r>
            <a:endParaRPr/>
          </a:p>
          <a:p>
            <a:pPr marL="457200" lvl="0" indent="-393700" algn="l" rtl="0">
              <a:spcBef>
                <a:spcPts val="0"/>
              </a:spcBef>
              <a:spcAft>
                <a:spcPts val="0"/>
              </a:spcAft>
              <a:buSzPts val="2600"/>
              <a:buChar char="•"/>
            </a:pPr>
            <a:r>
              <a:rPr lang="en-US"/>
              <a:t>What could these ideas reveal about the author’s purpose? </a:t>
            </a:r>
            <a:endParaRPr/>
          </a:p>
        </p:txBody>
      </p:sp>
      <p:sp>
        <p:nvSpPr>
          <p:cNvPr id="209" name="Google Shape;209;g2f975d690a4_0_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Discussion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8af6620e2d_0_4"/>
          <p:cNvSpPr txBox="1">
            <a:spLocks noGrp="1"/>
          </p:cNvSpPr>
          <p:nvPr>
            <p:ph type="body" idx="1"/>
          </p:nvPr>
        </p:nvSpPr>
        <p:spPr>
          <a:xfrm>
            <a:off x="219675" y="854700"/>
            <a:ext cx="8328300" cy="4038900"/>
          </a:xfrm>
          <a:prstGeom prst="rect">
            <a:avLst/>
          </a:prstGeom>
        </p:spPr>
        <p:txBody>
          <a:bodyPr spcFirstLastPara="1" wrap="square" lIns="91425" tIns="45700" rIns="91425" bIns="45700" anchor="t" anchorCtr="0">
            <a:noAutofit/>
          </a:bodyPr>
          <a:lstStyle/>
          <a:p>
            <a:pPr marL="558800" lvl="0" indent="-457200" algn="l" rtl="0">
              <a:lnSpc>
                <a:spcPct val="115000"/>
              </a:lnSpc>
              <a:spcBef>
                <a:spcPts val="0"/>
              </a:spcBef>
              <a:spcAft>
                <a:spcPts val="0"/>
              </a:spcAft>
              <a:buSzPts val="2000"/>
              <a:buFont typeface="+mj-lt"/>
              <a:buAutoNum type="arabicPeriod"/>
            </a:pPr>
            <a:r>
              <a:rPr lang="en-US" sz="2000" dirty="0"/>
              <a:t>Pick an object that isn’t normally admired. Consider everyday items or unusual objects that may not receive enough praise. </a:t>
            </a:r>
          </a:p>
          <a:p>
            <a:pPr lvl="1">
              <a:lnSpc>
                <a:spcPct val="115000"/>
              </a:lnSpc>
              <a:spcBef>
                <a:spcPts val="0"/>
              </a:spcBef>
              <a:buClr>
                <a:schemeClr val="accent4"/>
              </a:buClr>
            </a:pPr>
            <a:r>
              <a:rPr lang="en-US" dirty="0">
                <a:solidFill>
                  <a:schemeClr val="accent4"/>
                </a:solidFill>
              </a:rPr>
              <a:t>Examples:</a:t>
            </a:r>
            <a:r>
              <a:rPr lang="en-US" dirty="0"/>
              <a:t> a pair of socks, a favorite ink pen, a threadbare t-shirt</a:t>
            </a:r>
          </a:p>
          <a:p>
            <a:pPr lvl="0" indent="-457200" algn="l" rtl="0">
              <a:lnSpc>
                <a:spcPct val="115000"/>
              </a:lnSpc>
              <a:spcBef>
                <a:spcPts val="0"/>
              </a:spcBef>
              <a:spcAft>
                <a:spcPts val="0"/>
              </a:spcAft>
              <a:buSzPct val="100000"/>
              <a:buFont typeface="+mj-lt"/>
              <a:buAutoNum type="arabicPeriod"/>
            </a:pPr>
            <a:r>
              <a:rPr lang="en-US" sz="2000" dirty="0"/>
              <a:t>Describe the object as if you were writing about someone you deeply admire. Consider the following questions:</a:t>
            </a:r>
            <a:endParaRPr sz="2000" dirty="0"/>
          </a:p>
          <a:p>
            <a:pPr marL="914400" lvl="0" indent="-355600" algn="l" rtl="0">
              <a:lnSpc>
                <a:spcPct val="115000"/>
              </a:lnSpc>
              <a:spcBef>
                <a:spcPts val="0"/>
              </a:spcBef>
              <a:spcAft>
                <a:spcPts val="0"/>
              </a:spcAft>
              <a:buSzPts val="2000"/>
              <a:buChar char="•"/>
            </a:pPr>
            <a:r>
              <a:rPr lang="en-US" sz="2000" dirty="0"/>
              <a:t>What qualities make this object special?  </a:t>
            </a:r>
            <a:endParaRPr sz="2000" dirty="0"/>
          </a:p>
          <a:p>
            <a:pPr marL="914400" lvl="0" indent="-355600" algn="l" rtl="0">
              <a:lnSpc>
                <a:spcPct val="115000"/>
              </a:lnSpc>
              <a:spcBef>
                <a:spcPts val="0"/>
              </a:spcBef>
              <a:spcAft>
                <a:spcPts val="0"/>
              </a:spcAft>
              <a:buSzPts val="2000"/>
              <a:buChar char="•"/>
            </a:pPr>
            <a:r>
              <a:rPr lang="en-US" sz="2000" dirty="0"/>
              <a:t>How can you use figurative language (metaphors, similes, personification) to elevate it?  </a:t>
            </a:r>
            <a:endParaRPr sz="2000" dirty="0"/>
          </a:p>
          <a:p>
            <a:pPr marL="914400" lvl="0" indent="-355600" algn="l" rtl="0">
              <a:lnSpc>
                <a:spcPct val="115000"/>
              </a:lnSpc>
              <a:spcBef>
                <a:spcPts val="0"/>
              </a:spcBef>
              <a:spcAft>
                <a:spcPts val="0"/>
              </a:spcAft>
              <a:buSzPts val="2000"/>
              <a:buChar char="•"/>
            </a:pPr>
            <a:r>
              <a:rPr lang="en-US" sz="2000" dirty="0"/>
              <a:t>What emotions does the object evoke in you?  </a:t>
            </a:r>
            <a:endParaRPr sz="2000" dirty="0"/>
          </a:p>
          <a:p>
            <a:pPr marL="914400" lvl="0" indent="-355600" algn="l" rtl="0">
              <a:lnSpc>
                <a:spcPct val="115000"/>
              </a:lnSpc>
              <a:spcBef>
                <a:spcPts val="0"/>
              </a:spcBef>
              <a:spcAft>
                <a:spcPts val="0"/>
              </a:spcAft>
              <a:buSzPts val="2000"/>
              <a:buChar char="•"/>
            </a:pPr>
            <a:r>
              <a:rPr lang="en-US" sz="2000" dirty="0"/>
              <a:t>What memories or feelings does it remind you of?  </a:t>
            </a:r>
            <a:endParaRPr sz="2000" dirty="0"/>
          </a:p>
          <a:p>
            <a:pPr marL="0" lvl="0" indent="0" algn="l" rtl="0">
              <a:lnSpc>
                <a:spcPct val="115000"/>
              </a:lnSpc>
              <a:spcBef>
                <a:spcPts val="0"/>
              </a:spcBef>
              <a:spcAft>
                <a:spcPts val="0"/>
              </a:spcAft>
              <a:buNone/>
            </a:pPr>
            <a:endParaRPr sz="1700" dirty="0"/>
          </a:p>
          <a:p>
            <a:pPr marL="0" lvl="0" indent="0" algn="l" rtl="0">
              <a:lnSpc>
                <a:spcPct val="115000"/>
              </a:lnSpc>
              <a:spcBef>
                <a:spcPts val="0"/>
              </a:spcBef>
              <a:spcAft>
                <a:spcPts val="0"/>
              </a:spcAft>
              <a:buClr>
                <a:schemeClr val="dk1"/>
              </a:buClr>
              <a:buSzPts val="1100"/>
              <a:buFont typeface="Arial"/>
              <a:buNone/>
            </a:pPr>
            <a:endParaRPr sz="3200" dirty="0"/>
          </a:p>
        </p:txBody>
      </p:sp>
      <p:sp>
        <p:nvSpPr>
          <p:cNvPr id="215" name="Google Shape;215;g28af6620e2d_0_4"/>
          <p:cNvSpPr txBox="1">
            <a:spLocks noGrp="1"/>
          </p:cNvSpPr>
          <p:nvPr>
            <p:ph type="title"/>
          </p:nvPr>
        </p:nvSpPr>
        <p:spPr>
          <a:xfrm>
            <a:off x="219675"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“In Praise Of” </a:t>
            </a:r>
            <a:endParaRPr/>
          </a:p>
        </p:txBody>
      </p:sp>
      <p:pic>
        <p:nvPicPr>
          <p:cNvPr id="216" name="Google Shape;216;g28af6620e2d_0_4"/>
          <p:cNvPicPr preferRelativeResize="0"/>
          <p:nvPr/>
        </p:nvPicPr>
        <p:blipFill>
          <a:blip r:embed="rId3">
            <a:alphaModFix/>
          </a:blip>
          <a:stretch>
            <a:fillRect/>
          </a:stretch>
        </p:blipFill>
        <p:spPr>
          <a:xfrm>
            <a:off x="7551660" y="2523248"/>
            <a:ext cx="1475675" cy="147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Find your group. </a:t>
            </a:r>
            <a:endParaRPr dirty="0"/>
          </a:p>
          <a:p>
            <a:pPr marL="457200" lvl="0" indent="-393700" algn="l" rtl="0">
              <a:lnSpc>
                <a:spcPct val="100000"/>
              </a:lnSpc>
              <a:spcBef>
                <a:spcPts val="0"/>
              </a:spcBef>
              <a:spcAft>
                <a:spcPts val="0"/>
              </a:spcAft>
              <a:buSzPts val="2600"/>
              <a:buChar char="•"/>
            </a:pPr>
            <a:r>
              <a:rPr lang="en-US" dirty="0"/>
              <a:t>Take turns rolling your group’s cube and answering the relevant questions using your favorite quote(s).</a:t>
            </a:r>
            <a:endParaRPr dirty="0"/>
          </a:p>
          <a:p>
            <a:pPr lvl="1" algn="l" rtl="0">
              <a:spcBef>
                <a:spcPts val="0"/>
              </a:spcBef>
              <a:spcAft>
                <a:spcPts val="0"/>
              </a:spcAft>
              <a:buSzPts val="2000"/>
              <a:buFont typeface="Wingdings" panose="05000000000000000000" pitchFamily="2" charset="2"/>
              <a:buChar char="§"/>
            </a:pPr>
            <a:r>
              <a:rPr lang="en-US" dirty="0"/>
              <a:t>If you need help, use the Popular Quotes handout. </a:t>
            </a:r>
            <a:endParaRPr dirty="0"/>
          </a:p>
          <a:p>
            <a:pPr lvl="1" algn="l" rtl="0">
              <a:spcBef>
                <a:spcPts val="0"/>
              </a:spcBef>
              <a:spcAft>
                <a:spcPts val="0"/>
              </a:spcAft>
              <a:buSzPts val="2000"/>
              <a:buFont typeface="Wingdings" panose="05000000000000000000" pitchFamily="2" charset="2"/>
              <a:buChar char="§"/>
            </a:pPr>
            <a:r>
              <a:rPr lang="en-US" dirty="0"/>
              <a:t>After choosing a quote from the handout return it to the center. </a:t>
            </a:r>
            <a:endParaRPr dirty="0"/>
          </a:p>
          <a:p>
            <a:pPr marL="457200" lvl="0" indent="-393700" algn="l" rtl="0">
              <a:spcBef>
                <a:spcPts val="0"/>
              </a:spcBef>
              <a:spcAft>
                <a:spcPts val="0"/>
              </a:spcAft>
              <a:buSzPts val="2600"/>
              <a:buChar char="•"/>
            </a:pPr>
            <a:r>
              <a:rPr lang="en-US" dirty="0"/>
              <a:t>Pay attention to what words or kinds of words your group finds impactful. </a:t>
            </a:r>
            <a:endParaRPr dirty="0"/>
          </a:p>
        </p:txBody>
      </p:sp>
      <p:sp>
        <p:nvSpPr>
          <p:cNvPr id="95" name="Google Shape;95;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5W Cube</a:t>
            </a:r>
            <a:endParaRPr/>
          </a:p>
        </p:txBody>
      </p:sp>
      <p:pic>
        <p:nvPicPr>
          <p:cNvPr id="2" name="Google Shape;103;g2f77f0d162e_0_62">
            <a:extLst>
              <a:ext uri="{FF2B5EF4-FFF2-40B4-BE49-F238E27FC236}">
                <a16:creationId xmlns:a16="http://schemas.microsoft.com/office/drawing/2014/main" id="{3DD600F3-A3F8-5BA9-ED77-426ADD1974A7}"/>
              </a:ext>
            </a:extLst>
          </p:cNvPr>
          <p:cNvPicPr preferRelativeResize="0"/>
          <p:nvPr/>
        </p:nvPicPr>
        <p:blipFill>
          <a:blip r:embed="rId3">
            <a:alphaModFix/>
          </a:blip>
          <a:stretch>
            <a:fillRect/>
          </a:stretch>
        </p:blipFill>
        <p:spPr>
          <a:xfrm>
            <a:off x="7423962" y="-135278"/>
            <a:ext cx="1742450" cy="1742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f97d68baf8_2_0"/>
          <p:cNvSpPr txBox="1">
            <a:spLocks noGrp="1"/>
          </p:cNvSpPr>
          <p:nvPr>
            <p:ph type="body" idx="1"/>
          </p:nvPr>
        </p:nvSpPr>
        <p:spPr>
          <a:xfrm>
            <a:off x="219675" y="854700"/>
            <a:ext cx="9003900" cy="4288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dirty="0">
                <a:solidFill>
                  <a:srgbClr val="910D28"/>
                </a:solidFill>
              </a:rPr>
              <a:t>3.   </a:t>
            </a:r>
            <a:r>
              <a:rPr lang="en-US" sz="2000" dirty="0"/>
              <a:t>Compose a paragraph of 5–7 sentences praising your chosen object. </a:t>
            </a:r>
            <a:endParaRPr sz="2000" dirty="0"/>
          </a:p>
          <a:p>
            <a:pPr marL="914400" lvl="0" indent="-355600" algn="l" rtl="0">
              <a:lnSpc>
                <a:spcPct val="115000"/>
              </a:lnSpc>
              <a:spcBef>
                <a:spcPts val="0"/>
              </a:spcBef>
              <a:spcAft>
                <a:spcPts val="0"/>
              </a:spcAft>
              <a:buSzPts val="2000"/>
              <a:buChar char="•"/>
            </a:pPr>
            <a:r>
              <a:rPr lang="en-US" sz="2000" dirty="0"/>
              <a:t>Capture a sense of love, beauty, or admiration, even if the object itself seems unworthy of such praise. </a:t>
            </a:r>
            <a:endParaRPr sz="2000" dirty="0"/>
          </a:p>
          <a:p>
            <a:pPr marL="914400" lvl="0" indent="-355600" algn="l" rtl="0">
              <a:lnSpc>
                <a:spcPct val="115000"/>
              </a:lnSpc>
              <a:spcBef>
                <a:spcPts val="0"/>
              </a:spcBef>
              <a:spcAft>
                <a:spcPts val="0"/>
              </a:spcAft>
              <a:buSzPts val="2000"/>
              <a:buChar char="•"/>
            </a:pPr>
            <a:r>
              <a:rPr lang="en-US" sz="2000" dirty="0"/>
              <a:t>Add sensory details: sight, sound, touch, smell, etc. </a:t>
            </a:r>
            <a:endParaRPr sz="2000" dirty="0"/>
          </a:p>
          <a:p>
            <a:pPr marL="914400" lvl="0" indent="0" algn="l" rtl="0">
              <a:lnSpc>
                <a:spcPct val="115000"/>
              </a:lnSpc>
              <a:spcBef>
                <a:spcPts val="0"/>
              </a:spcBef>
              <a:spcAft>
                <a:spcPts val="0"/>
              </a:spcAft>
              <a:buNone/>
            </a:pPr>
            <a:endParaRPr sz="2000" dirty="0"/>
          </a:p>
          <a:p>
            <a:pPr marL="0" lvl="0" indent="0" algn="l" rtl="0">
              <a:lnSpc>
                <a:spcPct val="115000"/>
              </a:lnSpc>
              <a:spcBef>
                <a:spcPts val="0"/>
              </a:spcBef>
              <a:spcAft>
                <a:spcPts val="0"/>
              </a:spcAft>
              <a:buNone/>
            </a:pPr>
            <a:r>
              <a:rPr lang="en-US" sz="2000" dirty="0">
                <a:solidFill>
                  <a:srgbClr val="910D28"/>
                </a:solidFill>
              </a:rPr>
              <a:t>Remember: </a:t>
            </a:r>
            <a:r>
              <a:rPr lang="en-US" sz="2000" dirty="0"/>
              <a:t>Describe the object as if you were writing about someone you deeply admire. </a:t>
            </a:r>
            <a:endParaRPr sz="2000" dirty="0"/>
          </a:p>
          <a:p>
            <a:pPr marL="457200" lvl="0" indent="-355600" algn="l" rtl="0">
              <a:lnSpc>
                <a:spcPct val="115000"/>
              </a:lnSpc>
              <a:spcBef>
                <a:spcPts val="0"/>
              </a:spcBef>
              <a:spcAft>
                <a:spcPts val="0"/>
              </a:spcAft>
              <a:buSzPts val="2000"/>
              <a:buChar char="•"/>
            </a:pPr>
            <a:r>
              <a:rPr lang="en-US" sz="2000" dirty="0"/>
              <a:t>What qualities make this object special?  </a:t>
            </a:r>
            <a:endParaRPr sz="2000" dirty="0"/>
          </a:p>
          <a:p>
            <a:pPr marL="457200" lvl="0" indent="-355600" algn="l" rtl="0">
              <a:lnSpc>
                <a:spcPct val="115000"/>
              </a:lnSpc>
              <a:spcBef>
                <a:spcPts val="0"/>
              </a:spcBef>
              <a:spcAft>
                <a:spcPts val="0"/>
              </a:spcAft>
              <a:buSzPts val="2000"/>
              <a:buChar char="•"/>
            </a:pPr>
            <a:r>
              <a:rPr lang="en-US" sz="2000" dirty="0"/>
              <a:t>How can you use figurative language to elevate it?  </a:t>
            </a:r>
            <a:endParaRPr sz="2000" dirty="0"/>
          </a:p>
          <a:p>
            <a:pPr marL="457200" lvl="0" indent="-355600" algn="l" rtl="0">
              <a:lnSpc>
                <a:spcPct val="115000"/>
              </a:lnSpc>
              <a:spcBef>
                <a:spcPts val="0"/>
              </a:spcBef>
              <a:spcAft>
                <a:spcPts val="0"/>
              </a:spcAft>
              <a:buSzPts val="2000"/>
              <a:buChar char="•"/>
            </a:pPr>
            <a:r>
              <a:rPr lang="en-US" sz="2000" dirty="0"/>
              <a:t>What emotions does the object evoke in you?  </a:t>
            </a:r>
            <a:endParaRPr sz="2000" dirty="0"/>
          </a:p>
          <a:p>
            <a:pPr marL="457200" lvl="0" indent="-355600" algn="l" rtl="0">
              <a:lnSpc>
                <a:spcPct val="115000"/>
              </a:lnSpc>
              <a:spcBef>
                <a:spcPts val="0"/>
              </a:spcBef>
              <a:spcAft>
                <a:spcPts val="0"/>
              </a:spcAft>
              <a:buSzPts val="2000"/>
              <a:buChar char="•"/>
            </a:pPr>
            <a:r>
              <a:rPr lang="en-US" sz="2000" dirty="0"/>
              <a:t>What memories or feelings does it remind you of?  </a:t>
            </a:r>
            <a:r>
              <a:rPr lang="en-US" sz="1700" dirty="0"/>
              <a:t>  </a:t>
            </a:r>
            <a:endParaRPr sz="1700" dirty="0"/>
          </a:p>
          <a:p>
            <a:pPr marL="0" lvl="0" indent="0" algn="l" rtl="0">
              <a:lnSpc>
                <a:spcPct val="115000"/>
              </a:lnSpc>
              <a:spcBef>
                <a:spcPts val="0"/>
              </a:spcBef>
              <a:spcAft>
                <a:spcPts val="0"/>
              </a:spcAft>
              <a:buNone/>
            </a:pPr>
            <a:endParaRPr sz="1700" dirty="0"/>
          </a:p>
          <a:p>
            <a:pPr marL="0" lvl="0" indent="0" algn="l" rtl="0">
              <a:lnSpc>
                <a:spcPct val="115000"/>
              </a:lnSpc>
              <a:spcBef>
                <a:spcPts val="0"/>
              </a:spcBef>
              <a:spcAft>
                <a:spcPts val="0"/>
              </a:spcAft>
              <a:buClr>
                <a:schemeClr val="dk1"/>
              </a:buClr>
              <a:buSzPts val="1100"/>
              <a:buFont typeface="Arial"/>
              <a:buNone/>
            </a:pPr>
            <a:endParaRPr sz="3200" dirty="0"/>
          </a:p>
        </p:txBody>
      </p:sp>
      <p:sp>
        <p:nvSpPr>
          <p:cNvPr id="222" name="Google Shape;222;g2f97d68baf8_2_0"/>
          <p:cNvSpPr txBox="1">
            <a:spLocks noGrp="1"/>
          </p:cNvSpPr>
          <p:nvPr>
            <p:ph type="title"/>
          </p:nvPr>
        </p:nvSpPr>
        <p:spPr>
          <a:xfrm>
            <a:off x="219675"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“In Praise Of” </a:t>
            </a:r>
            <a:endParaRPr/>
          </a:p>
        </p:txBody>
      </p:sp>
      <p:pic>
        <p:nvPicPr>
          <p:cNvPr id="223" name="Google Shape;223;g2f97d68baf8_2_0"/>
          <p:cNvPicPr preferRelativeResize="0"/>
          <p:nvPr/>
        </p:nvPicPr>
        <p:blipFill>
          <a:blip r:embed="rId3">
            <a:alphaModFix/>
          </a:blip>
          <a:stretch>
            <a:fillRect/>
          </a:stretch>
        </p:blipFill>
        <p:spPr>
          <a:xfrm>
            <a:off x="6339837" y="3160175"/>
            <a:ext cx="1475675" cy="1475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f77f0d162e_0_3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Divide a piece of paper into two columns.</a:t>
            </a:r>
            <a:endParaRPr dirty="0"/>
          </a:p>
          <a:p>
            <a:pPr marL="457200" lvl="0" indent="-393700" algn="l" rtl="0">
              <a:spcBef>
                <a:spcPts val="0"/>
              </a:spcBef>
              <a:spcAft>
                <a:spcPts val="0"/>
              </a:spcAft>
              <a:buSzPts val="2600"/>
              <a:buAutoNum type="arabicPeriod"/>
            </a:pPr>
            <a:r>
              <a:rPr lang="en-US" dirty="0"/>
              <a:t>Write the headings "I Used to Think..." on the left side and "But Now I Know" on the right. </a:t>
            </a:r>
            <a:endParaRPr dirty="0"/>
          </a:p>
          <a:p>
            <a:pPr marL="457200" lvl="0" indent="-393700" algn="l" rtl="0">
              <a:spcBef>
                <a:spcPts val="0"/>
              </a:spcBef>
              <a:spcAft>
                <a:spcPts val="0"/>
              </a:spcAft>
              <a:buSzPts val="2600"/>
              <a:buAutoNum type="arabicPeriod"/>
            </a:pPr>
            <a:r>
              <a:rPr lang="en-US" dirty="0"/>
              <a:t>Reflect on what you know about how an author creates purpose through their text by completing the left side of the table.</a:t>
            </a:r>
            <a:endParaRPr dirty="0"/>
          </a:p>
        </p:txBody>
      </p:sp>
      <p:sp>
        <p:nvSpPr>
          <p:cNvPr id="229" name="Google Shape;229;g2f77f0d162e_0_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I Used to Think… But Now I Know</a:t>
            </a:r>
            <a:endParaRPr dirty="0"/>
          </a:p>
        </p:txBody>
      </p:sp>
      <p:pic>
        <p:nvPicPr>
          <p:cNvPr id="230" name="Google Shape;230;g2f77f0d162e_0_37"/>
          <p:cNvPicPr preferRelativeResize="0"/>
          <p:nvPr/>
        </p:nvPicPr>
        <p:blipFill>
          <a:blip r:embed="rId3">
            <a:alphaModFix/>
          </a:blip>
          <a:stretch>
            <a:fillRect/>
          </a:stretch>
        </p:blipFill>
        <p:spPr>
          <a:xfrm>
            <a:off x="7210622" y="466660"/>
            <a:ext cx="1447800" cy="7703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4" name="Online Media 3" title="K20 ICAP - Writing with Purpose (with Prof. Rilla Askew)">
            <a:hlinkClick r:id="" action="ppaction://media"/>
            <a:extLst>
              <a:ext uri="{FF2B5EF4-FFF2-40B4-BE49-F238E27FC236}">
                <a16:creationId xmlns:a16="http://schemas.microsoft.com/office/drawing/2014/main" id="{2FB6F19E-5B57-75B3-736F-9B5630BAC381}"/>
              </a:ext>
            </a:extLst>
          </p:cNvPr>
          <p:cNvPicPr>
            <a:picLocks noRot="1" noChangeAspect="1"/>
          </p:cNvPicPr>
          <p:nvPr>
            <a:videoFile r:link="rId1"/>
          </p:nvPr>
        </p:nvPicPr>
        <p:blipFill>
          <a:blip r:embed="rId4"/>
          <a:stretch>
            <a:fillRect/>
          </a:stretch>
        </p:blipFill>
        <p:spPr>
          <a:xfrm>
            <a:off x="1193958" y="533400"/>
            <a:ext cx="6756083" cy="3816863"/>
          </a:xfrm>
          <a:prstGeom prst="rect">
            <a:avLst/>
          </a:prstGeom>
        </p:spPr>
      </p:pic>
      <p:sp>
        <p:nvSpPr>
          <p:cNvPr id="6" name="TextBox 5">
            <a:extLst>
              <a:ext uri="{FF2B5EF4-FFF2-40B4-BE49-F238E27FC236}">
                <a16:creationId xmlns:a16="http://schemas.microsoft.com/office/drawing/2014/main" id="{ECD4023E-10DD-311B-DECE-52012EA6BACD}"/>
              </a:ext>
            </a:extLst>
          </p:cNvPr>
          <p:cNvSpPr txBox="1"/>
          <p:nvPr/>
        </p:nvSpPr>
        <p:spPr>
          <a:xfrm>
            <a:off x="1193958" y="4456211"/>
            <a:ext cx="6756082" cy="307777"/>
          </a:xfrm>
          <a:prstGeom prst="rect">
            <a:avLst/>
          </a:prstGeom>
          <a:noFill/>
        </p:spPr>
        <p:txBody>
          <a:bodyPr wrap="square">
            <a:spAutoFit/>
          </a:bodyPr>
          <a:lstStyle/>
          <a:p>
            <a:pPr algn="ctr"/>
            <a:r>
              <a:rPr lang="en-US" sz="1400" u="sng" dirty="0">
                <a:solidFill>
                  <a:schemeClr val="accent4"/>
                </a:solidFill>
                <a:effectLst/>
                <a:latin typeface="Calibri" panose="020F0502020204030204" pitchFamily="34" charset="0"/>
                <a:ea typeface="Calibri" panose="020F0502020204030204" pitchFamily="34" charset="0"/>
                <a:cs typeface="Calibri" panose="020F0502020204030204" pitchFamily="34" charset="0"/>
                <a:hlinkClick r:id="rId5" tooltip="https://youtu.be/zhwhqjafwwm">
                  <a:extLst>
                    <a:ext uri="{A12FA001-AC4F-418D-AE19-62706E023703}">
                      <ahyp:hlinkClr xmlns:ahyp="http://schemas.microsoft.com/office/drawing/2018/hyperlinkcolor" val="tx"/>
                    </a:ext>
                  </a:extLst>
                </a:hlinkClick>
              </a:rPr>
              <a:t>K20 ICAP - Writing with Purpose</a:t>
            </a:r>
            <a:endParaRPr lang="en-US"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8ac00df0a5_0_44"/>
          <p:cNvSpPr txBox="1">
            <a:spLocks noGrp="1"/>
          </p:cNvSpPr>
          <p:nvPr>
            <p:ph type="body" idx="1"/>
          </p:nvPr>
        </p:nvSpPr>
        <p:spPr>
          <a:xfrm>
            <a:off x="457200" y="1309352"/>
            <a:ext cx="6791785"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400" dirty="0"/>
              <a:t>After watching the interview, reflect on the writing process and how an author creates purpose again, completing the right side of the column with your thoughts. </a:t>
            </a:r>
            <a:endParaRPr sz="2400" dirty="0">
              <a:solidFill>
                <a:schemeClr val="accent2"/>
              </a:solidFill>
            </a:endParaRPr>
          </a:p>
          <a:p>
            <a:pPr marL="0" lvl="0" indent="0" algn="l" rtl="0">
              <a:spcBef>
                <a:spcPts val="520"/>
              </a:spcBef>
              <a:spcAft>
                <a:spcPts val="0"/>
              </a:spcAft>
              <a:buNone/>
            </a:pPr>
            <a:endParaRPr dirty="0">
              <a:solidFill>
                <a:schemeClr val="accent2"/>
              </a:solidFill>
            </a:endParaRPr>
          </a:p>
          <a:p>
            <a:pPr marL="0" lvl="0" indent="0" algn="l" rtl="0">
              <a:spcBef>
                <a:spcPts val="520"/>
              </a:spcBef>
              <a:spcAft>
                <a:spcPts val="0"/>
              </a:spcAft>
              <a:buNone/>
            </a:pPr>
            <a:endParaRPr dirty="0">
              <a:solidFill>
                <a:schemeClr val="accent2"/>
              </a:solidFill>
            </a:endParaRPr>
          </a:p>
          <a:p>
            <a:pPr marL="0" lvl="0" indent="0" algn="l" rtl="0">
              <a:spcBef>
                <a:spcPts val="520"/>
              </a:spcBef>
              <a:spcAft>
                <a:spcPts val="0"/>
              </a:spcAft>
              <a:buNone/>
            </a:pPr>
            <a:endParaRPr dirty="0"/>
          </a:p>
        </p:txBody>
      </p:sp>
      <p:sp>
        <p:nvSpPr>
          <p:cNvPr id="242" name="Google Shape;242;g28ac00df0a5_0_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I Used to Think… But Now I Know</a:t>
            </a:r>
            <a:endParaRPr dirty="0"/>
          </a:p>
        </p:txBody>
      </p:sp>
      <p:pic>
        <p:nvPicPr>
          <p:cNvPr id="243" name="Google Shape;243;g28ac00df0a5_0_44"/>
          <p:cNvPicPr preferRelativeResize="0"/>
          <p:nvPr/>
        </p:nvPicPr>
        <p:blipFill>
          <a:blip r:embed="rId3">
            <a:alphaModFix/>
          </a:blip>
          <a:stretch>
            <a:fillRect/>
          </a:stretch>
        </p:blipFill>
        <p:spPr>
          <a:xfrm>
            <a:off x="7314675" y="520262"/>
            <a:ext cx="1447800" cy="85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f77f0d162e_0_24"/>
          <p:cNvSpPr txBox="1">
            <a:spLocks noGrp="1"/>
          </p:cNvSpPr>
          <p:nvPr>
            <p:ph type="body" idx="1"/>
          </p:nvPr>
        </p:nvSpPr>
        <p:spPr>
          <a:xfrm>
            <a:off x="457200" y="1400175"/>
            <a:ext cx="8229600" cy="33432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Read “Heaven and Earth in Jest.”</a:t>
            </a:r>
            <a:endParaRPr dirty="0"/>
          </a:p>
          <a:p>
            <a:pPr marL="457200" lvl="0" indent="-393700" algn="l" rtl="0">
              <a:spcBef>
                <a:spcPts val="0"/>
              </a:spcBef>
              <a:spcAft>
                <a:spcPts val="0"/>
              </a:spcAft>
              <a:buSzPts val="2600"/>
              <a:buAutoNum type="arabicPeriod"/>
            </a:pPr>
            <a:r>
              <a:rPr lang="en-US" dirty="0"/>
              <a:t>Highlight examples of the author’s choices like we did before.</a:t>
            </a:r>
            <a:endParaRPr dirty="0"/>
          </a:p>
          <a:p>
            <a:pPr marL="457200" lvl="0" indent="-393700" algn="l" rtl="0">
              <a:spcBef>
                <a:spcPts val="0"/>
              </a:spcBef>
              <a:spcAft>
                <a:spcPts val="0"/>
              </a:spcAft>
              <a:buSzPts val="2600"/>
              <a:buAutoNum type="arabicPeriod"/>
            </a:pPr>
            <a:r>
              <a:rPr lang="en-US" dirty="0"/>
              <a:t>Reflect on the following questions: </a:t>
            </a:r>
            <a:endParaRPr dirty="0"/>
          </a:p>
          <a:p>
            <a:pPr marL="914400" lvl="1" indent="-355600" algn="l" rtl="0">
              <a:spcBef>
                <a:spcPts val="0"/>
              </a:spcBef>
              <a:spcAft>
                <a:spcPts val="0"/>
              </a:spcAft>
              <a:buSzPts val="2000"/>
              <a:buAutoNum type="alphaLcPeriod"/>
            </a:pPr>
            <a:r>
              <a:rPr lang="en-US" dirty="0"/>
              <a:t>What is the text’s deeper meaning? </a:t>
            </a:r>
            <a:endParaRPr dirty="0"/>
          </a:p>
          <a:p>
            <a:pPr marL="914400" lvl="1" indent="-355600" algn="l" rtl="0">
              <a:spcBef>
                <a:spcPts val="0"/>
              </a:spcBef>
              <a:spcAft>
                <a:spcPts val="0"/>
              </a:spcAft>
              <a:buSzPts val="2000"/>
              <a:buAutoNum type="alphaLcPeriod"/>
            </a:pPr>
            <a:r>
              <a:rPr lang="en-US" dirty="0"/>
              <a:t>What choices did the author make to create the meaning? </a:t>
            </a:r>
            <a:endParaRPr dirty="0"/>
          </a:p>
          <a:p>
            <a:pPr marL="914400" lvl="1" indent="-355600" algn="l" rtl="0">
              <a:spcBef>
                <a:spcPts val="0"/>
              </a:spcBef>
              <a:spcAft>
                <a:spcPts val="0"/>
              </a:spcAft>
              <a:buSzPts val="2000"/>
              <a:buAutoNum type="alphaLcPeriod"/>
            </a:pPr>
            <a:r>
              <a:rPr lang="en-US" dirty="0"/>
              <a:t>How does the text connect with you? </a:t>
            </a:r>
            <a:endParaRPr dirty="0"/>
          </a:p>
        </p:txBody>
      </p:sp>
      <p:sp>
        <p:nvSpPr>
          <p:cNvPr id="249" name="Google Shape;249;g2f77f0d162e_0_2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Elevator Speech </a:t>
            </a:r>
            <a:endParaRPr/>
          </a:p>
        </p:txBody>
      </p:sp>
      <p:pic>
        <p:nvPicPr>
          <p:cNvPr id="250" name="Google Shape;250;g2f77f0d162e_0_24"/>
          <p:cNvPicPr preferRelativeResize="0"/>
          <p:nvPr/>
        </p:nvPicPr>
        <p:blipFill>
          <a:blip r:embed="rId3">
            <a:alphaModFix/>
          </a:blip>
          <a:stretch>
            <a:fillRect/>
          </a:stretch>
        </p:blipFill>
        <p:spPr>
          <a:xfrm>
            <a:off x="6734503" y="441435"/>
            <a:ext cx="1447800" cy="1400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f77f0d162e_0_56"/>
          <p:cNvSpPr txBox="1">
            <a:spLocks noGrp="1"/>
          </p:cNvSpPr>
          <p:nvPr>
            <p:ph type="body" idx="1"/>
          </p:nvPr>
        </p:nvSpPr>
        <p:spPr>
          <a:xfrm>
            <a:off x="457200" y="1400175"/>
            <a:ext cx="8229600" cy="33432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solidFill>
                  <a:srgbClr val="910D28"/>
                </a:solidFill>
                <a:latin typeface="Arial"/>
                <a:ea typeface="Arial"/>
                <a:cs typeface="Arial"/>
                <a:sym typeface="Arial"/>
              </a:rPr>
              <a:t>4.</a:t>
            </a:r>
            <a:r>
              <a:rPr lang="en-US" dirty="0">
                <a:latin typeface="Arial"/>
                <a:ea typeface="Arial"/>
                <a:cs typeface="Arial"/>
                <a:sym typeface="Arial"/>
              </a:rPr>
              <a:t> </a:t>
            </a:r>
            <a:r>
              <a:rPr lang="en-US" dirty="0"/>
              <a:t> Write down all of your ideas to the following questions: </a:t>
            </a:r>
            <a:endParaRPr dirty="0"/>
          </a:p>
          <a:p>
            <a:pPr marL="914400" lvl="1" indent="-355600" algn="l" rtl="0">
              <a:spcBef>
                <a:spcPts val="400"/>
              </a:spcBef>
              <a:spcAft>
                <a:spcPts val="0"/>
              </a:spcAft>
              <a:buSzPts val="2000"/>
              <a:buAutoNum type="alphaLcPeriod"/>
            </a:pPr>
            <a:r>
              <a:rPr lang="en-US" dirty="0"/>
              <a:t>What is the text’s deeper meaning? </a:t>
            </a:r>
            <a:endParaRPr dirty="0"/>
          </a:p>
          <a:p>
            <a:pPr marL="914400" lvl="1" indent="-355600" algn="l" rtl="0">
              <a:spcBef>
                <a:spcPts val="0"/>
              </a:spcBef>
              <a:spcAft>
                <a:spcPts val="0"/>
              </a:spcAft>
              <a:buSzPts val="2000"/>
              <a:buAutoNum type="alphaLcPeriod"/>
            </a:pPr>
            <a:r>
              <a:rPr lang="en-US" dirty="0"/>
              <a:t>What choices did the author make to create the meaning?</a:t>
            </a:r>
            <a:endParaRPr dirty="0"/>
          </a:p>
          <a:p>
            <a:pPr marL="914400" lvl="1" indent="-355600" algn="l" rtl="0">
              <a:spcBef>
                <a:spcPts val="0"/>
              </a:spcBef>
              <a:spcAft>
                <a:spcPts val="0"/>
              </a:spcAft>
              <a:buSzPts val="2000"/>
              <a:buAutoNum type="alphaLcPeriod"/>
            </a:pPr>
            <a:r>
              <a:rPr lang="en-US" dirty="0"/>
              <a:t>How does the text connect with me? </a:t>
            </a:r>
            <a:endParaRPr dirty="0"/>
          </a:p>
          <a:p>
            <a:pPr marL="0" lvl="0" indent="0" algn="l" rtl="0">
              <a:spcBef>
                <a:spcPts val="520"/>
              </a:spcBef>
              <a:spcAft>
                <a:spcPts val="0"/>
              </a:spcAft>
              <a:buNone/>
            </a:pPr>
            <a:r>
              <a:rPr lang="en-US" dirty="0">
                <a:solidFill>
                  <a:srgbClr val="910D28"/>
                </a:solidFill>
                <a:latin typeface="Arial"/>
                <a:ea typeface="Arial"/>
                <a:cs typeface="Arial"/>
                <a:sym typeface="Arial"/>
              </a:rPr>
              <a:t>5.</a:t>
            </a:r>
            <a:r>
              <a:rPr lang="en-US" dirty="0">
                <a:solidFill>
                  <a:srgbClr val="910D28"/>
                </a:solidFill>
              </a:rPr>
              <a:t> </a:t>
            </a:r>
            <a:r>
              <a:rPr lang="en-US" dirty="0"/>
              <a:t>  Cut out any unnecessary details and flesh out remaining </a:t>
            </a:r>
            <a:endParaRPr dirty="0"/>
          </a:p>
          <a:p>
            <a:pPr marL="0" lvl="0" indent="457200" algn="l" rtl="0">
              <a:spcBef>
                <a:spcPts val="520"/>
              </a:spcBef>
              <a:spcAft>
                <a:spcPts val="0"/>
              </a:spcAft>
              <a:buNone/>
            </a:pPr>
            <a:r>
              <a:rPr lang="en-US" dirty="0"/>
              <a:t>ideas. </a:t>
            </a:r>
            <a:endParaRPr dirty="0"/>
          </a:p>
          <a:p>
            <a:pPr marL="0" lvl="0" indent="0" algn="l" rtl="0">
              <a:spcBef>
                <a:spcPts val="520"/>
              </a:spcBef>
              <a:spcAft>
                <a:spcPts val="0"/>
              </a:spcAft>
              <a:buNone/>
            </a:pPr>
            <a:r>
              <a:rPr lang="en-US" dirty="0">
                <a:solidFill>
                  <a:srgbClr val="910D28"/>
                </a:solidFill>
                <a:latin typeface="Arial"/>
                <a:ea typeface="Arial"/>
                <a:cs typeface="Arial"/>
                <a:sym typeface="Arial"/>
              </a:rPr>
              <a:t>6.</a:t>
            </a:r>
            <a:r>
              <a:rPr lang="en-US" dirty="0">
                <a:latin typeface="Arial"/>
                <a:ea typeface="Arial"/>
                <a:cs typeface="Arial"/>
                <a:sym typeface="Arial"/>
              </a:rPr>
              <a:t> </a:t>
            </a:r>
            <a:r>
              <a:rPr lang="en-US" dirty="0"/>
              <a:t>  Connect your thoughts with transition words. Try for </a:t>
            </a:r>
            <a:endParaRPr dirty="0"/>
          </a:p>
          <a:p>
            <a:pPr marL="0" lvl="0" indent="457200" algn="l" rtl="0">
              <a:spcBef>
                <a:spcPts val="520"/>
              </a:spcBef>
              <a:spcAft>
                <a:spcPts val="0"/>
              </a:spcAft>
              <a:buNone/>
            </a:pPr>
            <a:r>
              <a:rPr lang="en-US" dirty="0"/>
              <a:t>8-10 sentences or 3 minutes. </a:t>
            </a:r>
            <a:endParaRPr dirty="0"/>
          </a:p>
          <a:p>
            <a:pPr marL="0" lvl="0" indent="0" algn="l" rtl="0">
              <a:spcBef>
                <a:spcPts val="520"/>
              </a:spcBef>
              <a:spcAft>
                <a:spcPts val="0"/>
              </a:spcAft>
              <a:buNone/>
            </a:pPr>
            <a:r>
              <a:rPr lang="en-US" dirty="0">
                <a:solidFill>
                  <a:srgbClr val="910D28"/>
                </a:solidFill>
                <a:latin typeface="Arial"/>
                <a:ea typeface="Arial"/>
                <a:cs typeface="Arial"/>
                <a:sym typeface="Arial"/>
              </a:rPr>
              <a:t>7. </a:t>
            </a:r>
            <a:r>
              <a:rPr lang="en-US" dirty="0"/>
              <a:t>  Practice your speech! </a:t>
            </a:r>
            <a:endParaRPr dirty="0"/>
          </a:p>
        </p:txBody>
      </p:sp>
      <p:sp>
        <p:nvSpPr>
          <p:cNvPr id="256" name="Google Shape;256;g2f77f0d162e_0_56"/>
          <p:cNvSpPr txBox="1">
            <a:spLocks noGrp="1"/>
          </p:cNvSpPr>
          <p:nvPr>
            <p:ph type="title"/>
          </p:nvPr>
        </p:nvSpPr>
        <p:spPr>
          <a:xfrm>
            <a:off x="457200" y="307247"/>
            <a:ext cx="5208927"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Elevator Speech </a:t>
            </a:r>
            <a:endParaRPr dirty="0"/>
          </a:p>
        </p:txBody>
      </p:sp>
      <p:pic>
        <p:nvPicPr>
          <p:cNvPr id="257" name="Google Shape;257;g2f77f0d162e_0_56"/>
          <p:cNvPicPr preferRelativeResize="0"/>
          <p:nvPr/>
        </p:nvPicPr>
        <p:blipFill>
          <a:blip r:embed="rId3">
            <a:alphaModFix/>
          </a:blip>
          <a:stretch>
            <a:fillRect/>
          </a:stretch>
        </p:blipFill>
        <p:spPr>
          <a:xfrm>
            <a:off x="6677748" y="145042"/>
            <a:ext cx="1447800" cy="1400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f77f0d162e_0_45"/>
          <p:cNvSpPr txBox="1">
            <a:spLocks noGrp="1"/>
          </p:cNvSpPr>
          <p:nvPr>
            <p:ph type="body" idx="1"/>
          </p:nvPr>
        </p:nvSpPr>
        <p:spPr>
          <a:xfrm>
            <a:off x="457200" y="1400175"/>
            <a:ext cx="5345700" cy="33432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Access our Padlet by scanning the QR code or typing </a:t>
            </a:r>
            <a:r>
              <a:rPr lang="en-US" dirty="0">
                <a:highlight>
                  <a:srgbClr val="FFFF00"/>
                </a:highlight>
              </a:rPr>
              <a:t>in…</a:t>
            </a:r>
            <a:endParaRPr dirty="0">
              <a:highlight>
                <a:srgbClr val="FFFF00"/>
              </a:highlight>
            </a:endParaRPr>
          </a:p>
          <a:p>
            <a:pPr marL="457200" lvl="0" indent="-393700" algn="l" rtl="0">
              <a:spcBef>
                <a:spcPts val="0"/>
              </a:spcBef>
              <a:spcAft>
                <a:spcPts val="0"/>
              </a:spcAft>
              <a:buSzPts val="2600"/>
              <a:buAutoNum type="arabicPeriod"/>
            </a:pPr>
            <a:r>
              <a:rPr lang="en-US" dirty="0"/>
              <a:t>Upload your video to Padlet. </a:t>
            </a:r>
            <a:endParaRPr dirty="0"/>
          </a:p>
          <a:p>
            <a:pPr marL="0" lvl="0" indent="0" algn="l" rtl="0">
              <a:spcBef>
                <a:spcPts val="520"/>
              </a:spcBef>
              <a:spcAft>
                <a:spcPts val="0"/>
              </a:spcAft>
              <a:buNone/>
            </a:pPr>
            <a:endParaRPr dirty="0"/>
          </a:p>
        </p:txBody>
      </p:sp>
      <p:sp>
        <p:nvSpPr>
          <p:cNvPr id="263" name="Google Shape;263;g2f77f0d162e_0_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Elevator Speech + Padlet</a:t>
            </a:r>
            <a:endParaRPr/>
          </a:p>
        </p:txBody>
      </p:sp>
      <p:pic>
        <p:nvPicPr>
          <p:cNvPr id="264" name="Google Shape;264;g2f77f0d162e_0_45"/>
          <p:cNvPicPr preferRelativeResize="0"/>
          <p:nvPr/>
        </p:nvPicPr>
        <p:blipFill>
          <a:blip r:embed="rId3">
            <a:alphaModFix/>
          </a:blip>
          <a:stretch>
            <a:fillRect/>
          </a:stretch>
        </p:blipFill>
        <p:spPr>
          <a:xfrm>
            <a:off x="7365124" y="343688"/>
            <a:ext cx="1447800" cy="1400175"/>
          </a:xfrm>
          <a:prstGeom prst="rect">
            <a:avLst/>
          </a:prstGeom>
          <a:noFill/>
          <a:ln>
            <a:noFill/>
          </a:ln>
        </p:spPr>
      </p:pic>
      <p:pic>
        <p:nvPicPr>
          <p:cNvPr id="265" name="Google Shape;265;g2f77f0d162e_0_45"/>
          <p:cNvPicPr preferRelativeResize="0"/>
          <p:nvPr/>
        </p:nvPicPr>
        <p:blipFill>
          <a:blip r:embed="rId4">
            <a:alphaModFix/>
          </a:blip>
          <a:stretch>
            <a:fillRect/>
          </a:stretch>
        </p:blipFill>
        <p:spPr>
          <a:xfrm>
            <a:off x="4979940" y="2515225"/>
            <a:ext cx="2426050" cy="2228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69"/>
        <p:cNvGrpSpPr/>
        <p:nvPr/>
      </p:nvGrpSpPr>
      <p:grpSpPr>
        <a:xfrm>
          <a:off x="0" y="0"/>
          <a:ext cx="0" cy="0"/>
          <a:chOff x="0" y="0"/>
          <a:chExt cx="0" cy="0"/>
        </a:xfrm>
      </p:grpSpPr>
      <p:sp>
        <p:nvSpPr>
          <p:cNvPr id="270" name="Google Shape;270;g28af6620e2d_0_12"/>
          <p:cNvSpPr txBox="1">
            <a:spLocks noGrp="1"/>
          </p:cNvSpPr>
          <p:nvPr>
            <p:ph type="body" idx="1"/>
          </p:nvPr>
        </p:nvSpPr>
        <p:spPr>
          <a:xfrm>
            <a:off x="507649" y="1044490"/>
            <a:ext cx="7283669" cy="4006781"/>
          </a:xfrm>
          <a:prstGeom prst="rect">
            <a:avLst/>
          </a:prstGeom>
        </p:spPr>
        <p:txBody>
          <a:bodyPr spcFirstLastPara="1" wrap="square" lIns="91425" tIns="45700" rIns="91425" bIns="45700" anchor="t" anchorCtr="0">
            <a:noAutofit/>
          </a:bodyPr>
          <a:lstStyle/>
          <a:p>
            <a:pPr marL="457200" lvl="0" indent="-368935" algn="l" rtl="0">
              <a:spcBef>
                <a:spcPts val="520"/>
              </a:spcBef>
              <a:spcAft>
                <a:spcPts val="0"/>
              </a:spcAft>
              <a:buSzPct val="100000"/>
              <a:buAutoNum type="arabicPeriod"/>
            </a:pPr>
            <a:r>
              <a:rPr lang="en-US" sz="2000" dirty="0"/>
              <a:t>Select the “+12” button on the right side of the post box. This will show all options for attachment types. </a:t>
            </a:r>
            <a:endParaRPr sz="2000" dirty="0"/>
          </a:p>
          <a:p>
            <a:pPr marL="457200" lvl="0" indent="-368935" algn="l" rtl="0">
              <a:spcBef>
                <a:spcPts val="0"/>
              </a:spcBef>
              <a:spcAft>
                <a:spcPts val="0"/>
              </a:spcAft>
              <a:buSzPct val="100000"/>
              <a:buAutoNum type="arabicPeriod"/>
            </a:pPr>
            <a:r>
              <a:rPr lang="en-US" sz="2000" dirty="0"/>
              <a:t>Select the “Video recorder” option. Record a video up to two minutes long.</a:t>
            </a:r>
            <a:endParaRPr sz="2000" dirty="0"/>
          </a:p>
          <a:p>
            <a:pPr marL="457200" lvl="0" indent="-368935" algn="l" rtl="0">
              <a:spcBef>
                <a:spcPts val="0"/>
              </a:spcBef>
              <a:spcAft>
                <a:spcPts val="0"/>
              </a:spcAft>
              <a:buSzPct val="100000"/>
              <a:buAutoNum type="arabicPeriod"/>
            </a:pPr>
            <a:r>
              <a:rPr lang="en-US" sz="2000" dirty="0"/>
              <a:t>Make sure you have the correct camera and microphone options at the bottom of the window.  </a:t>
            </a:r>
            <a:endParaRPr sz="2000" dirty="0"/>
          </a:p>
          <a:p>
            <a:pPr marL="457200" lvl="0" indent="-368935" algn="l" rtl="0">
              <a:spcBef>
                <a:spcPts val="0"/>
              </a:spcBef>
              <a:spcAft>
                <a:spcPts val="0"/>
              </a:spcAft>
              <a:buSzPct val="100000"/>
              <a:buAutoNum type="arabicPeriod"/>
            </a:pPr>
            <a:r>
              <a:rPr lang="en-US" sz="2000" dirty="0"/>
              <a:t>Select the camera icon at the bottom of the window when you are ready to record. </a:t>
            </a:r>
            <a:endParaRPr sz="2000" dirty="0"/>
          </a:p>
          <a:p>
            <a:pPr marL="457200" lvl="0" indent="-368935" algn="l" rtl="0">
              <a:spcBef>
                <a:spcPts val="0"/>
              </a:spcBef>
              <a:spcAft>
                <a:spcPts val="0"/>
              </a:spcAft>
              <a:buSzPct val="100000"/>
              <a:buAutoNum type="arabicPeriod"/>
            </a:pPr>
            <a:r>
              <a:rPr lang="en-US" sz="2000" dirty="0"/>
              <a:t>When your video is ready, select the “Playback and save” button in the top right corner of the window. Then select “Save” again.</a:t>
            </a:r>
            <a:endParaRPr sz="2000" dirty="0"/>
          </a:p>
          <a:p>
            <a:pPr marL="457200" lvl="0" indent="-368935" algn="l" rtl="0">
              <a:spcBef>
                <a:spcPts val="0"/>
              </a:spcBef>
              <a:spcAft>
                <a:spcPts val="0"/>
              </a:spcAft>
              <a:buSzPct val="100000"/>
              <a:buAutoNum type="arabicPeriod"/>
            </a:pPr>
            <a:r>
              <a:rPr lang="en-US" sz="2000" dirty="0"/>
              <a:t>Add a “Subject” then hit “Publish.”</a:t>
            </a:r>
            <a:endParaRPr sz="2000" dirty="0"/>
          </a:p>
        </p:txBody>
      </p:sp>
      <p:sp>
        <p:nvSpPr>
          <p:cNvPr id="271" name="Google Shape;271;g28af6620e2d_0_12"/>
          <p:cNvSpPr txBox="1">
            <a:spLocks noGrp="1"/>
          </p:cNvSpPr>
          <p:nvPr>
            <p:ph type="title"/>
          </p:nvPr>
        </p:nvSpPr>
        <p:spPr>
          <a:xfrm>
            <a:off x="472965" y="133826"/>
            <a:ext cx="342427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Video in Padlet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f77f0d162e_0_6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sz="2400" dirty="0">
                <a:highlight>
                  <a:srgbClr val="DC6F6F"/>
                </a:highlight>
              </a:rPr>
              <a:t>WHO</a:t>
            </a:r>
            <a:r>
              <a:rPr lang="en-US" sz="2400" dirty="0"/>
              <a:t> is the author of your favorite quote (or something you will never forget)?</a:t>
            </a:r>
            <a:endParaRPr sz="2400" dirty="0"/>
          </a:p>
          <a:p>
            <a:pPr marL="457200" lvl="0" indent="-393700" algn="l" rtl="0">
              <a:lnSpc>
                <a:spcPct val="100000"/>
              </a:lnSpc>
              <a:spcBef>
                <a:spcPts val="0"/>
              </a:spcBef>
              <a:spcAft>
                <a:spcPts val="0"/>
              </a:spcAft>
              <a:buSzPts val="2600"/>
              <a:buChar char="•"/>
            </a:pPr>
            <a:r>
              <a:rPr lang="en-US" sz="2400" dirty="0">
                <a:highlight>
                  <a:srgbClr val="F9BD4D"/>
                </a:highlight>
              </a:rPr>
              <a:t>WHAT</a:t>
            </a:r>
            <a:r>
              <a:rPr lang="en-US" sz="2400" dirty="0"/>
              <a:t> is a quote that means something to you?</a:t>
            </a:r>
            <a:endParaRPr sz="2400" dirty="0"/>
          </a:p>
          <a:p>
            <a:pPr marL="457200" lvl="0" indent="-393700" algn="l" rtl="0">
              <a:lnSpc>
                <a:spcPct val="100000"/>
              </a:lnSpc>
              <a:spcBef>
                <a:spcPts val="0"/>
              </a:spcBef>
              <a:spcAft>
                <a:spcPts val="0"/>
              </a:spcAft>
              <a:buSzPts val="2600"/>
              <a:buChar char="•"/>
            </a:pPr>
            <a:r>
              <a:rPr lang="en-US" sz="2400" dirty="0">
                <a:highlight>
                  <a:srgbClr val="A4C881"/>
                </a:highlight>
              </a:rPr>
              <a:t>WHEN</a:t>
            </a:r>
            <a:r>
              <a:rPr lang="en-US" sz="2400" dirty="0"/>
              <a:t> do you find that quotes have the most power (or are the most memorable)?</a:t>
            </a:r>
            <a:endParaRPr sz="2400" dirty="0"/>
          </a:p>
          <a:p>
            <a:pPr marL="457200" lvl="0" indent="-393700" algn="l" rtl="0">
              <a:lnSpc>
                <a:spcPct val="100000"/>
              </a:lnSpc>
              <a:spcBef>
                <a:spcPts val="0"/>
              </a:spcBef>
              <a:spcAft>
                <a:spcPts val="0"/>
              </a:spcAft>
              <a:buSzPts val="2600"/>
              <a:buChar char="•"/>
            </a:pPr>
            <a:r>
              <a:rPr lang="en-US" sz="2400" dirty="0">
                <a:highlight>
                  <a:srgbClr val="81B6C8"/>
                </a:highlight>
              </a:rPr>
              <a:t>WHERE</a:t>
            </a:r>
            <a:r>
              <a:rPr lang="en-US" sz="2400" dirty="0"/>
              <a:t> do you often see quotes or words of wisdom?</a:t>
            </a:r>
            <a:endParaRPr sz="2400" dirty="0"/>
          </a:p>
          <a:p>
            <a:pPr marL="457200" lvl="0" indent="-393700" algn="l" rtl="0">
              <a:lnSpc>
                <a:spcPct val="100000"/>
              </a:lnSpc>
              <a:spcBef>
                <a:spcPts val="0"/>
              </a:spcBef>
              <a:spcAft>
                <a:spcPts val="0"/>
              </a:spcAft>
              <a:buSzPts val="2600"/>
              <a:buChar char="•"/>
            </a:pPr>
            <a:r>
              <a:rPr lang="en-US" sz="2400" dirty="0">
                <a:highlight>
                  <a:srgbClr val="9084EB"/>
                </a:highlight>
              </a:rPr>
              <a:t>WHY</a:t>
            </a:r>
            <a:r>
              <a:rPr lang="en-US" sz="2400" dirty="0"/>
              <a:t> do you share or remember quotes or memes?</a:t>
            </a:r>
            <a:endParaRPr sz="2400" dirty="0"/>
          </a:p>
          <a:p>
            <a:pPr marL="457200" lvl="0" indent="-393700" algn="l" rtl="0">
              <a:lnSpc>
                <a:spcPct val="100000"/>
              </a:lnSpc>
              <a:spcBef>
                <a:spcPts val="0"/>
              </a:spcBef>
              <a:spcAft>
                <a:spcPts val="0"/>
              </a:spcAft>
              <a:buSzPts val="2600"/>
              <a:buChar char="•"/>
            </a:pPr>
            <a:r>
              <a:rPr lang="en-US" sz="2400" dirty="0">
                <a:highlight>
                  <a:srgbClr val="B7B7B7"/>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do the words of others impact you?</a:t>
            </a:r>
            <a:endParaRPr sz="2400" dirty="0"/>
          </a:p>
        </p:txBody>
      </p:sp>
      <p:sp>
        <p:nvSpPr>
          <p:cNvPr id="102" name="Google Shape;102;g2f77f0d162e_0_6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5W Cube</a:t>
            </a:r>
            <a:endParaRPr/>
          </a:p>
        </p:txBody>
      </p:sp>
      <p:pic>
        <p:nvPicPr>
          <p:cNvPr id="103" name="Google Shape;103;g2f77f0d162e_0_62"/>
          <p:cNvPicPr preferRelativeResize="0"/>
          <p:nvPr/>
        </p:nvPicPr>
        <p:blipFill>
          <a:blip r:embed="rId3">
            <a:alphaModFix/>
          </a:blip>
          <a:stretch>
            <a:fillRect/>
          </a:stretch>
        </p:blipFill>
        <p:spPr>
          <a:xfrm>
            <a:off x="7423962" y="-135278"/>
            <a:ext cx="1742450" cy="1742450"/>
          </a:xfrm>
          <a:prstGeom prst="rect">
            <a:avLst/>
          </a:prstGeom>
          <a:noFill/>
          <a:ln>
            <a:noFill/>
          </a:ln>
        </p:spPr>
      </p:pic>
      <p:pic>
        <p:nvPicPr>
          <p:cNvPr id="104" name="Google Shape;104;g2f77f0d162e_0_62" title="K20 Center 10 minute timer">
            <a:hlinkClick r:id="rId4"/>
          </p:cNvPr>
          <p:cNvPicPr preferRelativeResize="0"/>
          <p:nvPr/>
        </p:nvPicPr>
        <p:blipFill>
          <a:blip r:embed="rId5">
            <a:alphaModFix/>
          </a:blip>
          <a:stretch>
            <a:fillRect/>
          </a:stretch>
        </p:blipFill>
        <p:spPr>
          <a:xfrm>
            <a:off x="2320852" y="4309450"/>
            <a:ext cx="1385775" cy="779500"/>
          </a:xfrm>
          <a:prstGeom prst="rect">
            <a:avLst/>
          </a:prstGeom>
          <a:noFill/>
          <a:ln>
            <a:noFill/>
          </a:ln>
        </p:spPr>
      </p:pic>
      <p:sp>
        <p:nvSpPr>
          <p:cNvPr id="105" name="Google Shape;105;g2f77f0d162e_0_62"/>
          <p:cNvSpPr txBox="1"/>
          <p:nvPr/>
        </p:nvSpPr>
        <p:spPr>
          <a:xfrm>
            <a:off x="4039126" y="4354436"/>
            <a:ext cx="2232397" cy="5612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dirty="0">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10-Minute Timer</a:t>
            </a:r>
            <a:endParaRPr sz="1800" dirty="0">
              <a:solidFill>
                <a:srgbClr val="1C3C5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Under the Bridge</a:t>
            </a:r>
            <a:endParaRPr/>
          </a:p>
        </p:txBody>
      </p:sp>
      <p:sp>
        <p:nvSpPr>
          <p:cNvPr id="111" name="Google Shape;111;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Identifying Author's Purpose and Intended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17" name="Google Shape;117;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12762" indent="-457200">
              <a:spcBef>
                <a:spcPts val="0"/>
              </a:spcBef>
            </a:pPr>
            <a:r>
              <a:rPr lang="en-US" dirty="0"/>
              <a:t>What choices do authors make? </a:t>
            </a:r>
            <a:endParaRPr dirty="0"/>
          </a:p>
          <a:p>
            <a:pPr marL="512763" indent="-457200">
              <a:spcBef>
                <a:spcPts val="0"/>
              </a:spcBef>
            </a:pPr>
            <a:r>
              <a:rPr lang="en-US" dirty="0"/>
              <a:t>Why do they make them?</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Objectives</a:t>
            </a:r>
            <a:endParaRPr dirty="0"/>
          </a:p>
        </p:txBody>
      </p:sp>
      <p:sp>
        <p:nvSpPr>
          <p:cNvPr id="123" name="Google Shape;123;p4"/>
          <p:cNvSpPr txBox="1">
            <a:spLocks noGrp="1"/>
          </p:cNvSpPr>
          <p:nvPr>
            <p:ph type="body" idx="1"/>
          </p:nvPr>
        </p:nvSpPr>
        <p:spPr>
          <a:xfrm>
            <a:off x="530350" y="2028501"/>
            <a:ext cx="7772400" cy="1615500"/>
          </a:xfrm>
          <a:prstGeom prst="rect">
            <a:avLst/>
          </a:prstGeom>
          <a:noFill/>
          <a:ln>
            <a:noFill/>
          </a:ln>
        </p:spPr>
        <p:txBody>
          <a:bodyPr spcFirstLastPara="1" wrap="square" lIns="45700" tIns="45700" rIns="45700" bIns="45700" anchor="t" anchorCtr="0">
            <a:noAutofit/>
          </a:bodyPr>
          <a:lstStyle/>
          <a:p>
            <a:pPr marL="438150" indent="-342900">
              <a:spcBef>
                <a:spcPts val="0"/>
              </a:spcBef>
              <a:buSzPts val="2100"/>
            </a:pPr>
            <a:r>
              <a:rPr lang="en-US" sz="2000" dirty="0"/>
              <a:t>Understand the power of an author's word choice and its connection to the audience.</a:t>
            </a:r>
            <a:endParaRPr sz="2000" dirty="0"/>
          </a:p>
          <a:p>
            <a:pPr marL="457200" lvl="0" indent="-361950" algn="l" rtl="0">
              <a:spcBef>
                <a:spcPts val="0"/>
              </a:spcBef>
              <a:spcAft>
                <a:spcPts val="0"/>
              </a:spcAft>
              <a:buSzPts val="2100"/>
              <a:buFont typeface="Arial" panose="020B0604020202020204" pitchFamily="34" charset="0"/>
              <a:buChar char="•"/>
            </a:pPr>
            <a:r>
              <a:rPr lang="en-US" sz="2000" dirty="0"/>
              <a:t>Identify figurative language. </a:t>
            </a:r>
            <a:endParaRPr sz="2000" dirty="0"/>
          </a:p>
          <a:p>
            <a:pPr marL="457200" lvl="0" indent="-361950" algn="l" rtl="0">
              <a:spcBef>
                <a:spcPts val="0"/>
              </a:spcBef>
              <a:spcAft>
                <a:spcPts val="0"/>
              </a:spcAft>
              <a:buSzPts val="2100"/>
              <a:buFont typeface="Arial" panose="020B0604020202020204" pitchFamily="34" charset="0"/>
              <a:buChar char="•"/>
            </a:pPr>
            <a:r>
              <a:rPr lang="en-US" sz="2000" dirty="0"/>
              <a:t>Construct a deeper understanding of a text. </a:t>
            </a:r>
            <a:endParaRPr sz="3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f77f0d162e_0_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0"/>
              </a:spcBef>
              <a:spcAft>
                <a:spcPts val="0"/>
              </a:spcAft>
              <a:buSzPts val="2600"/>
              <a:buAutoNum type="arabicPeriod"/>
            </a:pPr>
            <a:r>
              <a:rPr lang="en-US" dirty="0"/>
              <a:t>Navigate to </a:t>
            </a:r>
            <a:r>
              <a:rPr lang="en-US" u="sng" dirty="0">
                <a:solidFill>
                  <a:srgbClr val="3E5C61"/>
                </a:solidFill>
                <a:hlinkClick r:id="rId3">
                  <a:extLst>
                    <a:ext uri="{A12FA001-AC4F-418D-AE19-62706E023703}">
                      <ahyp:hlinkClr xmlns:ahyp="http://schemas.microsoft.com/office/drawing/2018/hyperlinkcolor" val="tx"/>
                    </a:ext>
                  </a:extLst>
                </a:hlinkClick>
              </a:rPr>
              <a:t>Suno.com</a:t>
            </a:r>
            <a:r>
              <a:rPr lang="en-US" dirty="0"/>
              <a:t>. </a:t>
            </a:r>
            <a:endParaRPr dirty="0"/>
          </a:p>
          <a:p>
            <a:pPr marL="457200" lvl="0" indent="-393700" algn="l" rtl="0">
              <a:lnSpc>
                <a:spcPct val="100000"/>
              </a:lnSpc>
              <a:spcBef>
                <a:spcPts val="0"/>
              </a:spcBef>
              <a:spcAft>
                <a:spcPts val="0"/>
              </a:spcAft>
              <a:buSzPts val="2600"/>
              <a:buAutoNum type="arabicPeriod"/>
            </a:pPr>
            <a:r>
              <a:rPr lang="en-US" dirty="0"/>
              <a:t>Create a free account. </a:t>
            </a:r>
            <a:endParaRPr dirty="0"/>
          </a:p>
          <a:p>
            <a:pPr marL="457200" lvl="0" indent="-393700" algn="l" rtl="0">
              <a:lnSpc>
                <a:spcPct val="100000"/>
              </a:lnSpc>
              <a:spcBef>
                <a:spcPts val="0"/>
              </a:spcBef>
              <a:spcAft>
                <a:spcPts val="0"/>
              </a:spcAft>
              <a:buSzPts val="2600"/>
              <a:buAutoNum type="arabicPeriod"/>
            </a:pPr>
            <a:r>
              <a:rPr lang="en-US" dirty="0"/>
              <a:t>Select “Create” from the left-hand menu.</a:t>
            </a:r>
            <a:endParaRPr dirty="0"/>
          </a:p>
          <a:p>
            <a:pPr marL="457200" lvl="0" indent="-393700" algn="l" rtl="0">
              <a:lnSpc>
                <a:spcPct val="100000"/>
              </a:lnSpc>
              <a:spcBef>
                <a:spcPts val="0"/>
              </a:spcBef>
              <a:spcAft>
                <a:spcPts val="0"/>
              </a:spcAft>
              <a:buSzPts val="2600"/>
              <a:buAutoNum type="arabicPeriod"/>
            </a:pPr>
            <a:r>
              <a:rPr lang="en-US" dirty="0"/>
              <a:t>In the “Song Description” box, describe which song your group wants to create using some of the mood words on your designated card. </a:t>
            </a:r>
            <a:endParaRPr dirty="0"/>
          </a:p>
          <a:p>
            <a:pPr marL="457200" lvl="0" indent="-393700" algn="l" rtl="0">
              <a:lnSpc>
                <a:spcPct val="100000"/>
              </a:lnSpc>
              <a:spcBef>
                <a:spcPts val="0"/>
              </a:spcBef>
              <a:spcAft>
                <a:spcPts val="0"/>
              </a:spcAft>
              <a:buSzPts val="2600"/>
              <a:buAutoNum type="arabicPeriod"/>
            </a:pPr>
            <a:r>
              <a:rPr lang="en-US" dirty="0"/>
              <a:t>Hit the “Create” button.  </a:t>
            </a:r>
            <a:endParaRPr dirty="0"/>
          </a:p>
          <a:p>
            <a:pPr marL="457200" lvl="0" indent="-393700" algn="l" rtl="0">
              <a:lnSpc>
                <a:spcPct val="100000"/>
              </a:lnSpc>
              <a:spcBef>
                <a:spcPts val="0"/>
              </a:spcBef>
              <a:spcAft>
                <a:spcPts val="0"/>
              </a:spcAft>
              <a:buSzPts val="2600"/>
              <a:buAutoNum type="arabicPeriod"/>
            </a:pPr>
            <a:r>
              <a:rPr lang="en-US" dirty="0"/>
              <a:t>If needed, adjust your description to make the version of the song your group likes best. </a:t>
            </a:r>
            <a:endParaRPr dirty="0"/>
          </a:p>
        </p:txBody>
      </p:sp>
      <p:sp>
        <p:nvSpPr>
          <p:cNvPr id="129" name="Google Shape;129;g2f77f0d162e_0_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Suno </a:t>
            </a:r>
            <a:endParaRPr/>
          </a:p>
        </p:txBody>
      </p:sp>
      <p:pic>
        <p:nvPicPr>
          <p:cNvPr id="130" name="Google Shape;130;g2f77f0d162e_0_5"/>
          <p:cNvPicPr preferRelativeResize="0"/>
          <p:nvPr/>
        </p:nvPicPr>
        <p:blipFill>
          <a:blip r:embed="rId4">
            <a:alphaModFix/>
          </a:blip>
          <a:stretch>
            <a:fillRect/>
          </a:stretch>
        </p:blipFill>
        <p:spPr>
          <a:xfrm>
            <a:off x="6913262" y="400048"/>
            <a:ext cx="1429850" cy="1429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f77f0d162e_0_0"/>
          <p:cNvSpPr txBox="1">
            <a:spLocks noGrp="1"/>
          </p:cNvSpPr>
          <p:nvPr>
            <p:ph type="title"/>
          </p:nvPr>
        </p:nvSpPr>
        <p:spPr>
          <a:xfrm>
            <a:off x="310913" y="307250"/>
            <a:ext cx="8174175" cy="480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00000"/>
              <a:buFont typeface="Calibri"/>
              <a:buNone/>
            </a:pPr>
            <a:r>
              <a:rPr lang="en-US" dirty="0"/>
              <a:t>Guess the Mood</a:t>
            </a:r>
            <a:endParaRPr dirty="0"/>
          </a:p>
        </p:txBody>
      </p:sp>
      <p:graphicFrame>
        <p:nvGraphicFramePr>
          <p:cNvPr id="136" name="Google Shape;136;g2f77f0d162e_0_0"/>
          <p:cNvGraphicFramePr/>
          <p:nvPr>
            <p:extLst>
              <p:ext uri="{D42A27DB-BD31-4B8C-83A1-F6EECF244321}">
                <p14:modId xmlns:p14="http://schemas.microsoft.com/office/powerpoint/2010/main" val="2601716839"/>
              </p:ext>
            </p:extLst>
          </p:nvPr>
        </p:nvGraphicFramePr>
        <p:xfrm>
          <a:off x="310913" y="787250"/>
          <a:ext cx="8174175" cy="3255848"/>
        </p:xfrm>
        <a:graphic>
          <a:graphicData uri="http://schemas.openxmlformats.org/drawingml/2006/table">
            <a:tbl>
              <a:tblPr>
                <a:noFill/>
                <a:tableStyleId>{E3CF4E6B-172C-496B-88E5-4A1BB8283EBD}</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423975">
                  <a:extLst>
                    <a:ext uri="{9D8B030D-6E8A-4147-A177-3AD203B41FA5}">
                      <a16:colId xmlns:a16="http://schemas.microsoft.com/office/drawing/2014/main" val="20002"/>
                    </a:ext>
                  </a:extLst>
                </a:gridCol>
                <a:gridCol w="1456625">
                  <a:extLst>
                    <a:ext uri="{9D8B030D-6E8A-4147-A177-3AD203B41FA5}">
                      <a16:colId xmlns:a16="http://schemas.microsoft.com/office/drawing/2014/main" val="20003"/>
                    </a:ext>
                  </a:extLst>
                </a:gridCol>
                <a:gridCol w="1326125">
                  <a:extLst>
                    <a:ext uri="{9D8B030D-6E8A-4147-A177-3AD203B41FA5}">
                      <a16:colId xmlns:a16="http://schemas.microsoft.com/office/drawing/2014/main" val="20004"/>
                    </a:ext>
                  </a:extLst>
                </a:gridCol>
                <a:gridCol w="1554450">
                  <a:extLst>
                    <a:ext uri="{9D8B030D-6E8A-4147-A177-3AD203B41FA5}">
                      <a16:colId xmlns:a16="http://schemas.microsoft.com/office/drawing/2014/main" val="20005"/>
                    </a:ext>
                  </a:extLst>
                </a:gridCol>
              </a:tblGrid>
              <a:tr h="1400180">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SAD</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Sorrowful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Gloomy</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Heartbroken</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Woeful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Somber</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Depressed</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HAPPY</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Content</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Cheerful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Jubilant</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Gleeful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Joyful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Jolly</a:t>
                      </a:r>
                      <a:endParaRPr sz="1200" dirty="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JEALOUS</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Envious</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Resentful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Bitter</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Spiteful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Green</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Covetous </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LOVING</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Fond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Adoring</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Caring</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Passionate</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Affectionate</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Devoted</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ANXIOUS</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Nervous </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Worried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Concerned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Apprehensive</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Troubled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Distressed </a:t>
                      </a:r>
                      <a:endParaRPr sz="1200" b="1" dirty="0">
                        <a:solidFill>
                          <a:srgbClr val="910D2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CALM</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Easy</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Peaceful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Tranquil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Relaxed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Quiet</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Serene</a:t>
                      </a:r>
                      <a:endParaRPr sz="1200" b="1" dirty="0">
                        <a:solidFill>
                          <a:srgbClr val="910D28"/>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731878">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ANGRY</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Irate</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Annoyed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Irritated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Displeased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Enraged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Infuriated</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AMUSED</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Entertaining</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Funny</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Comical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Humorous</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Lighthearted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Witty</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EXHAUSTED</a:t>
                      </a:r>
                      <a:endParaRPr lang="en-US"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Tired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Weary</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Drained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Depleted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Fatigued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Empty</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ENERGETIC</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Active</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Lively</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Dynamic</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Spirited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Vibrant</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Bright</a:t>
                      </a:r>
                      <a:endParaRPr sz="1200"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SCARED</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Frightened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Afraid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Fearful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Alarmed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Terrified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Intimidated</a:t>
                      </a:r>
                      <a:endParaRPr sz="1200" b="1" dirty="0">
                        <a:solidFill>
                          <a:srgbClr val="910D2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600" b="1" dirty="0">
                          <a:solidFill>
                            <a:srgbClr val="910D28"/>
                          </a:solidFill>
                          <a:latin typeface="Calibri"/>
                          <a:ea typeface="Calibri"/>
                          <a:cs typeface="Calibri"/>
                          <a:sym typeface="Calibri"/>
                        </a:rPr>
                        <a:t>THANKFUL</a:t>
                      </a:r>
                      <a:endParaRPr sz="16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Pleased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Grateful</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Glad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Relieved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Satisfied</a:t>
                      </a:r>
                      <a:endParaRPr sz="12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Appreciative</a:t>
                      </a:r>
                      <a:endParaRPr sz="1200" b="1" dirty="0">
                        <a:solidFill>
                          <a:srgbClr val="910D28"/>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g2f77f0d162e_0_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Swap your mood card with another group. </a:t>
            </a:r>
            <a:endParaRPr dirty="0"/>
          </a:p>
          <a:p>
            <a:pPr marL="457200" lvl="0" indent="-393700" algn="l" rtl="0">
              <a:spcBef>
                <a:spcPts val="0"/>
              </a:spcBef>
              <a:spcAft>
                <a:spcPts val="0"/>
              </a:spcAft>
              <a:buSzPts val="2600"/>
              <a:buAutoNum type="arabicPeriod"/>
            </a:pPr>
            <a:r>
              <a:rPr lang="en-US" dirty="0"/>
              <a:t>Keep your song description the same but swap out the mood words. </a:t>
            </a:r>
            <a:endParaRPr dirty="0"/>
          </a:p>
          <a:p>
            <a:pPr marL="457200" lvl="0" indent="-393700" algn="l" rtl="0">
              <a:spcBef>
                <a:spcPts val="0"/>
              </a:spcBef>
              <a:spcAft>
                <a:spcPts val="0"/>
              </a:spcAft>
              <a:buSzPts val="2600"/>
              <a:buAutoNum type="arabicPeriod"/>
            </a:pPr>
            <a:r>
              <a:rPr lang="en-US" dirty="0"/>
              <a:t>Discuss the following with your group: </a:t>
            </a:r>
            <a:endParaRPr dirty="0"/>
          </a:p>
          <a:p>
            <a:pPr marL="914400" lvl="1" indent="-355600" algn="l" rtl="0">
              <a:spcBef>
                <a:spcPts val="0"/>
              </a:spcBef>
              <a:spcAft>
                <a:spcPts val="0"/>
              </a:spcAft>
              <a:buSzPts val="2000"/>
              <a:buAutoNum type="alphaLcPeriod"/>
            </a:pPr>
            <a:r>
              <a:rPr lang="en-US" dirty="0"/>
              <a:t>How did your song change? </a:t>
            </a:r>
            <a:endParaRPr dirty="0"/>
          </a:p>
          <a:p>
            <a:pPr marL="914400" lvl="1" indent="-355600" algn="l" rtl="0">
              <a:spcBef>
                <a:spcPts val="0"/>
              </a:spcBef>
              <a:spcAft>
                <a:spcPts val="0"/>
              </a:spcAft>
              <a:buSzPts val="2000"/>
              <a:buAutoNum type="alphaLcPeriod"/>
            </a:pPr>
            <a:r>
              <a:rPr lang="en-US" dirty="0"/>
              <a:t>What new emotions are present? </a:t>
            </a:r>
            <a:endParaRPr dirty="0"/>
          </a:p>
          <a:p>
            <a:pPr marL="914400" lvl="1" indent="-355600" algn="l" rtl="0">
              <a:spcBef>
                <a:spcPts val="0"/>
              </a:spcBef>
              <a:spcAft>
                <a:spcPts val="0"/>
              </a:spcAft>
              <a:buSzPts val="2000"/>
              <a:buAutoNum type="alphaLcPeriod"/>
            </a:pPr>
            <a:r>
              <a:rPr lang="en-US" dirty="0"/>
              <a:t>Do you like or dislike the change? Why? </a:t>
            </a:r>
            <a:endParaRPr dirty="0"/>
          </a:p>
        </p:txBody>
      </p:sp>
      <p:sp>
        <p:nvSpPr>
          <p:cNvPr id="142" name="Google Shape;142;g2f77f0d162e_0_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Switch It Up</a:t>
            </a:r>
            <a:endParaRPr dirty="0"/>
          </a:p>
        </p:txBody>
      </p:sp>
      <p:pic>
        <p:nvPicPr>
          <p:cNvPr id="143" name="Google Shape;143;g2f77f0d162e_0_32"/>
          <p:cNvPicPr preferRelativeResize="0"/>
          <p:nvPr/>
        </p:nvPicPr>
        <p:blipFill>
          <a:blip r:embed="rId3">
            <a:alphaModFix/>
          </a:blip>
          <a:stretch>
            <a:fillRect/>
          </a:stretch>
        </p:blipFill>
        <p:spPr>
          <a:xfrm>
            <a:off x="6938486" y="255005"/>
            <a:ext cx="1429850" cy="142985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8611</TotalTime>
  <Words>2610</Words>
  <Application>Microsoft Office PowerPoint</Application>
  <PresentationFormat>On-screen Show (16:9)</PresentationFormat>
  <Paragraphs>234</Paragraphs>
  <Slides>27</Slides>
  <Notes>27</Notes>
  <HiddenSlides>2</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Noto Sans Symbols</vt:lpstr>
      <vt:lpstr>Wingdings</vt:lpstr>
      <vt:lpstr>LEARN theme</vt:lpstr>
      <vt:lpstr>LEARN theme</vt:lpstr>
      <vt:lpstr>PowerPoint Presentation</vt:lpstr>
      <vt:lpstr>5W Cube</vt:lpstr>
      <vt:lpstr>5W Cube</vt:lpstr>
      <vt:lpstr>Under the Bridge</vt:lpstr>
      <vt:lpstr>Essential Question</vt:lpstr>
      <vt:lpstr>Learning Objectives</vt:lpstr>
      <vt:lpstr>Suno </vt:lpstr>
      <vt:lpstr>Guess the Mood</vt:lpstr>
      <vt:lpstr>Switch It Up</vt:lpstr>
      <vt:lpstr>Under the Bridge </vt:lpstr>
      <vt:lpstr>Categorical Highlighting</vt:lpstr>
      <vt:lpstr>“In Praise of Bats” by Diane Ackerman</vt:lpstr>
      <vt:lpstr>“In Praise of Bats” by Diane Ackerman</vt:lpstr>
      <vt:lpstr>Categorical Highlighting</vt:lpstr>
      <vt:lpstr>PowerPoint Presentation</vt:lpstr>
      <vt:lpstr>Categorical Highlighting</vt:lpstr>
      <vt:lpstr>In Praise of Bats by Diane Ackerman</vt:lpstr>
      <vt:lpstr>Discussion Questions</vt:lpstr>
      <vt:lpstr>“In Praise Of” </vt:lpstr>
      <vt:lpstr>“In Praise Of” </vt:lpstr>
      <vt:lpstr>I Used to Think… But Now I Know</vt:lpstr>
      <vt:lpstr>PowerPoint Presentation</vt:lpstr>
      <vt:lpstr>I Used to Think… But Now I Know</vt:lpstr>
      <vt:lpstr>Elevator Speech </vt:lpstr>
      <vt:lpstr>Elevator Speech </vt:lpstr>
      <vt:lpstr>Elevator Speech + Padlet</vt:lpstr>
      <vt:lpstr>Video in Padlet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Lunsford, Janaye N.</dc:creator>
  <cp:lastModifiedBy>McLeod Porter, Delma</cp:lastModifiedBy>
  <cp:revision>3</cp:revision>
  <dcterms:created xsi:type="dcterms:W3CDTF">2020-10-14T20:24:40Z</dcterms:created>
  <dcterms:modified xsi:type="dcterms:W3CDTF">2024-11-08T20:01:17Z</dcterms:modified>
</cp:coreProperties>
</file>