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6"/>
  </p:notesMasterIdLst>
  <p:sldIdLst>
    <p:sldId id="270" r:id="rId2"/>
    <p:sldId id="256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Ink Free" panose="03080402000500000000" pitchFamily="66" charset="0"/>
      <p:regular r:id="rId25"/>
    </p:embeddedFont>
    <p:embeddedFont>
      <p:font typeface="Wingdings 2" panose="050201020105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5" autoAdjust="0"/>
  </p:normalViewPr>
  <p:slideViewPr>
    <p:cSldViewPr snapToGrid="0">
      <p:cViewPr varScale="1">
        <p:scale>
          <a:sx n="111" d="100"/>
          <a:sy n="111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884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69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67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8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7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0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yellow">
    <p:bg>
      <p:bgPr>
        <a:solidFill>
          <a:srgbClr val="9A8219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98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5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7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pNmT5UwTM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0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Alfred Weber’s Theory of Industrial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/>
              <a:t>Raw materials:</a:t>
            </a:r>
            <a:r>
              <a:rPr lang="en-US" dirty="0"/>
              <a:t> The location is near raw materials needed for the industry. </a:t>
            </a:r>
            <a:r>
              <a:rPr lang="en-US" i="1" dirty="0"/>
              <a:t>Example: Clothing manufacturing grew rapidly in the South because of the availability of cotton.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dirty="0"/>
              <a:t>Labor: </a:t>
            </a:r>
            <a:r>
              <a:rPr lang="en-US" dirty="0"/>
              <a:t>A location is chosen because of the workforce nearby. This can be either cheap labor or highly skilled labor. </a:t>
            </a:r>
            <a:r>
              <a:rPr lang="en-US" i="1" dirty="0"/>
              <a:t>Example: Many companies are located in Silicon Valley because of the skilled labor force in technology.</a:t>
            </a:r>
            <a:endParaRPr lang="en-US" dirty="0"/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68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 Key for Huffman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5D56-347F-4278-B0FE-F802A242F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75183"/>
              </p:ext>
            </p:extLst>
          </p:nvPr>
        </p:nvGraphicFramePr>
        <p:xfrm>
          <a:off x="457200" y="1451610"/>
          <a:ext cx="7498035" cy="329183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9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49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Weber’s Theory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Huffy Bikes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86">
                <a:tc>
                  <a:txBody>
                    <a:bodyPr/>
                    <a:lstStyle/>
                    <a:p>
                      <a:r>
                        <a:rPr lang="en-US" b="1" dirty="0"/>
                        <a:t>Historical</a:t>
                      </a:r>
                      <a:r>
                        <a:rPr lang="en-US" b="1" baseline="0" dirty="0"/>
                        <a:t> Identity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Began in Dayton, Ohio.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86">
                <a:tc>
                  <a:txBody>
                    <a:bodyPr/>
                    <a:lstStyle/>
                    <a:p>
                      <a:r>
                        <a:rPr lang="en-US" b="1" dirty="0"/>
                        <a:t>Agglomeration of Economies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Near</a:t>
                      </a:r>
                      <a:r>
                        <a:rPr lang="en-US" baseline="0" dirty="0"/>
                        <a:t> steel and rubber mills in Ohio.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18">
                <a:tc>
                  <a:txBody>
                    <a:bodyPr/>
                    <a:lstStyle/>
                    <a:p>
                      <a:r>
                        <a:rPr lang="en-US" b="1" dirty="0"/>
                        <a:t>Markets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Sold to Western Auto Stores, Firestone, and</a:t>
                      </a:r>
                      <a:r>
                        <a:rPr lang="en-US" baseline="0" dirty="0"/>
                        <a:t> Wal-Mart. Made different types of bicycles to create greater markets.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86">
                <a:tc>
                  <a:txBody>
                    <a:bodyPr/>
                    <a:lstStyle/>
                    <a:p>
                      <a:r>
                        <a:rPr lang="en-US" b="1" dirty="0"/>
                        <a:t>Labor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labor in Ohio, Mexico, and China.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86">
                <a:tc>
                  <a:txBody>
                    <a:bodyPr/>
                    <a:lstStyle/>
                    <a:p>
                      <a:r>
                        <a:rPr lang="en-US" b="1" dirty="0"/>
                        <a:t>Transportation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truck and railway.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86">
                <a:tc>
                  <a:txBody>
                    <a:bodyPr/>
                    <a:lstStyle/>
                    <a:p>
                      <a:r>
                        <a:rPr lang="en-US" b="1" dirty="0"/>
                        <a:t>Availability of Raw Materials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Steel</a:t>
                      </a:r>
                      <a:r>
                        <a:rPr lang="en-US" baseline="0" dirty="0"/>
                        <a:t> and rubber mentioned.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5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1: Writing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Write a memo to Bill </a:t>
            </a:r>
            <a:r>
              <a:rPr lang="en-US" dirty="0" err="1"/>
              <a:t>Braum</a:t>
            </a:r>
            <a:r>
              <a:rPr lang="en-US" dirty="0"/>
              <a:t>, the CEO of the </a:t>
            </a:r>
            <a:r>
              <a:rPr lang="en-US" dirty="0" err="1"/>
              <a:t>Braum's</a:t>
            </a:r>
            <a:r>
              <a:rPr lang="en-US" dirty="0"/>
              <a:t> Corporation. Discuss how the </a:t>
            </a:r>
            <a:r>
              <a:rPr lang="en-US" dirty="0" err="1"/>
              <a:t>Braum's</a:t>
            </a:r>
            <a:r>
              <a:rPr lang="en-US" dirty="0"/>
              <a:t> Corporation can grow by identifying one area of Weber's Theory of Industrial Location where costs can be reduced in the areas of </a:t>
            </a:r>
            <a:r>
              <a:rPr lang="en-US" b="1" dirty="0"/>
              <a:t>labor, transportation, the availability of raw materials, agglomeration of economies </a:t>
            </a:r>
            <a:r>
              <a:rPr lang="en-US" dirty="0"/>
              <a:t>OR </a:t>
            </a:r>
            <a:r>
              <a:rPr lang="en-US" b="1" dirty="0"/>
              <a:t>markets </a:t>
            </a:r>
            <a:r>
              <a:rPr lang="en-US" dirty="0"/>
              <a:t>expanded. </a:t>
            </a:r>
          </a:p>
        </p:txBody>
      </p:sp>
    </p:spTree>
    <p:extLst>
      <p:ext uri="{BB962C8B-B14F-4D97-AF65-F5344CB8AC3E}">
        <p14:creationId xmlns:p14="http://schemas.microsoft.com/office/powerpoint/2010/main" val="12805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2: Hometown Advertisement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Brainstorm location features, markets, labor force, and raw materials or other supports for a new industry in your hometown. Identify what types of companies or industries would be best to relocate to your hometown</a:t>
            </a:r>
          </a:p>
          <a:p>
            <a:pPr>
              <a:buNone/>
            </a:pPr>
            <a:r>
              <a:rPr lang="en-US" dirty="0"/>
              <a:t>Create an advertisement that features the information to attract business to your hometown.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3: How is Amazon changing the idea of Industrial location?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Amazon has a worldwide </a:t>
            </a:r>
            <a:r>
              <a:rPr lang="en-US" b="1" dirty="0"/>
              <a:t>market </a:t>
            </a:r>
            <a:r>
              <a:rPr lang="en-US" dirty="0"/>
              <a:t>through the internet. Its focus is on e-commerce over brick and mortar stores.</a:t>
            </a:r>
          </a:p>
          <a:p>
            <a:pPr>
              <a:buNone/>
            </a:pPr>
            <a:r>
              <a:rPr lang="en-US" dirty="0"/>
              <a:t>Investigate how Amazon </a:t>
            </a:r>
            <a:r>
              <a:rPr lang="en-US" b="1" dirty="0"/>
              <a:t>transports</a:t>
            </a:r>
            <a:r>
              <a:rPr lang="en-US" dirty="0"/>
              <a:t> goods and products, where it houses these products, and how it manages its </a:t>
            </a:r>
            <a:r>
              <a:rPr lang="en-US" b="1" dirty="0"/>
              <a:t>labor </a:t>
            </a:r>
            <a:r>
              <a:rPr lang="en-US" dirty="0"/>
              <a:t>and labor costs.  </a:t>
            </a:r>
          </a:p>
        </p:txBody>
      </p:sp>
    </p:spTree>
    <p:extLst>
      <p:ext uri="{BB962C8B-B14F-4D97-AF65-F5344CB8AC3E}">
        <p14:creationId xmlns:p14="http://schemas.microsoft.com/office/powerpoint/2010/main" val="20673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A2E5F-EFA5-4D7E-9EC8-62F3D2BFAE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it Important Where Industries Locate?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5F3AED-501A-4EEB-9927-8F4EEF221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World Human Geography and AP World Human Geography Lesson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DCE0D3-CE57-4492-BFDE-C628DD67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2C44D-96D9-4AC0-8129-7BE0C87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28497"/>
            <a:ext cx="7388352" cy="2520831"/>
          </a:xfrm>
        </p:spPr>
        <p:txBody>
          <a:bodyPr>
            <a:normAutofit/>
          </a:bodyPr>
          <a:lstStyle/>
          <a:p>
            <a:r>
              <a:rPr lang="en-US" dirty="0"/>
              <a:t>Where do industries locate?</a:t>
            </a:r>
          </a:p>
          <a:p>
            <a:r>
              <a:rPr lang="en-US" dirty="0"/>
              <a:t>Why is location important?</a:t>
            </a:r>
          </a:p>
          <a:p>
            <a:r>
              <a:rPr lang="en-US" dirty="0"/>
              <a:t>How can a location support or harm a company’s growth?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DEA9-87EF-4057-84B1-6F8C2297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Trump Interview</a:t>
            </a:r>
          </a:p>
        </p:txBody>
      </p:sp>
      <p:pic>
        <p:nvPicPr>
          <p:cNvPr id="4" name="Online Media 3" title="Donald Trump: I'll take jobs from China, Mexico (CNN interview with Chris Cuomo)">
            <a:hlinkClick r:id="" action="ppaction://media"/>
            <a:extLst>
              <a:ext uri="{FF2B5EF4-FFF2-40B4-BE49-F238E27FC236}">
                <a16:creationId xmlns:a16="http://schemas.microsoft.com/office/drawing/2014/main" id="{E3DFA75C-63B5-4F7D-A947-E8D8F67A7E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2370" y="1598373"/>
            <a:ext cx="5624423" cy="31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Q &amp; A - President Trump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6646403" cy="329184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is happening to American companies like Nabisco and Ford? 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Why? </a:t>
            </a:r>
            <a:r>
              <a:rPr lang="en-US" i="1" dirty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President Trump's plan to deal with this problem?  </a:t>
            </a:r>
          </a:p>
        </p:txBody>
      </p:sp>
    </p:spTree>
    <p:extLst>
      <p:ext uri="{BB962C8B-B14F-4D97-AF65-F5344CB8AC3E}">
        <p14:creationId xmlns:p14="http://schemas.microsoft.com/office/powerpoint/2010/main" val="2658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Huffy Bike 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E043F0-EFFC-4207-A3D1-CF62CFA066C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Directions:  Fold notebook paper in half, lengthwise.  Create two headings. As you read about Huffy bikes, decide which factors have contributed to the Huffman Company’s growth or hindered its growth.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05473"/>
              </p:ext>
            </p:extLst>
          </p:nvPr>
        </p:nvGraphicFramePr>
        <p:xfrm>
          <a:off x="3581399" y="1428750"/>
          <a:ext cx="5305661" cy="336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24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k Free" panose="03080402000500000000" pitchFamily="66" charset="0"/>
                        </a:rPr>
                        <a:t>Helped</a:t>
                      </a:r>
                      <a:r>
                        <a:rPr lang="en-US" baseline="0" dirty="0">
                          <a:latin typeface="Ink Free" panose="03080402000500000000" pitchFamily="66" charset="0"/>
                        </a:rPr>
                        <a:t> the Huffman Company </a:t>
                      </a:r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Ink Free" panose="03080402000500000000" pitchFamily="66" charset="0"/>
                        </a:rPr>
                        <a:t>Hindered the Huffman Company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5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 &amp; 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Was location a factor in the Huffman Company's success or its problems?  </a:t>
            </a:r>
          </a:p>
          <a:p>
            <a:r>
              <a:rPr lang="en-US"/>
              <a:t>Why or why not?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8" y="3206223"/>
            <a:ext cx="2857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Alfred Weber’s Theory of Industrial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An </a:t>
            </a:r>
            <a:r>
              <a:rPr lang="en-US" b="1" dirty="0"/>
              <a:t>industry</a:t>
            </a:r>
            <a:r>
              <a:rPr lang="en-US" dirty="0"/>
              <a:t> chooses a </a:t>
            </a:r>
            <a:r>
              <a:rPr lang="en-US" b="1" dirty="0"/>
              <a:t>location </a:t>
            </a:r>
            <a:r>
              <a:rPr lang="en-US" dirty="0"/>
              <a:t>based upon one, many, or all of these </a:t>
            </a:r>
            <a:r>
              <a:rPr lang="en-US" b="1" dirty="0"/>
              <a:t>six factors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b="1" dirty="0"/>
              <a:t>Historical identity: </a:t>
            </a:r>
            <a:r>
              <a:rPr lang="en-US" dirty="0"/>
              <a:t>The location where a company begins business.  </a:t>
            </a:r>
            <a:r>
              <a:rPr lang="en-US" i="1" dirty="0"/>
              <a:t>The company name or brand might be important to the community, and the community might provide raw materials or skilled labor. Example: The Dr. Pepper Company was located near a mineral spring in Waco, Texas.</a:t>
            </a:r>
          </a:p>
          <a:p>
            <a:pPr>
              <a:buNone/>
            </a:pPr>
            <a:r>
              <a:rPr lang="en-US" dirty="0"/>
              <a:t>2.</a:t>
            </a:r>
            <a:r>
              <a:rPr lang="en-US" b="1" dirty="0"/>
              <a:t> Agglomeration of Economies: </a:t>
            </a:r>
            <a:r>
              <a:rPr lang="en-US" dirty="0"/>
              <a:t>The location has other industries nearby that helps a company to grow. </a:t>
            </a:r>
            <a:r>
              <a:rPr lang="en-US" i="1" dirty="0"/>
              <a:t>Example: The Ford Motor Company is located near the </a:t>
            </a:r>
            <a:r>
              <a:rPr lang="en-US" i="1" dirty="0">
                <a:solidFill>
                  <a:schemeClr val="tx1"/>
                </a:solidFill>
              </a:rPr>
              <a:t>steel </a:t>
            </a:r>
            <a:r>
              <a:rPr lang="en-US" i="1" dirty="0"/>
              <a:t>and rubber industries.</a:t>
            </a:r>
          </a:p>
        </p:txBody>
      </p:sp>
    </p:spTree>
    <p:extLst>
      <p:ext uri="{BB962C8B-B14F-4D97-AF65-F5344CB8AC3E}">
        <p14:creationId xmlns:p14="http://schemas.microsoft.com/office/powerpoint/2010/main" val="16914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Alfred Weber’s Theory of Industrial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3. </a:t>
            </a:r>
            <a:r>
              <a:rPr lang="en-US" b="1" dirty="0"/>
              <a:t>Transportation: </a:t>
            </a:r>
            <a:r>
              <a:rPr lang="en-US" dirty="0"/>
              <a:t>The location supports keeping transportation costs low. </a:t>
            </a:r>
            <a:r>
              <a:rPr lang="en-US" i="1" dirty="0"/>
              <a:t>Example: Freight trains are the preferred transportation of the automobile industry and are located near major plants.</a:t>
            </a:r>
          </a:p>
          <a:p>
            <a:pPr>
              <a:buNone/>
            </a:pPr>
            <a:r>
              <a:rPr lang="en-US" dirty="0"/>
              <a:t>4. </a:t>
            </a:r>
            <a:r>
              <a:rPr lang="en-US" b="1" dirty="0"/>
              <a:t>Markets: </a:t>
            </a:r>
            <a:r>
              <a:rPr lang="en-US" dirty="0"/>
              <a:t>The location is near or considers where the goods will sell. Sometimes companies create new products to expand their markets. </a:t>
            </a:r>
            <a:r>
              <a:rPr lang="en-US" i="1" dirty="0"/>
              <a:t>Example: </a:t>
            </a:r>
            <a:r>
              <a:rPr lang="en-US" i="1" dirty="0" err="1"/>
              <a:t>BancFirst</a:t>
            </a:r>
            <a:r>
              <a:rPr lang="en-US" i="1" dirty="0"/>
              <a:t> is an Oklahoma bank. It has 102 locations in 52 Oklahoma cities. Its headquarters are in Oklahoma City.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50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1503A0DF-DD59-460F-82A0-EABC8FD10248}" vid="{A9530E00-6853-43A1-B6A2-5966E5092F9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726</TotalTime>
  <Words>641</Words>
  <Application>Microsoft Office PowerPoint</Application>
  <PresentationFormat>On-screen Show (16:9)</PresentationFormat>
  <Paragraphs>64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Georgia</vt:lpstr>
      <vt:lpstr>Calibri</vt:lpstr>
      <vt:lpstr>Ink Free</vt:lpstr>
      <vt:lpstr>Wingdings 2</vt:lpstr>
      <vt:lpstr>Presentation Template</vt:lpstr>
      <vt:lpstr>PowerPoint Presentation</vt:lpstr>
      <vt:lpstr>Is it Important Where Industries Locate?</vt:lpstr>
      <vt:lpstr>Essential Questions</vt:lpstr>
      <vt:lpstr>President Trump Interview</vt:lpstr>
      <vt:lpstr>Video Q &amp; A - President Trump</vt:lpstr>
      <vt:lpstr>Huffy Bike Case Study</vt:lpstr>
      <vt:lpstr>Q &amp; A:</vt:lpstr>
      <vt:lpstr>Alfred Weber’s Theory of Industrial Location</vt:lpstr>
      <vt:lpstr>Alfred Weber’s Theory of Industrial Location</vt:lpstr>
      <vt:lpstr>Alfred Weber’s Theory of Industrial Location</vt:lpstr>
      <vt:lpstr>Answer Key for Huffman Company</vt:lpstr>
      <vt:lpstr>Option 1: Writing Activity</vt:lpstr>
      <vt:lpstr>Option 2: Hometown Advertisement</vt:lpstr>
      <vt:lpstr>Option 3: How is Amazon changing the idea of Industrial location?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important where industries locate?</dc:title>
  <dc:creator>K20 Center</dc:creator>
  <cp:lastModifiedBy>Kuehn, Elizabeth C.</cp:lastModifiedBy>
  <cp:revision>27</cp:revision>
  <dcterms:modified xsi:type="dcterms:W3CDTF">2018-11-19T19:18:14Z</dcterms:modified>
</cp:coreProperties>
</file>