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6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i6SbbyVJp0+z4yGunChTzhyEpM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7474992-3E11-43F3-9E64-574E177DD5D1}">
  <a:tblStyle styleId="{97474992-3E11-43F3-9E64-574E177DD5D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21" Type="http://customschemas.google.com/relationships/presentationmetadata" Target="meta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73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127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mT1W-g_FCY?si=9qZw1xXAeBlNbTpp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86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86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156888d51a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g3156888d51a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K20 Center. (n.d.). Choice boards. Strategies. Retrieved from</a:t>
            </a:r>
            <a:r>
              <a:rPr lang="en-US">
                <a:uFill>
                  <a:noFill/>
                </a:uFill>
                <a:hlinkClick r:id="rId3"/>
              </a:rPr>
              <a:t>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https://learn.k20center.ou.edu/strategy/73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K20 Center. (n.d.). Quick write. Strategies. </a:t>
            </a:r>
            <a:r>
              <a:rPr lang="en-US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https://learn.k20center.ou.edu/strategy/1127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72" name="Google Shape;17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1800"/>
              <a:buFont typeface="Arial"/>
              <a:buNone/>
            </a:pPr>
            <a:r>
              <a:rPr lang="en-US" sz="1400" i="0" u="none" strike="noStrike">
                <a:solidFill>
                  <a:srgbClr val="292929"/>
                </a:solidFill>
                <a:latin typeface="Calibri"/>
                <a:ea typeface="Calibri"/>
                <a:cs typeface="Calibri"/>
                <a:sym typeface="Calibri"/>
              </a:rPr>
              <a:t>Associated Press. (2012, October 24). </a:t>
            </a:r>
            <a:r>
              <a:rPr lang="en-US" sz="1400" i="1" u="none" strike="noStrike">
                <a:solidFill>
                  <a:srgbClr val="292929"/>
                </a:solidFill>
                <a:latin typeface="Calibri"/>
                <a:ea typeface="Calibri"/>
                <a:cs typeface="Calibri"/>
                <a:sym typeface="Calibri"/>
              </a:rPr>
              <a:t>Why it matters: outsourcing jobs</a:t>
            </a:r>
            <a:r>
              <a:rPr lang="en-US" sz="1400" i="0" u="none" strike="noStrike">
                <a:solidFill>
                  <a:srgbClr val="292929"/>
                </a:solidFill>
                <a:latin typeface="Calibri"/>
                <a:ea typeface="Calibri"/>
                <a:cs typeface="Calibri"/>
                <a:sym typeface="Calibri"/>
              </a:rPr>
              <a:t>. [Video]. YouTube. </a:t>
            </a:r>
            <a:r>
              <a:rPr lang="en-US" sz="1400" i="0" u="sng" strike="noStrike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https://youtu.be/ymT1W-g_FCY?si=9qZw1xXAeBlNbTpp</a:t>
            </a:r>
            <a:endParaRPr sz="1400" i="0" u="none" strike="noStrike">
              <a:solidFill>
                <a:srgbClr val="2929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K20 Center. (n.d.). T-chart. Strategies. Retrieved from </a:t>
            </a:r>
            <a:r>
              <a:rPr lang="en-US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https://learn.k20center.ou.edu/strategy/86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K20 Center. (n.d.). T-chart. Strategies. Retrieved from </a:t>
            </a:r>
            <a:r>
              <a:rPr lang="en-US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https://learn.k20center.ou.edu/strategy/86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131" name="Google Shape;13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K20 Center. (n.d.). Mentimeter. Tech Tools. https://learn.k20center.ou.edu/tech-tool/645 </a:t>
            </a:r>
            <a:endParaRPr/>
          </a:p>
        </p:txBody>
      </p:sp>
      <p:sp>
        <p:nvSpPr>
          <p:cNvPr id="139" name="Google Shape;13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RN Logo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7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37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775" cy="49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37"/>
          <p:cNvSpPr txBox="1">
            <a:spLocks noGrp="1"/>
          </p:cNvSpPr>
          <p:nvPr>
            <p:ph type="body" idx="3"/>
          </p:nvPr>
        </p:nvSpPr>
        <p:spPr>
          <a:xfrm>
            <a:off x="457200" y="1974760"/>
            <a:ext cx="4040188" cy="2795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3" name="Google Shape;53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37"/>
          <p:cNvSpPr txBox="1">
            <a:spLocks noGrp="1"/>
          </p:cNvSpPr>
          <p:nvPr>
            <p:ph type="body" idx="4"/>
          </p:nvPr>
        </p:nvSpPr>
        <p:spPr>
          <a:xfrm>
            <a:off x="4649788" y="1974760"/>
            <a:ext cx="4040188" cy="27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Graphic">
  <p:cSld name="Content with Graphic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8"/>
          <p:cNvSpPr txBox="1">
            <a:spLocks noGrp="1"/>
          </p:cNvSpPr>
          <p:nvPr>
            <p:ph type="body" idx="1"/>
          </p:nvPr>
        </p:nvSpPr>
        <p:spPr>
          <a:xfrm>
            <a:off x="3581400" y="1330012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228600" algn="l"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333851" algn="l">
              <a:spcBef>
                <a:spcPts val="390"/>
              </a:spcBef>
              <a:spcAft>
                <a:spcPts val="0"/>
              </a:spcAft>
              <a:buSzPts val="1658"/>
              <a:buChar char="⚫"/>
              <a:defRPr sz="195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 sz="1500"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38"/>
          <p:cNvSpPr txBox="1">
            <a:spLocks noGrp="1"/>
          </p:cNvSpPr>
          <p:nvPr>
            <p:ph type="body" idx="2"/>
          </p:nvPr>
        </p:nvSpPr>
        <p:spPr>
          <a:xfrm>
            <a:off x="450850" y="1330012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SzPts val="1400"/>
              <a:buFont typeface="Arial"/>
              <a:buChar char="•"/>
              <a:defRPr sz="1400"/>
            </a:lvl3pPr>
            <a:lvl4pPr marL="1828800" lvl="3" indent="-311150" algn="l">
              <a:spcBef>
                <a:spcPts val="260"/>
              </a:spcBef>
              <a:spcAft>
                <a:spcPts val="0"/>
              </a:spcAft>
              <a:buSzPts val="1300"/>
              <a:buFont typeface="Arial"/>
              <a:buChar char="•"/>
              <a:defRPr sz="13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8" name="Google Shape;58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3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39"/>
          <p:cNvSpPr>
            <a:spLocks noGrp="1"/>
          </p:cNvSpPr>
          <p:nvPr>
            <p:ph type="media" idx="2"/>
          </p:nvPr>
        </p:nvSpPr>
        <p:spPr>
          <a:xfrm>
            <a:off x="457200" y="1343696"/>
            <a:ext cx="6125827" cy="340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39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>
  <p:cSld name="Tabl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4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4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 BG">
  <p:cSld name="Blank White BG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Logo">
  <p:cSld name="Blank No Log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8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81" name="Google Shape;81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0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0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5" name="Google Shape;85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1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36550" algn="l">
              <a:spcBef>
                <a:spcPts val="340"/>
              </a:spcBef>
              <a:spcAft>
                <a:spcPts val="0"/>
              </a:spcAft>
              <a:buSzPts val="1700"/>
              <a:buFont typeface="Arial"/>
              <a:buChar char="•"/>
              <a:defRPr sz="17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" name="Google Shape;12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3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1">
  <p:cSld name="Strategy v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2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2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614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18" name="Google Shape;18;p32"/>
          <p:cNvSpPr>
            <a:spLocks noGrp="1"/>
          </p:cNvSpPr>
          <p:nvPr>
            <p:ph type="pic" idx="2"/>
          </p:nvPr>
        </p:nvSpPr>
        <p:spPr>
          <a:xfrm>
            <a:off x="5911850" y="1663336"/>
            <a:ext cx="1828800" cy="182800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2">
  <p:cSld name="Strategy v2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3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3994500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23" name="Google Shape;23;p33"/>
          <p:cNvSpPr>
            <a:spLocks noGrp="1"/>
          </p:cNvSpPr>
          <p:nvPr>
            <p:ph type="pic" idx="2"/>
          </p:nvPr>
        </p:nvSpPr>
        <p:spPr>
          <a:xfrm>
            <a:off x="4692302" y="1305059"/>
            <a:ext cx="3994150" cy="1420813"/>
          </a:xfrm>
          <a:prstGeom prst="rect">
            <a:avLst/>
          </a:prstGeom>
          <a:noFill/>
          <a:ln w="9525" cap="flat" cmpd="sng">
            <a:solidFill>
              <a:srgbClr val="BCD4E9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ll Quote">
  <p:cSld name="Pull Quot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4"/>
          <p:cNvSpPr/>
          <p:nvPr/>
        </p:nvSpPr>
        <p:spPr>
          <a:xfrm>
            <a:off x="1721476" y="1313644"/>
            <a:ext cx="5701048" cy="320684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1C3C5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" name="Google Shape;26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4"/>
          <p:cNvSpPr txBox="1">
            <a:spLocks noGrp="1"/>
          </p:cNvSpPr>
          <p:nvPr>
            <p:ph type="body" idx="1"/>
          </p:nvPr>
        </p:nvSpPr>
        <p:spPr>
          <a:xfrm>
            <a:off x="2574750" y="1534732"/>
            <a:ext cx="3994500" cy="2376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b="1">
                <a:solidFill>
                  <a:schemeClr val="lt1"/>
                </a:solidFill>
              </a:defRPr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29" name="Google Shape;29;p34"/>
          <p:cNvSpPr txBox="1">
            <a:spLocks noGrp="1"/>
          </p:cNvSpPr>
          <p:nvPr>
            <p:ph type="body" idx="2"/>
          </p:nvPr>
        </p:nvSpPr>
        <p:spPr>
          <a:xfrm>
            <a:off x="3017949" y="3943350"/>
            <a:ext cx="3108101" cy="521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 i="1">
                <a:solidFill>
                  <a:schemeClr val="lt1"/>
                </a:solidFill>
              </a:defRPr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pic>
        <p:nvPicPr>
          <p:cNvPr id="30" name="Google Shape;30;p34" descr="A picture containing 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34179" t="21571" r="32617" b="56088"/>
          <a:stretch/>
        </p:blipFill>
        <p:spPr>
          <a:xfrm>
            <a:off x="1828288" y="1352281"/>
            <a:ext cx="639651" cy="536620"/>
          </a:xfrm>
          <a:prstGeom prst="rect">
            <a:avLst/>
          </a:prstGeom>
          <a:solidFill>
            <a:srgbClr val="1C3C58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7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7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34" name="Google Shape;34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dered List">
  <p:cSld name="Ordered Lis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5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arabicPeriod"/>
              <a:defRPr sz="26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Calibri"/>
              <a:buAutoNum type="alphaLcParenR"/>
              <a:defRPr sz="2000"/>
            </a:lvl2pPr>
            <a:lvl3pPr marL="1371600" lvl="2" indent="-336550" algn="l">
              <a:spcBef>
                <a:spcPts val="34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Calibri"/>
              <a:buAutoNum type="romanLcPeriod"/>
              <a:defRPr sz="17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Calibri"/>
              <a:buAutoNum type="arabicPeriod"/>
              <a:defRPr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AutoNum type="arabicPeriod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7" name="Google Shape;37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9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2" name="Google Shape;42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6"/>
          <p:cNvSpPr txBox="1">
            <a:spLocks noGrp="1"/>
          </p:cNvSpPr>
          <p:nvPr>
            <p:ph type="title"/>
          </p:nvPr>
        </p:nvSpPr>
        <p:spPr>
          <a:xfrm>
            <a:off x="457200" y="302954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6"/>
          <p:cNvSpPr txBox="1">
            <a:spLocks noGrp="1"/>
          </p:cNvSpPr>
          <p:nvPr>
            <p:ph type="body" idx="1"/>
          </p:nvPr>
        </p:nvSpPr>
        <p:spPr>
          <a:xfrm>
            <a:off x="457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6" name="Google Shape;46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36"/>
          <p:cNvSpPr txBox="1">
            <a:spLocks noGrp="1"/>
          </p:cNvSpPr>
          <p:nvPr>
            <p:ph type="body" idx="2"/>
          </p:nvPr>
        </p:nvSpPr>
        <p:spPr>
          <a:xfrm>
            <a:off x="4648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chemeClr val="dk1"/>
            </a:gs>
          </a:gsLst>
          <a:lin ang="5640000" scaled="0"/>
        </a:gra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6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mT1W-g_FCY?si=9qZw1xXAeBlNbTpp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menti.co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227012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b="1" u="sng">
                <a:solidFill>
                  <a:schemeClr val="accent4"/>
                </a:solidFill>
              </a:rPr>
              <a:t>Labor</a:t>
            </a:r>
            <a:r>
              <a:rPr lang="en-US" b="1">
                <a:solidFill>
                  <a:schemeClr val="accent4"/>
                </a:solidFill>
              </a:rPr>
              <a:t>:</a:t>
            </a:r>
            <a:r>
              <a:rPr lang="en-US"/>
              <a:t> A location is chosen because of the workforce nearby. This can be either cheap labor or highly skilled labor.</a:t>
            </a:r>
            <a:endParaRPr/>
          </a:p>
          <a:p>
            <a:pPr marL="227012" lvl="0" indent="-239395" algn="l" rtl="0">
              <a:spcBef>
                <a:spcPts val="481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b="1" u="sng">
                <a:solidFill>
                  <a:schemeClr val="accent4"/>
                </a:solidFill>
              </a:rPr>
              <a:t>Agglomeration of Economies</a:t>
            </a:r>
            <a:r>
              <a:rPr lang="en-US" b="1">
                <a:solidFill>
                  <a:schemeClr val="accent4"/>
                </a:solidFill>
              </a:rPr>
              <a:t>:</a:t>
            </a:r>
            <a:r>
              <a:rPr lang="en-US"/>
              <a:t> The location has other industries nearby that helps a company to grow.</a:t>
            </a:r>
            <a:endParaRPr/>
          </a:p>
          <a:p>
            <a:pPr marL="227012" lvl="0" indent="-227012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b="1" u="sng">
                <a:solidFill>
                  <a:schemeClr val="accent4"/>
                </a:solidFill>
              </a:rPr>
              <a:t>Transportation</a:t>
            </a:r>
            <a:r>
              <a:rPr lang="en-US" b="1">
                <a:solidFill>
                  <a:schemeClr val="accent4"/>
                </a:solidFill>
              </a:rPr>
              <a:t>:</a:t>
            </a:r>
            <a:r>
              <a:rPr lang="en-US"/>
              <a:t> The location supports keeping transportation costs low. </a:t>
            </a:r>
            <a:endParaRPr/>
          </a:p>
        </p:txBody>
      </p:sp>
      <p:sp>
        <p:nvSpPr>
          <p:cNvPr id="150" name="Google Shape;150;p1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Least Cost Theory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4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3" lvl="0" indent="-227013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/>
              <a:t>Reread the story about Huffy Bicycles.</a:t>
            </a:r>
            <a:endParaRPr/>
          </a:p>
          <a:p>
            <a:pPr marL="227013" lvl="0" indent="-227013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/>
              <a:t>As you read, fill in the 3</a:t>
            </a:r>
            <a:r>
              <a:rPr lang="en-US" baseline="30000"/>
              <a:t>rd</a:t>
            </a:r>
            <a:r>
              <a:rPr lang="en-US"/>
              <a:t> column by writing examples for each factor.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Huffy Bicycles: Revisited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156888d51a_0_4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227012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/>
              <a:t>Read the story about Braum’s Corporation.</a:t>
            </a:r>
            <a:endParaRPr/>
          </a:p>
          <a:p>
            <a:pPr marL="227012" lvl="0" indent="-227012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/>
              <a:t>As you read, fill in the 4</a:t>
            </a:r>
            <a:r>
              <a:rPr lang="en-US" baseline="30000"/>
              <a:t>th</a:t>
            </a:r>
            <a:r>
              <a:rPr lang="en-US"/>
              <a:t> column by writing examples for each factor.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3156888d51a_0_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Braum’s Corporation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6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Location matters! Explore different ways Least Cost Theory can be used to understand the uneven distribution of industries. </a:t>
            </a:r>
            <a:endParaRPr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/>
              <a:t>Choose 1 of the following options. </a:t>
            </a:r>
            <a:endParaRPr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lphaLcPeriod"/>
            </a:pPr>
            <a:r>
              <a:rPr lang="en-US"/>
              <a:t>Option 1: Business Memo</a:t>
            </a:r>
            <a:endParaRPr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lphaLcPeriod"/>
            </a:pPr>
            <a:r>
              <a:rPr lang="en-US"/>
              <a:t>Option 2: Hometown Advertisement</a:t>
            </a:r>
            <a:endParaRPr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lphaLcPeriod"/>
            </a:pPr>
            <a:r>
              <a:rPr lang="en-US"/>
              <a:t>Option 3: Research a Modern Company</a:t>
            </a:r>
            <a:endParaRPr/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-US"/>
              <a:t>Use the suggested templates or “Least Cost Research Organizer” to complete the activity. </a:t>
            </a:r>
            <a:endParaRPr/>
          </a:p>
          <a:p>
            <a:pPr marL="1645836" lvl="7" indent="-60952" algn="l" rtl="0"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</a:pPr>
            <a:endParaRPr/>
          </a:p>
        </p:txBody>
      </p:sp>
      <p:sp>
        <p:nvSpPr>
          <p:cNvPr id="168" name="Google Shape;168;p1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Choice Board</a:t>
            </a:r>
            <a:endParaRPr/>
          </a:p>
        </p:txBody>
      </p:sp>
      <p:pic>
        <p:nvPicPr>
          <p:cNvPr id="169" name="Google Shape;1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2125" y="0"/>
            <a:ext cx="1591875" cy="159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7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Write non-stop for 2-3 minutes on the prompt provided: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227012" lvl="0" indent="-227012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/>
              <a:t>How does least cost theory influence industrialization?</a:t>
            </a:r>
            <a:endParaRPr/>
          </a:p>
          <a:p>
            <a:pPr marL="227012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  <a:p>
            <a:pPr marL="227012" lvl="0" indent="-227012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/>
              <a:t>How can location create economic (dis)advantages for companies and surrounding communities?</a:t>
            </a:r>
            <a:endParaRPr/>
          </a:p>
          <a:p>
            <a:pPr marL="1645836" lvl="7" indent="-60952" algn="l" rtl="0">
              <a:spcBef>
                <a:spcPts val="240"/>
              </a:spcBef>
              <a:spcAft>
                <a:spcPts val="0"/>
              </a:spcAft>
              <a:buSzPts val="1200"/>
              <a:buFont typeface="Calibri"/>
              <a:buNone/>
            </a:pPr>
            <a:endParaRPr/>
          </a:p>
        </p:txBody>
      </p:sp>
      <p:sp>
        <p:nvSpPr>
          <p:cNvPr id="175" name="Google Shape;175;p1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Quick Write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sz="4400" dirty="0"/>
              <a:t>Location Matters: The Geography of Business</a:t>
            </a:r>
            <a:endParaRPr sz="4400" dirty="0"/>
          </a:p>
        </p:txBody>
      </p:sp>
      <p:sp>
        <p:nvSpPr>
          <p:cNvPr id="95" name="Google Shape;95;p2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/>
          <a:p>
            <a:pPr marL="0" marR="34289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Importance of Location in Industry</a:t>
            </a:r>
            <a:endParaRPr dirty="0"/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/>
              <a:t>Essential Questions</a:t>
            </a:r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fontScale="92500" lnSpcReduction="20000"/>
          </a:bodyPr>
          <a:lstStyle/>
          <a:p>
            <a:pPr marL="398462" lvl="0" indent="-330517" algn="l" rtl="0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dirty="0"/>
              <a:t>How does Least Cost Theory influence industrialization? </a:t>
            </a:r>
            <a:endParaRPr dirty="0"/>
          </a:p>
          <a:p>
            <a:pPr marL="398463" lvl="0" indent="-330517" algn="l" rtl="0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 dirty="0"/>
              <a:t>How can location create economic (dis)advantages for companies and surrounding communities?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/>
              <a:t>Lesson Objectives</a:t>
            </a:r>
            <a:endParaRPr/>
          </a:p>
        </p:txBody>
      </p:sp>
      <p:sp>
        <p:nvSpPr>
          <p:cNvPr id="107" name="Google Shape;107;p4"/>
          <p:cNvSpPr txBox="1">
            <a:spLocks noGrp="1"/>
          </p:cNvSpPr>
          <p:nvPr>
            <p:ph type="body" idx="1"/>
          </p:nvPr>
        </p:nvSpPr>
        <p:spPr>
          <a:xfrm>
            <a:off x="530350" y="2028501"/>
            <a:ext cx="7772400" cy="149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fontScale="92500" lnSpcReduction="10000"/>
          </a:bodyPr>
          <a:lstStyle/>
          <a:p>
            <a:pPr marL="398462" lvl="0" indent="-330517" algn="l" rtl="0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/>
              <a:t>Explain how businesses utilize Least Cost Theory to maximize profits and expand their economic influence. </a:t>
            </a:r>
            <a:endParaRPr/>
          </a:p>
          <a:p>
            <a:pPr marL="398463" lvl="0" indent="-330517" algn="l" rtl="0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</a:pPr>
            <a:r>
              <a:rPr lang="en-US"/>
              <a:t>Describe how a location can provide advantages or disadvantages for businesses and industries.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"/>
          <p:cNvSpPr txBox="1">
            <a:spLocks noGrp="1"/>
          </p:cNvSpPr>
          <p:nvPr>
            <p:ph type="body" idx="1"/>
          </p:nvPr>
        </p:nvSpPr>
        <p:spPr>
          <a:xfrm>
            <a:off x="457200" y="4683595"/>
            <a:ext cx="8229600" cy="459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u="sng">
                <a:solidFill>
                  <a:schemeClr val="accent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Why It Matters: Outsourcing Jobs</a:t>
            </a:r>
            <a:endParaRPr sz="1800">
              <a:solidFill>
                <a:schemeClr val="accent2"/>
              </a:solidFill>
            </a:endParaRPr>
          </a:p>
        </p:txBody>
      </p:sp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Job Outsourcing</a:t>
            </a:r>
            <a:endParaRPr/>
          </a:p>
        </p:txBody>
      </p:sp>
      <p:pic>
        <p:nvPicPr>
          <p:cNvPr id="114" name="Google Shape;114;p5" title="Why It Matters: Outsourcing Job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58316" y="1167883"/>
            <a:ext cx="6227368" cy="3515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227012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/>
              <a:t>What are some examples of how job outsourcing can impact the global economy?</a:t>
            </a:r>
            <a:endParaRPr/>
          </a:p>
          <a:p>
            <a:pPr marL="227012" lvl="0" indent="-227012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/>
              <a:t>Why do companies outsource jobs?</a:t>
            </a:r>
            <a:endParaRPr/>
          </a:p>
          <a:p>
            <a:pPr marL="227012" lvl="0" indent="-227012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/>
              <a:t>What are some potential solutions for countries to prevent companies from outsourcing jobs abroad?</a:t>
            </a:r>
            <a:endParaRPr/>
          </a:p>
          <a:p>
            <a:pPr marL="0" lvl="0" indent="0" algn="l" rtl="0">
              <a:spcBef>
                <a:spcPts val="520"/>
              </a:spcBef>
              <a:spcAft>
                <a:spcPts val="0"/>
              </a:spcAft>
              <a:buNone/>
            </a:pPr>
            <a:endParaRPr/>
          </a:p>
          <a:p>
            <a:pPr marL="227013" lvl="0" indent="-61913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None/>
            </a:pPr>
            <a:endParaRPr/>
          </a:p>
        </p:txBody>
      </p:sp>
      <p:sp>
        <p:nvSpPr>
          <p:cNvPr id="120" name="Google Shape;120;p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Video Reflection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41148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spcBef>
                <a:spcPts val="0"/>
              </a:spcBef>
              <a:spcAft>
                <a:spcPts val="0"/>
              </a:spcAft>
              <a:buSzPts val="2600"/>
              <a:buFont typeface="Calibri"/>
              <a:buAutoNum type="arabicPeriod"/>
            </a:pPr>
            <a:r>
              <a:rPr lang="en-US" dirty="0"/>
              <a:t>Fold your paper in half, lengthwise.</a:t>
            </a:r>
            <a:endParaRPr dirty="0"/>
          </a:p>
          <a:p>
            <a:pPr marL="514350" lvl="0" indent="-514350" algn="l" rtl="0">
              <a:spcBef>
                <a:spcPts val="520"/>
              </a:spcBef>
              <a:spcAft>
                <a:spcPts val="0"/>
              </a:spcAft>
              <a:buSzPts val="2600"/>
              <a:buFont typeface="Calibri"/>
              <a:buAutoNum type="arabicPeriod"/>
            </a:pPr>
            <a:r>
              <a:rPr lang="en-US" dirty="0"/>
              <a:t>Label each column:</a:t>
            </a:r>
            <a:endParaRPr dirty="0"/>
          </a:p>
          <a:p>
            <a:pPr marL="767372" lvl="1" indent="-514350" algn="l" rtl="0"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US" b="1" u="sng" dirty="0"/>
              <a:t>Helped</a:t>
            </a:r>
            <a:r>
              <a:rPr lang="en-US" dirty="0"/>
              <a:t> the Huffman</a:t>
            </a:r>
            <a:br>
              <a:rPr lang="en-US" dirty="0"/>
            </a:br>
            <a:r>
              <a:rPr lang="en-US" dirty="0"/>
              <a:t>Company</a:t>
            </a:r>
            <a:endParaRPr dirty="0"/>
          </a:p>
          <a:p>
            <a:pPr marL="767372" lvl="1" indent="-514350" algn="l" rtl="0"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US" b="1" u="sng" dirty="0"/>
              <a:t>Hindered</a:t>
            </a:r>
            <a:r>
              <a:rPr lang="en-US" dirty="0"/>
              <a:t> the Huffman</a:t>
            </a:r>
            <a:br>
              <a:rPr lang="en-US" dirty="0"/>
            </a:br>
            <a:r>
              <a:rPr lang="en-US" dirty="0"/>
              <a:t>Company</a:t>
            </a:r>
            <a:endParaRPr dirty="0"/>
          </a:p>
        </p:txBody>
      </p:sp>
      <p:sp>
        <p:nvSpPr>
          <p:cNvPr id="126" name="Google Shape;126;p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Huffman Company T-Chart</a:t>
            </a:r>
            <a:endParaRPr/>
          </a:p>
        </p:txBody>
      </p:sp>
      <p:graphicFrame>
        <p:nvGraphicFramePr>
          <p:cNvPr id="127" name="Google Shape;127;p7"/>
          <p:cNvGraphicFramePr/>
          <p:nvPr>
            <p:extLst>
              <p:ext uri="{D42A27DB-BD31-4B8C-83A1-F6EECF244321}">
                <p14:modId xmlns:p14="http://schemas.microsoft.com/office/powerpoint/2010/main" val="2920752955"/>
              </p:ext>
            </p:extLst>
          </p:nvPr>
        </p:nvGraphicFramePr>
        <p:xfrm>
          <a:off x="4739730" y="1309688"/>
          <a:ext cx="3947050" cy="3309620"/>
        </p:xfrm>
        <a:graphic>
          <a:graphicData uri="http://schemas.openxmlformats.org/drawingml/2006/table">
            <a:tbl>
              <a:tblPr>
                <a:noFill/>
                <a:tableStyleId>{97474992-3E11-43F3-9E64-574E177DD5D1}</a:tableStyleId>
              </a:tblPr>
              <a:tblGrid>
                <a:gridCol w="1973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3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Helped the</a:t>
                      </a:r>
                      <a:br>
                        <a:rPr lang="en-US" sz="1800" b="1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800" b="1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Huffman Company</a:t>
                      </a:r>
                      <a:endParaRPr dirty="0"/>
                    </a:p>
                  </a:txBody>
                  <a:tcPr marL="73025" marR="73025" marT="73025" marB="73025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E5C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Hindered</a:t>
                      </a:r>
                      <a:r>
                        <a:rPr lang="en-US" sz="1800" b="1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the</a:t>
                      </a:r>
                      <a:br>
                        <a:rPr lang="en-US" sz="1800" b="1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800" b="1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Huffman Company</a:t>
                      </a:r>
                      <a:endParaRPr dirty="0"/>
                    </a:p>
                  </a:txBody>
                  <a:tcPr marL="73025" marR="73025" marT="73025" marB="73025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E5C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28" name="Google Shape;12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61776" y="0"/>
            <a:ext cx="1082226" cy="101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41148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3" lvl="0" indent="-227013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/>
              <a:t>As you read about Huffy bikes, decide which factors contributed to the growth or downfall of the Huffman Company.</a:t>
            </a:r>
            <a:endParaRPr/>
          </a:p>
          <a:p>
            <a:pPr marL="227013" lvl="0" indent="-227013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/>
              <a:t>Record each factor under the corresponding column.</a:t>
            </a:r>
            <a:endParaRPr/>
          </a:p>
        </p:txBody>
      </p:sp>
      <p:sp>
        <p:nvSpPr>
          <p:cNvPr id="134" name="Google Shape;134;p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Huffman </a:t>
            </a:r>
            <a:r>
              <a:rPr lang="en-US" dirty="0"/>
              <a:t>Company T-Chart</a:t>
            </a:r>
            <a:endParaRPr dirty="0"/>
          </a:p>
        </p:txBody>
      </p:sp>
      <p:graphicFrame>
        <p:nvGraphicFramePr>
          <p:cNvPr id="135" name="Google Shape;135;p8"/>
          <p:cNvGraphicFramePr/>
          <p:nvPr>
            <p:extLst>
              <p:ext uri="{D42A27DB-BD31-4B8C-83A1-F6EECF244321}">
                <p14:modId xmlns:p14="http://schemas.microsoft.com/office/powerpoint/2010/main" val="2747815337"/>
              </p:ext>
            </p:extLst>
          </p:nvPr>
        </p:nvGraphicFramePr>
        <p:xfrm>
          <a:off x="4739730" y="1309688"/>
          <a:ext cx="3947050" cy="3309620"/>
        </p:xfrm>
        <a:graphic>
          <a:graphicData uri="http://schemas.openxmlformats.org/drawingml/2006/table">
            <a:tbl>
              <a:tblPr>
                <a:noFill/>
                <a:tableStyleId>{97474992-3E11-43F3-9E64-574E177DD5D1}</a:tableStyleId>
              </a:tblPr>
              <a:tblGrid>
                <a:gridCol w="1973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3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Helped the</a:t>
                      </a:r>
                      <a:br>
                        <a:rPr lang="en-US" sz="1800" b="1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800" b="1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Huffman Company</a:t>
                      </a:r>
                      <a:endParaRPr dirty="0"/>
                    </a:p>
                  </a:txBody>
                  <a:tcPr marL="73025" marR="73025" marT="73025" marB="73025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E5C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 b="1" i="0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Hindered</a:t>
                      </a:r>
                      <a:r>
                        <a:rPr lang="en-US" sz="1800" b="1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the</a:t>
                      </a:r>
                      <a:br>
                        <a:rPr lang="en-US" sz="1800" b="1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800" b="1" u="none" strike="noStrike" cap="none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Huffman Company</a:t>
                      </a:r>
                      <a:endParaRPr dirty="0"/>
                    </a:p>
                  </a:txBody>
                  <a:tcPr marL="73025" marR="73025" marT="73025" marB="73025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E5C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3025" marR="73025" marT="73025" marB="73025">
                    <a:lnL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BED7D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36" name="Google Shape;136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61776" y="0"/>
            <a:ext cx="1082226" cy="101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227012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AutoNum type="arabicPeriod"/>
            </a:pPr>
            <a:r>
              <a:rPr lang="en-US"/>
              <a:t>Access </a:t>
            </a:r>
            <a:r>
              <a:rPr lang="en-US" u="sng">
                <a:solidFill>
                  <a:srgbClr val="3E5C6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menti.com</a:t>
            </a:r>
            <a:r>
              <a:rPr lang="en-US">
                <a:solidFill>
                  <a:srgbClr val="1C3C58"/>
                </a:solidFill>
              </a:rPr>
              <a:t> </a:t>
            </a:r>
            <a:r>
              <a:rPr lang="en-US"/>
              <a:t>or scan QR code </a:t>
            </a:r>
            <a:endParaRPr/>
          </a:p>
          <a:p>
            <a:pPr marL="227012" lvl="0" indent="-227012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AutoNum type="arabicPeriod"/>
            </a:pPr>
            <a:r>
              <a:rPr lang="en-US"/>
              <a:t>Type in code: </a:t>
            </a:r>
            <a:r>
              <a:rPr lang="en-US">
                <a:highlight>
                  <a:srgbClr val="FFFF00"/>
                </a:highlight>
              </a:rPr>
              <a:t>___</a:t>
            </a:r>
            <a:endParaRPr>
              <a:highlight>
                <a:srgbClr val="FFFF00"/>
              </a:highlight>
            </a:endParaRPr>
          </a:p>
          <a:p>
            <a:pPr marL="227013" lvl="0" indent="-227013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AutoNum type="arabicPeriod"/>
            </a:pPr>
            <a:r>
              <a:rPr lang="en-US"/>
              <a:t>Answer the following: Was location a factor that helped or hindered the Huffman Company?</a:t>
            </a:r>
            <a:endParaRPr/>
          </a:p>
          <a:p>
            <a:pPr marL="480035" lvl="1" indent="-185156" algn="l" rtl="0"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Be prepared to share your reasoning.</a:t>
            </a:r>
            <a:endParaRPr/>
          </a:p>
        </p:txBody>
      </p:sp>
      <p:sp>
        <p:nvSpPr>
          <p:cNvPr id="142" name="Google Shape;142;p9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Mentimeter</a:t>
            </a:r>
            <a:endParaRPr/>
          </a:p>
        </p:txBody>
      </p:sp>
      <p:pic>
        <p:nvPicPr>
          <p:cNvPr id="143" name="Google Shape;143;p9" descr="A bicycle"/>
          <p:cNvPicPr preferRelativeResize="0"/>
          <p:nvPr/>
        </p:nvPicPr>
        <p:blipFill rotWithShape="1">
          <a:blip r:embed="rId4">
            <a:alphaModFix/>
          </a:blip>
          <a:srcRect t="21829" b="20242"/>
          <a:stretch/>
        </p:blipFill>
        <p:spPr>
          <a:xfrm>
            <a:off x="-2" y="3824375"/>
            <a:ext cx="2277125" cy="13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28472" y="2948550"/>
            <a:ext cx="2274450" cy="208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599</Words>
  <Application>Microsoft Office PowerPoint</Application>
  <PresentationFormat>On-screen Show (16:9)</PresentationFormat>
  <Paragraphs>74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Noto Sans Symbols</vt:lpstr>
      <vt:lpstr>LEARN theme</vt:lpstr>
      <vt:lpstr>LEARN theme</vt:lpstr>
      <vt:lpstr>PowerPoint Presentation</vt:lpstr>
      <vt:lpstr>Location Matters: The Geography of Business</vt:lpstr>
      <vt:lpstr>Essential Questions</vt:lpstr>
      <vt:lpstr>Lesson Objectives</vt:lpstr>
      <vt:lpstr>Job Outsourcing</vt:lpstr>
      <vt:lpstr>Video Reflection</vt:lpstr>
      <vt:lpstr>Huffman Company T-Chart</vt:lpstr>
      <vt:lpstr>Huffman Company T-Chart</vt:lpstr>
      <vt:lpstr>Mentimeter</vt:lpstr>
      <vt:lpstr>Least Cost Theory</vt:lpstr>
      <vt:lpstr>Huffy Bicycles: Revisited</vt:lpstr>
      <vt:lpstr>Braum’s Corporation </vt:lpstr>
      <vt:lpstr>Choice Board</vt:lpstr>
      <vt:lpstr>Quick Write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Eike, Michell L.</dc:creator>
  <cp:lastModifiedBy>Bracken, Pam</cp:lastModifiedBy>
  <cp:revision>1</cp:revision>
  <dcterms:created xsi:type="dcterms:W3CDTF">2024-07-10T17:15:02Z</dcterms:created>
  <dcterms:modified xsi:type="dcterms:W3CDTF">2024-11-19T20:27:07Z</dcterms:modified>
</cp:coreProperties>
</file>