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geUE/Di5C4+epmL642hYuZJRmA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203" d="100"/>
          <a:sy n="203" d="100"/>
        </p:scale>
        <p:origin x="5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DNKHWzQiz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elcome_to_the_land_of_freedom.pn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dcd3d35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dcd3d35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https://www.youtube.com/watch?v=bDNKHWzQiz8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dcd3d358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dcd3d358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=gLoT9OD_0cw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dcd3d358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dcd3d358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dcd3d358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dcd3d358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https://timer.k20center.ou.edu/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Image source: File: Colossus of Rhodes 1745.jpg. (n.d.). In Wikimedia commons. </a:t>
            </a:r>
            <a:br>
              <a:rPr lang="en-US" sz="1000"/>
            </a:br>
            <a:r>
              <a:rPr lang="en-US" sz="1000"/>
              <a:t>Retrieved from https://commons.wikimedia.org/wiki/File:Colossus_of_Rhodes_1745.jpg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Wordle Activity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/>
              <a:t>Source: Welcome to the land of freedom (1187). Image. Wikimedia commons.  Retrieved from: </a:t>
            </a:r>
            <a:r>
              <a:rPr lang="en-US" sz="1200" u="sng">
                <a:hlinkClick r:id="rId3"/>
              </a:rPr>
              <a:t>https://commons.wikimedia.org/wiki/File:Welcome_to_the_land_of_freedom.png</a:t>
            </a:r>
            <a:endParaRPr sz="120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3" name="Google Shape;4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8" name="Google Shape;4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2" name="Google Shape;5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6" name="Google Shape;5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" name="Google Shape;1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9" name="Google Shape;2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8" name="Google Shape;3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DNKHWzQiz8?feature=oembed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LoT9OD_0cw?feature=oembed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dcd3d358b_0_0"/>
          <p:cNvSpPr txBox="1">
            <a:spLocks noGrp="1"/>
          </p:cNvSpPr>
          <p:nvPr>
            <p:ph type="title"/>
          </p:nvPr>
        </p:nvSpPr>
        <p:spPr>
          <a:xfrm>
            <a:off x="422754" y="-2441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Immigrants at Ellis Island</a:t>
            </a:r>
            <a:endParaRPr dirty="0"/>
          </a:p>
        </p:txBody>
      </p:sp>
      <p:pic>
        <p:nvPicPr>
          <p:cNvPr id="2" name="Online Media 1" descr="Immigrants at Ellis Island | History">
            <a:hlinkClick r:id="" action="ppaction://media"/>
            <a:extLst>
              <a:ext uri="{FF2B5EF4-FFF2-40B4-BE49-F238E27FC236}">
                <a16:creationId xmlns:a16="http://schemas.microsoft.com/office/drawing/2014/main" id="{E0F71F72-1FC7-B04A-1F31-955E442977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83292" y="832981"/>
            <a:ext cx="6872688" cy="3883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dcd3d358b_0_5"/>
          <p:cNvSpPr txBox="1">
            <a:spLocks noGrp="1"/>
          </p:cNvSpPr>
          <p:nvPr>
            <p:ph type="title"/>
          </p:nvPr>
        </p:nvSpPr>
        <p:spPr>
          <a:xfrm>
            <a:off x="479121" y="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Statue of Liberty 4k Drone</a:t>
            </a:r>
            <a:endParaRPr dirty="0"/>
          </a:p>
        </p:txBody>
      </p:sp>
      <p:pic>
        <p:nvPicPr>
          <p:cNvPr id="2" name="Online Media 1" descr="Statue Of Liberty 4k Drone">
            <a:hlinkClick r:id="" action="ppaction://media"/>
            <a:extLst>
              <a:ext uri="{FF2B5EF4-FFF2-40B4-BE49-F238E27FC236}">
                <a16:creationId xmlns:a16="http://schemas.microsoft.com/office/drawing/2014/main" id="{29FDA851-117A-5126-D935-D2206F81D4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27342" y="995819"/>
            <a:ext cx="6602908" cy="3730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dcd3d358b_0_15"/>
          <p:cNvSpPr txBox="1">
            <a:spLocks noGrp="1"/>
          </p:cNvSpPr>
          <p:nvPr>
            <p:ph type="title"/>
          </p:nvPr>
        </p:nvSpPr>
        <p:spPr>
          <a:xfrm>
            <a:off x="491647" y="13036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Letter to Your Home Country</a:t>
            </a:r>
            <a:endParaRPr dirty="0"/>
          </a:p>
        </p:txBody>
      </p:sp>
      <p:sp>
        <p:nvSpPr>
          <p:cNvPr id="144" name="Google Shape;144;g35dcd3d358b_0_15"/>
          <p:cNvSpPr txBox="1">
            <a:spLocks noGrp="1"/>
          </p:cNvSpPr>
          <p:nvPr>
            <p:ph type="body" idx="1"/>
          </p:nvPr>
        </p:nvSpPr>
        <p:spPr>
          <a:xfrm>
            <a:off x="457200" y="1154117"/>
            <a:ext cx="7305805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Letters should include the following: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At least 300 words;</a:t>
            </a:r>
            <a:endParaRPr sz="2400" dirty="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At least 3 words from the Vocabulary Builder;</a:t>
            </a:r>
            <a:endParaRPr sz="2400" dirty="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At least 5 words that have a clear positive or negative connotation;</a:t>
            </a:r>
            <a:endParaRPr sz="2400" dirty="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At least 3 details from the videos;</a:t>
            </a:r>
            <a:endParaRPr sz="2400" dirty="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A greeting and a closing.</a:t>
            </a:r>
            <a:endParaRPr sz="24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dcd3d358b_0_27"/>
          <p:cNvSpPr txBox="1">
            <a:spLocks noGrp="1"/>
          </p:cNvSpPr>
          <p:nvPr>
            <p:ph type="title"/>
          </p:nvPr>
        </p:nvSpPr>
        <p:spPr>
          <a:xfrm>
            <a:off x="410227" y="142890"/>
            <a:ext cx="517638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Letter Review</a:t>
            </a:r>
            <a:endParaRPr dirty="0"/>
          </a:p>
        </p:txBody>
      </p:sp>
      <p:sp>
        <p:nvSpPr>
          <p:cNvPr id="150" name="Google Shape;150;g35dcd3d358b_0_27"/>
          <p:cNvSpPr txBox="1">
            <a:spLocks noGrp="1"/>
          </p:cNvSpPr>
          <p:nvPr>
            <p:ph type="body" idx="1"/>
          </p:nvPr>
        </p:nvSpPr>
        <p:spPr>
          <a:xfrm>
            <a:off x="457200" y="1254325"/>
            <a:ext cx="6547981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Circle the words used from the Vocabulary builder.</a:t>
            </a:r>
            <a:endParaRPr sz="2400" dirty="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Highlight the words that have a clear positive or negative connotation and write in the margin which they are (positive or negative).</a:t>
            </a:r>
            <a:endParaRPr sz="2400" dirty="0"/>
          </a:p>
          <a:p>
            <a:pPr marL="457200" lvl="0" indent="-393700" algn="l" rtl="0">
              <a:spcBef>
                <a:spcPts val="1000"/>
              </a:spcBef>
              <a:spcAft>
                <a:spcPts val="1000"/>
              </a:spcAft>
              <a:buSzPts val="2600"/>
              <a:buChar char="•"/>
            </a:pPr>
            <a:r>
              <a:rPr lang="en-US" sz="2400" dirty="0"/>
              <a:t>Underline the details used from the video.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The New Colossus</a:t>
            </a: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/>
              <a:t>ELA 7</a:t>
            </a:r>
            <a:r>
              <a:rPr lang="en-US" baseline="30000"/>
              <a:t>th</a:t>
            </a:r>
            <a:r>
              <a:rPr lang="en-US"/>
              <a:t> or 8</a:t>
            </a:r>
            <a:r>
              <a:rPr lang="en-US" baseline="30000"/>
              <a:t>th</a:t>
            </a:r>
            <a:r>
              <a:rPr lang="en-US"/>
              <a:t> Grade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502169" y="358119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Essential Questions</a:t>
            </a:r>
            <a:endParaRPr sz="36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"/>
          <p:cNvSpPr txBox="1">
            <a:spLocks noGrp="1"/>
          </p:cNvSpPr>
          <p:nvPr>
            <p:ph type="body" idx="1"/>
          </p:nvPr>
        </p:nvSpPr>
        <p:spPr>
          <a:xfrm>
            <a:off x="515822" y="1596350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23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/>
              <a:buChar char="•"/>
            </a:pPr>
            <a:r>
              <a:rPr lang="en-US" dirty="0"/>
              <a:t>How does the text inform us of the author's perspective?</a:t>
            </a:r>
            <a:endParaRPr dirty="0"/>
          </a:p>
          <a:p>
            <a:pPr marL="6223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/>
              <a:buChar char="•"/>
            </a:pPr>
            <a:r>
              <a:rPr lang="en-US" dirty="0"/>
              <a:t>What is the poem's message about the Statue of Liberty?  </a:t>
            </a:r>
            <a:endParaRPr sz="2600" b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Collective Brain Dump activity</a:t>
            </a:r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752300" cy="2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/>
              <a:t>With your group, brainstorm everything you know about the Statue of Liberty.</a:t>
            </a:r>
            <a:endParaRPr sz="240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40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/>
              <a:t>You have five minutes. </a:t>
            </a:r>
            <a:endParaRPr sz="240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3500" u="sng">
                <a:solidFill>
                  <a:schemeClr val="hlink"/>
                </a:solidFill>
                <a:hlinkClick r:id="rId3"/>
              </a:rPr>
              <a:t>Timer</a:t>
            </a:r>
            <a:endParaRPr sz="3500"/>
          </a:p>
        </p:txBody>
      </p:sp>
      <p:pic>
        <p:nvPicPr>
          <p:cNvPr id="86" name="Google Shape;86;p4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42885">
            <a:off x="5653654" y="1586775"/>
            <a:ext cx="2296756" cy="2985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473075" y="23279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Vocabulary Builder Activity</a:t>
            </a:r>
            <a:endParaRPr dirty="0"/>
          </a:p>
        </p:txBody>
      </p:sp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473075" y="1153160"/>
            <a:ext cx="5035062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Identify seven unfamiliar words in the poem.</a:t>
            </a:r>
            <a:endParaRPr dirty="0"/>
          </a:p>
          <a:p>
            <a:pPr marL="457200" marR="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Using the poem’s phrases as clues, try to predict what these words mean.</a:t>
            </a:r>
            <a:endParaRPr dirty="0"/>
          </a:p>
          <a:p>
            <a:pPr marL="457200" marR="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Look up the meaning to see if your prediction matches.</a:t>
            </a:r>
            <a:endParaRPr dirty="0"/>
          </a:p>
        </p:txBody>
      </p:sp>
      <p:pic>
        <p:nvPicPr>
          <p:cNvPr id="93" name="Google Shape;93;p5" title="StapledPap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112" y="377316"/>
            <a:ext cx="3346937" cy="334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 title="CharacterhandPenci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03801">
            <a:off x="6518375" y="221385"/>
            <a:ext cx="4091128" cy="409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457225" y="320796"/>
            <a:ext cx="4290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The First </a:t>
            </a:r>
            <a:br>
              <a:rPr lang="en-US" dirty="0"/>
            </a:br>
            <a:r>
              <a:rPr lang="en-US" dirty="0"/>
              <a:t>“Colossus”</a:t>
            </a:r>
            <a:endParaRPr dirty="0"/>
          </a:p>
        </p:txBody>
      </p:sp>
      <p:pic>
        <p:nvPicPr>
          <p:cNvPr id="100" name="Google Shape;100;p6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4471" t="2933" r="23205" b="6805"/>
          <a:stretch/>
        </p:blipFill>
        <p:spPr>
          <a:xfrm>
            <a:off x="342451" y="1230503"/>
            <a:ext cx="2639826" cy="333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6"/>
          <p:cNvSpPr txBox="1"/>
          <p:nvPr/>
        </p:nvSpPr>
        <p:spPr>
          <a:xfrm>
            <a:off x="3721350" y="4812139"/>
            <a:ext cx="5144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 txBox="1">
            <a:spLocks noGrp="1"/>
          </p:cNvSpPr>
          <p:nvPr>
            <p:ph type="body" idx="2"/>
          </p:nvPr>
        </p:nvSpPr>
        <p:spPr>
          <a:xfrm>
            <a:off x="3221975" y="248004"/>
            <a:ext cx="5464800" cy="4574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The Colossus of Rhodes was built in 280 BC.</a:t>
            </a:r>
            <a:endParaRPr sz="22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It stood in the harbor of Rhodes so that ships could only enter through its feet.</a:t>
            </a:r>
            <a:endParaRPr sz="22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It was constructed to celebrate a military victory over Cyprus.</a:t>
            </a:r>
            <a:endParaRPr sz="22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It was the same height as the Statue of Liberty.</a:t>
            </a:r>
            <a:endParaRPr sz="22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It is considered one of the seven wonders of the ancient world.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T-Chart</a:t>
            </a: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0" dirty="0"/>
              <a:t>Look for positive words or phrases in the poem.</a:t>
            </a:r>
            <a:endParaRPr sz="2400" dirty="0"/>
          </a:p>
          <a:p>
            <a: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0" dirty="0"/>
              <a:t>Look for negative words or phrases in the poem.</a:t>
            </a:r>
            <a:endParaRPr sz="2400" dirty="0"/>
          </a:p>
          <a:p>
            <a: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0" dirty="0"/>
              <a:t>Write these in the appropriate columns on the T-Chart.</a:t>
            </a:r>
            <a:endParaRPr sz="2400" dirty="0"/>
          </a:p>
        </p:txBody>
      </p:sp>
      <p:pic>
        <p:nvPicPr>
          <p:cNvPr id="110" name="Google Shape;110;p7" title="Screenshot 2025-05-12 at 3.49.13 PM.png"/>
          <p:cNvPicPr preferRelativeResize="0"/>
          <p:nvPr/>
        </p:nvPicPr>
        <p:blipFill rotWithShape="1">
          <a:blip r:embed="rId3">
            <a:alphaModFix/>
          </a:blip>
          <a:srcRect l="99" r="89"/>
          <a:stretch/>
        </p:blipFill>
        <p:spPr>
          <a:xfrm>
            <a:off x="4656853" y="205978"/>
            <a:ext cx="3226098" cy="4401387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6000000" algn="bl" rotWithShape="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>
            <a:spLocks noGrp="1"/>
          </p:cNvSpPr>
          <p:nvPr>
            <p:ph type="title"/>
          </p:nvPr>
        </p:nvSpPr>
        <p:spPr>
          <a:xfrm>
            <a:off x="407096" y="1836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T-Chart Summary</a:t>
            </a:r>
            <a:endParaRPr dirty="0"/>
          </a:p>
        </p:txBody>
      </p:sp>
      <p:sp>
        <p:nvSpPr>
          <p:cNvPr id="116" name="Google Shape;116;p8"/>
          <p:cNvSpPr txBox="1">
            <a:spLocks noGrp="1"/>
          </p:cNvSpPr>
          <p:nvPr>
            <p:ph type="body" idx="1"/>
          </p:nvPr>
        </p:nvSpPr>
        <p:spPr>
          <a:xfrm>
            <a:off x="435279" y="1110276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Create a group summary of the poem and its meaning.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Include:</a:t>
            </a:r>
            <a:endParaRPr dirty="0"/>
          </a:p>
          <a:p>
            <a:pPr marL="457200" marR="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What is the author’s viewpoint of the Statue of Liberty?  </a:t>
            </a:r>
            <a:endParaRPr dirty="0"/>
          </a:p>
          <a:p>
            <a:pPr marL="457200" marR="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What is the author’s viewpoint of new immigrants coming to the U.S.?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9" descr="A group of people posing for a phot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-165" b="17281"/>
          <a:stretch/>
        </p:blipFill>
        <p:spPr>
          <a:xfrm>
            <a:off x="328309" y="272440"/>
            <a:ext cx="8545882" cy="466281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9"/>
          <p:cNvSpPr txBox="1"/>
          <p:nvPr/>
        </p:nvSpPr>
        <p:spPr>
          <a:xfrm>
            <a:off x="372750" y="2471650"/>
            <a:ext cx="84570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Imagine you are a new immigrant to the U.S. </a:t>
            </a:r>
            <a:endParaRPr sz="2400" dirty="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 dirty="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What are your </a:t>
            </a:r>
            <a:r>
              <a:rPr lang="en-US" sz="2400" i="0" u="none" strike="noStrike" cap="none" dirty="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thoughts coming to a new country and entering New York harbor</a:t>
            </a:r>
            <a:r>
              <a:rPr lang="en-US" sz="2400" dirty="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2400" i="0" u="none" strike="noStrike" cap="none" dirty="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Your first sight is the Statue of Liberty.</a:t>
            </a:r>
            <a:endParaRPr sz="2400" dirty="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 dirty="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Jot down one or two words about your thoughts or feelings.</a:t>
            </a:r>
            <a:endParaRPr sz="2400" dirty="0">
              <a:solidFill>
                <a:schemeClr val="lt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 txBox="1"/>
          <p:nvPr/>
        </p:nvSpPr>
        <p:spPr>
          <a:xfrm>
            <a:off x="4114800" y="211423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9"/>
          <p:cNvSpPr txBox="1"/>
          <p:nvPr/>
        </p:nvSpPr>
        <p:spPr>
          <a:xfrm>
            <a:off x="562709" y="4549759"/>
            <a:ext cx="6040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514</Words>
  <Application>Microsoft Office PowerPoint</Application>
  <PresentationFormat>On-screen Show (16:9)</PresentationFormat>
  <Paragraphs>54</Paragraphs>
  <Slides>13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Noto Sans Symbols</vt:lpstr>
      <vt:lpstr>Arial</vt:lpstr>
      <vt:lpstr>Constantia</vt:lpstr>
      <vt:lpstr>Calibri</vt:lpstr>
      <vt:lpstr>Georgia</vt:lpstr>
      <vt:lpstr>LEARN theme</vt:lpstr>
      <vt:lpstr>LEARN theme</vt:lpstr>
      <vt:lpstr>PowerPoint Presentation</vt:lpstr>
      <vt:lpstr>The New Colossus</vt:lpstr>
      <vt:lpstr>Essential Questions</vt:lpstr>
      <vt:lpstr>Collective Brain Dump activity</vt:lpstr>
      <vt:lpstr>Vocabulary Builder Activity</vt:lpstr>
      <vt:lpstr>The First  “Colossus”</vt:lpstr>
      <vt:lpstr>T-Chart</vt:lpstr>
      <vt:lpstr>T-Chart Summary</vt:lpstr>
      <vt:lpstr>PowerPoint Presentation</vt:lpstr>
      <vt:lpstr>Immigrants at Ellis Island</vt:lpstr>
      <vt:lpstr>Statue of Liberty 4k Drone</vt:lpstr>
      <vt:lpstr>Letter to Your Home Country</vt:lpstr>
      <vt:lpstr>Letter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McHale, Susan</dc:creator>
  <cp:lastModifiedBy>McLeod Porter, Delma</cp:lastModifiedBy>
  <cp:revision>2</cp:revision>
  <dcterms:modified xsi:type="dcterms:W3CDTF">2025-05-28T18:19:17Z</dcterms:modified>
</cp:coreProperties>
</file>