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  <p:sldMasterId id="2147483665" r:id="rId2"/>
  </p:sldMasterIdLst>
  <p:notesMasterIdLst>
    <p:notesMasterId r:id="rId13"/>
  </p:notesMasterIdLst>
  <p:sldIdLst>
    <p:sldId id="256" r:id="rId3"/>
    <p:sldId id="257" r:id="rId4"/>
    <p:sldId id="258" r:id="rId5"/>
    <p:sldId id="260" r:id="rId6"/>
    <p:sldId id="264" r:id="rId7"/>
    <p:sldId id="261" r:id="rId8"/>
    <p:sldId id="263" r:id="rId9"/>
    <p:sldId id="262" r:id="rId10"/>
    <p:sldId id="265" r:id="rId11"/>
    <p:sldId id="266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  <p:embeddedFont>
      <p:font typeface="Georgia" panose="02040502050405020303" pitchFamily="18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36"/>
    <p:restoredTop sz="94694"/>
  </p:normalViewPr>
  <p:slideViewPr>
    <p:cSldViewPr snapToGrid="0">
      <p:cViewPr varScale="1">
        <p:scale>
          <a:sx n="108" d="100"/>
          <a:sy n="108" d="100"/>
        </p:scale>
        <p:origin x="69" y="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www.online-stopwatch.com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807988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source:  Colossus of Rhodes Wikimedia.  </a:t>
            </a:r>
          </a:p>
        </p:txBody>
      </p:sp>
    </p:spTree>
    <p:extLst>
      <p:ext uri="{BB962C8B-B14F-4D97-AF65-F5344CB8AC3E}">
        <p14:creationId xmlns:p14="http://schemas.microsoft.com/office/powerpoint/2010/main" val="2094910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100" dirty="0"/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642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 i="0" u="none" strike="noStrike" cap="none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/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321" algn="l" rtl="0"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97179" algn="l" rtl="0"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14325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4325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/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321" algn="l" rtl="0"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97179" algn="l" rtl="0"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14325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4325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0" name="Shape 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5" name="Shape 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971D2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9" name="Shape 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63" name="Shape 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/>
          <a:lstStyle>
            <a:lvl1pPr marR="34289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None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ctr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ctr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ctr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None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70" name="Shape 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13" name="Shape 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/>
          <a:lstStyle>
            <a:lvl1pPr marR="34289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None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ctr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ctr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ctr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None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24" name="Shape 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148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84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10"/>
              </a:spcBef>
              <a:spcAft>
                <a:spcPts val="0"/>
              </a:spcAft>
              <a:buClr>
                <a:schemeClr val="accent3"/>
              </a:buClr>
              <a:buSzPts val="683"/>
              <a:buFont typeface="Noto Sans Symbols"/>
              <a:buNone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10"/>
              </a:spcBef>
              <a:spcAft>
                <a:spcPts val="0"/>
              </a:spcAft>
              <a:buClr>
                <a:schemeClr val="accent4"/>
              </a:buClr>
              <a:buSzPts val="683"/>
              <a:buFont typeface="Noto Sans Symbols"/>
              <a:buNone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28" name="Shape 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5275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4321" algn="l" rtl="0">
              <a:spcBef>
                <a:spcPts val="270"/>
              </a:spcBef>
              <a:spcAft>
                <a:spcPts val="0"/>
              </a:spcAft>
              <a:buClr>
                <a:schemeClr val="accent3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321" algn="l" rtl="0"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5275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4321" algn="l" rtl="0">
              <a:spcBef>
                <a:spcPts val="270"/>
              </a:spcBef>
              <a:spcAft>
                <a:spcPts val="0"/>
              </a:spcAft>
              <a:buClr>
                <a:schemeClr val="accent3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321" algn="l" rtl="0"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33" name="Shape 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Shape 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Shape 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/>
          <a:lstStyle>
            <a:lvl1pPr marL="457200" marR="0" lvl="0" indent="-228600" algn="l" rtl="0">
              <a:spcBef>
                <a:spcPts val="42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3851" algn="l" rtl="0">
              <a:spcBef>
                <a:spcPts val="390"/>
              </a:spcBef>
              <a:spcAft>
                <a:spcPts val="0"/>
              </a:spcAft>
              <a:buClr>
                <a:schemeClr val="accent1"/>
              </a:buClr>
              <a:buSzPts val="1658"/>
              <a:buFont typeface="Noto Sans Symbols"/>
              <a:buChar char="●"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861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321" algn="l" rtl="0"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/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956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88607" algn="l" rtl="0"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78130" algn="l" rtl="0"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78129" algn="l" rtl="0"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45" name="Shape 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line-stopwatch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pictures.net/view-image.php?image=19261&amp;picture=lapis-e-papel&amp;jazyk=PT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mmons.wikimedia.org/wiki/File:Welcome_to_the_land_of_freedom.png" TargetMode="External"/><Relationship Id="rId4" Type="http://schemas.openxmlformats.org/officeDocument/2006/relationships/hyperlink" Target="http://opinion-forum.com/index/2011/01/give-me-your-tired-your-poor-your-pirate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97D53-3A0E-4303-80FD-978A53134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Essay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232FDB-593B-4208-BDEF-357194C199B5}"/>
              </a:ext>
            </a:extLst>
          </p:cNvPr>
          <p:cNvSpPr txBox="1"/>
          <p:nvPr/>
        </p:nvSpPr>
        <p:spPr>
          <a:xfrm>
            <a:off x="5611318" y="219856"/>
            <a:ext cx="2323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OPTIONAL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0508B0-60C0-47E7-800C-90ADA94412A7}"/>
              </a:ext>
            </a:extLst>
          </p:cNvPr>
          <p:cNvSpPr txBox="1"/>
          <p:nvPr/>
        </p:nvSpPr>
        <p:spPr>
          <a:xfrm>
            <a:off x="519659" y="1444052"/>
            <a:ext cx="531151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Imagine yourself as a newly-arrived immigrant entering New York Harbor. You see the Statue of Liberty for the first time.  </a:t>
            </a:r>
          </a:p>
          <a:p>
            <a:endParaRPr lang="en-US" dirty="0"/>
          </a:p>
          <a:p>
            <a:r>
              <a:rPr lang="en-US" dirty="0"/>
              <a:t>What are your thoughts and feelings?</a:t>
            </a:r>
          </a:p>
          <a:p>
            <a:endParaRPr lang="en-US" dirty="0"/>
          </a:p>
          <a:p>
            <a:r>
              <a:rPr lang="en-US" dirty="0"/>
              <a:t>What are the sights, smells, and sounds you are experiencing?</a:t>
            </a:r>
          </a:p>
          <a:p>
            <a:endParaRPr lang="en-US" dirty="0"/>
          </a:p>
          <a:p>
            <a:r>
              <a:rPr lang="en-US" dirty="0"/>
              <a:t>Write about your experience.</a:t>
            </a:r>
          </a:p>
          <a:p>
            <a:endParaRPr lang="en-US" dirty="0"/>
          </a:p>
        </p:txBody>
      </p:sp>
      <p:pic>
        <p:nvPicPr>
          <p:cNvPr id="6" name="Picture 5" descr="A statue of a bird&#10;&#10;Description automatically generated">
            <a:extLst>
              <a:ext uri="{FF2B5EF4-FFF2-40B4-BE49-F238E27FC236}">
                <a16:creationId xmlns:a16="http://schemas.microsoft.com/office/drawing/2014/main" id="{CC8FD24C-1ACE-48CE-8F01-384F5B159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1174" y="586369"/>
            <a:ext cx="2713679" cy="23845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289C94-76FF-D846-A5F8-C1C24BD203E2}"/>
              </a:ext>
            </a:extLst>
          </p:cNvPr>
          <p:cNvSpPr txBox="1"/>
          <p:nvPr/>
        </p:nvSpPr>
        <p:spPr>
          <a:xfrm>
            <a:off x="457200" y="4740965"/>
            <a:ext cx="451598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Image source: File: Statue-of-</a:t>
            </a:r>
            <a:r>
              <a:rPr lang="en-US" sz="1000" dirty="0" err="1"/>
              <a:t>liberty.jpg</a:t>
            </a:r>
            <a:r>
              <a:rPr lang="en-US" sz="1000" dirty="0"/>
              <a:t>. (n.d.). In Wikimedia commons.</a:t>
            </a:r>
          </a:p>
          <a:p>
            <a:r>
              <a:rPr lang="en-US" sz="1000" dirty="0"/>
              <a:t>Retrieved from https://</a:t>
            </a:r>
            <a:r>
              <a:rPr lang="en-US" sz="1000" dirty="0" err="1"/>
              <a:t>commons.wikimedia.org</a:t>
            </a:r>
            <a:r>
              <a:rPr lang="en-US" sz="1000" dirty="0"/>
              <a:t>/wiki/</a:t>
            </a:r>
            <a:r>
              <a:rPr lang="en-US" sz="1000" dirty="0" err="1"/>
              <a:t>File:Statue-Of-Liberty.jpg</a:t>
            </a:r>
            <a:endParaRPr lang="en-US" sz="1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43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The New Colossus</a:t>
            </a:r>
            <a:endParaRPr dirty="0"/>
          </a:p>
        </p:txBody>
      </p:sp>
      <p:sp>
        <p:nvSpPr>
          <p:cNvPr id="80" name="Shape 80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34289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r>
              <a:rPr lang="en-US" dirty="0"/>
              <a:t>ELA 7</a:t>
            </a:r>
            <a:r>
              <a:rPr lang="en-US" baseline="30000" dirty="0"/>
              <a:t>th</a:t>
            </a:r>
            <a:r>
              <a:rPr lang="en-US" dirty="0"/>
              <a:t> or 8</a:t>
            </a:r>
            <a:r>
              <a:rPr lang="en-US" baseline="30000" dirty="0"/>
              <a:t>th</a:t>
            </a:r>
            <a:r>
              <a:rPr lang="en-US" dirty="0"/>
              <a:t> Grade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sz="3600" b="0" i="0" u="none" strike="noStrike" cap="none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Essential Questions:</a:t>
            </a:r>
            <a:endParaRPr sz="3600" b="0" i="0" u="none" strike="noStrike" cap="none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05730" lvl="0" indent="-40630">
              <a:spcBef>
                <a:spcPts val="0"/>
              </a:spcBef>
              <a:buNone/>
            </a:pPr>
            <a:r>
              <a:rPr lang="en-US" i="1" dirty="0"/>
              <a:t>How does the text inform us of the author's perspective?  </a:t>
            </a:r>
          </a:p>
          <a:p>
            <a:pPr marL="205730" lvl="0" indent="-40630">
              <a:spcBef>
                <a:spcPts val="0"/>
              </a:spcBef>
              <a:buNone/>
            </a:pPr>
            <a:endParaRPr lang="en-US" i="1" dirty="0"/>
          </a:p>
          <a:p>
            <a:pPr marL="205730" lvl="0" indent="-40630">
              <a:spcBef>
                <a:spcPts val="0"/>
              </a:spcBef>
              <a:buNone/>
            </a:pPr>
            <a:r>
              <a:rPr lang="en-US" i="1" dirty="0"/>
              <a:t>What is the poem's message about the Statue of Liberty?  </a:t>
            </a:r>
            <a:endParaRPr sz="2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76CD1-2150-4B98-8E32-66D702614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Collective Brain Dump activity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295F5A-E43B-4DE1-8C02-9685F0FB2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451610"/>
            <a:ext cx="3955961" cy="2380919"/>
          </a:xfrm>
        </p:spPr>
        <p:txBody>
          <a:bodyPr/>
          <a:lstStyle/>
          <a:p>
            <a:pPr marL="63500" indent="0">
              <a:buNone/>
            </a:pPr>
            <a:r>
              <a:rPr lang="en-US" sz="2000" dirty="0"/>
              <a:t>With your group, brainstorm everything you know about the Statue of Liberty.</a:t>
            </a:r>
          </a:p>
          <a:p>
            <a:pPr marL="63500" indent="0">
              <a:buNone/>
            </a:pPr>
            <a:endParaRPr lang="en-US" sz="2000" dirty="0"/>
          </a:p>
          <a:p>
            <a:pPr marL="63500" indent="0">
              <a:buNone/>
            </a:pPr>
            <a:r>
              <a:rPr lang="en-US" sz="2000" dirty="0"/>
              <a:t>You have five minutes. </a:t>
            </a:r>
          </a:p>
          <a:p>
            <a:pPr marL="63500" indent="0">
              <a:buNone/>
            </a:pPr>
            <a:r>
              <a:rPr lang="en-US" sz="2000" dirty="0">
                <a:hlinkClick r:id="rId3"/>
              </a:rPr>
              <a:t>Online Timer</a:t>
            </a:r>
            <a:endParaRPr lang="en-US" sz="2000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8B36EFC-C89B-4B64-905E-F48CC31B81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42885">
            <a:off x="5653654" y="1586775"/>
            <a:ext cx="2296756" cy="29857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4516A3-42D8-E14A-9821-2D29576C776A}"/>
              </a:ext>
            </a:extLst>
          </p:cNvPr>
          <p:cNvSpPr txBox="1"/>
          <p:nvPr/>
        </p:nvSpPr>
        <p:spPr>
          <a:xfrm>
            <a:off x="2" y="4885881"/>
            <a:ext cx="5660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Online stopwatch (n.d.) Online </a:t>
            </a:r>
            <a:r>
              <a:rPr lang="en-US" sz="1000" dirty="0" err="1"/>
              <a:t>stopwatch.com</a:t>
            </a:r>
            <a:r>
              <a:rPr lang="en-US" sz="1000" dirty="0"/>
              <a:t> Retrieved from https://</a:t>
            </a:r>
            <a:r>
              <a:rPr lang="en-US" sz="1000" dirty="0" err="1"/>
              <a:t>www.online-stopwatch.com</a:t>
            </a:r>
            <a:r>
              <a:rPr lang="en-US" sz="1000" dirty="0"/>
              <a:t>/</a:t>
            </a: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80928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23C24-C44C-49F4-A6C0-715852379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 Builder Activity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61EB33-3616-4AF1-B8A8-724A4E58AF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5035062" cy="3291840"/>
          </a:xfrm>
        </p:spPr>
        <p:txBody>
          <a:bodyPr/>
          <a:lstStyle/>
          <a:p>
            <a:r>
              <a:rPr lang="en-US" dirty="0"/>
              <a:t>Identify seven unfamiliar words in the poem.</a:t>
            </a:r>
          </a:p>
          <a:p>
            <a:r>
              <a:rPr lang="en-US" dirty="0"/>
              <a:t>Using the poem’s phrases as clues, try to predict what these words mean.</a:t>
            </a:r>
          </a:p>
          <a:p>
            <a:r>
              <a:rPr lang="en-US" dirty="0"/>
              <a:t>Look up the meaning to see if your prediction matches.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picture containing object&#10;&#10;Description automatically generated">
            <a:extLst>
              <a:ext uri="{FF2B5EF4-FFF2-40B4-BE49-F238E27FC236}">
                <a16:creationId xmlns:a16="http://schemas.microsoft.com/office/drawing/2014/main" id="{9ADB0547-AF61-4702-A68D-489568778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674586" y="1165977"/>
            <a:ext cx="2635816" cy="281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82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A13BB-74EF-4595-BAEE-99EFF6A6F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First “Colossus”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F9F7C0-4D90-4E0B-8CE7-8F793ADC5B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>
              <a:buNone/>
            </a:pPr>
            <a:endParaRPr lang="en-US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E3000334-AD8C-4082-A86C-948A049A1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51610"/>
            <a:ext cx="4395092" cy="32162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BA00461-A556-4DB9-896F-A218EA4E9CF3}"/>
              </a:ext>
            </a:extLst>
          </p:cNvPr>
          <p:cNvSpPr txBox="1"/>
          <p:nvPr/>
        </p:nvSpPr>
        <p:spPr>
          <a:xfrm>
            <a:off x="4794573" y="1451610"/>
            <a:ext cx="374345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/>
                </a:solidFill>
              </a:rPr>
              <a:t>Colossus of Rhodes built in 280 BC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/>
                </a:solidFill>
              </a:rPr>
              <a:t>Stood in the harbor of Rhodes so that ships could only enter through its feet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/>
                </a:solidFill>
              </a:rPr>
              <a:t>Constructed to celebrate a military victory over Cyprus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/>
                </a:solidFill>
              </a:rPr>
              <a:t>The same height as the Statue of Liberty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/>
                </a:solidFill>
              </a:rPr>
              <a:t>Considered one of the seven wonders of the ancient world</a:t>
            </a:r>
          </a:p>
          <a:p>
            <a:pPr>
              <a:lnSpc>
                <a:spcPct val="150000"/>
              </a:lnSpc>
            </a:pPr>
            <a:endParaRPr lang="en-US" b="1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07580E-FBE1-CE4B-8BBE-D2A45AF11991}"/>
              </a:ext>
            </a:extLst>
          </p:cNvPr>
          <p:cNvSpPr txBox="1"/>
          <p:nvPr/>
        </p:nvSpPr>
        <p:spPr>
          <a:xfrm>
            <a:off x="3721350" y="4812139"/>
            <a:ext cx="514435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Image source: File: Colossus of Rhodes 1745.jpg. (n.d.). In Wikimedia commons. </a:t>
            </a:r>
            <a:br>
              <a:rPr lang="en-US" sz="1000" dirty="0"/>
            </a:br>
            <a:r>
              <a:rPr lang="en-US" sz="1000" dirty="0"/>
              <a:t>Retrieved from https://</a:t>
            </a:r>
            <a:r>
              <a:rPr lang="en-US" sz="1000" dirty="0" err="1"/>
              <a:t>commons.wikimedia.org</a:t>
            </a:r>
            <a:r>
              <a:rPr lang="en-US" sz="1000" dirty="0"/>
              <a:t>/wiki/File:Colossus_of_Rhodes_1745.jpg</a:t>
            </a: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74214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2F1F-615C-4941-A84D-6A7B88684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9334"/>
            <a:ext cx="8229600" cy="857250"/>
          </a:xfrm>
        </p:spPr>
        <p:txBody>
          <a:bodyPr/>
          <a:lstStyle/>
          <a:p>
            <a:r>
              <a:rPr lang="en-US" dirty="0"/>
              <a:t>T-Chart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BE08BF-8796-4B93-804B-A9E0026D8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66292" y="1451610"/>
            <a:ext cx="5820508" cy="3291840"/>
          </a:xfrm>
        </p:spPr>
        <p:txBody>
          <a:bodyPr/>
          <a:lstStyle/>
          <a:p>
            <a:r>
              <a:rPr lang="en-US" dirty="0"/>
              <a:t>Look for positive words or phrases in the poem.</a:t>
            </a:r>
          </a:p>
          <a:p>
            <a:r>
              <a:rPr lang="en-US" dirty="0"/>
              <a:t>Look for negative words or phrases in the poem.</a:t>
            </a:r>
          </a:p>
          <a:p>
            <a:r>
              <a:rPr lang="en-US" dirty="0"/>
              <a:t>Write these in the appropriate column on the T-Chart.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46E2EEC-D836-4DAB-B5EA-DD733D247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33" y="1252248"/>
            <a:ext cx="2423370" cy="32464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206462-4E6C-0443-82D1-B443B84BA6C9}"/>
              </a:ext>
            </a:extLst>
          </p:cNvPr>
          <p:cNvSpPr txBox="1"/>
          <p:nvPr/>
        </p:nvSpPr>
        <p:spPr>
          <a:xfrm>
            <a:off x="149270" y="4580699"/>
            <a:ext cx="4985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Image source: How to use t charts in math </a:t>
            </a:r>
            <a:r>
              <a:rPr lang="en-US" sz="1000" dirty="0" err="1"/>
              <a:t>vlass</a:t>
            </a:r>
            <a:r>
              <a:rPr lang="en-US" sz="1000" dirty="0"/>
              <a:t>. (n.d.). Retrieved from </a:t>
            </a:r>
            <a:br>
              <a:rPr lang="en-US" sz="1000" dirty="0"/>
            </a:br>
            <a:r>
              <a:rPr lang="en-US" sz="1000" dirty="0"/>
              <a:t>http://</a:t>
            </a:r>
            <a:r>
              <a:rPr lang="en-US" sz="1000" dirty="0" err="1"/>
              <a:t>whoswhoandnew.blogspot.com</a:t>
            </a:r>
            <a:r>
              <a:rPr lang="en-US" sz="1000" dirty="0"/>
              <a:t>/2015/08/how-to-use-t-charts-in-math-</a:t>
            </a:r>
            <a:r>
              <a:rPr lang="en-US" sz="1000" dirty="0" err="1"/>
              <a:t>class.html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9198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63988-F0EF-48F0-B915-89301124F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 Chart 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91D009-789D-4005-9857-CDF33490DF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>
              <a:buNone/>
            </a:pPr>
            <a:r>
              <a:rPr lang="en-US" dirty="0"/>
              <a:t>Create a group summary of the poem and its meaning.</a:t>
            </a:r>
          </a:p>
          <a:p>
            <a:pPr marL="63500" indent="0">
              <a:buNone/>
            </a:pPr>
            <a:r>
              <a:rPr lang="en-US" dirty="0"/>
              <a:t>Include:</a:t>
            </a:r>
          </a:p>
          <a:p>
            <a:r>
              <a:rPr lang="en-US" i="1" dirty="0"/>
              <a:t>What is the author’s viewpoint of the Statue of Liberty?  </a:t>
            </a:r>
          </a:p>
          <a:p>
            <a:r>
              <a:rPr lang="en-US" i="1" dirty="0"/>
              <a:t>What is the author’s viewpoint of new immigrants coming to the U.S.?</a:t>
            </a:r>
          </a:p>
        </p:txBody>
      </p:sp>
    </p:spTree>
    <p:extLst>
      <p:ext uri="{BB962C8B-B14F-4D97-AF65-F5344CB8AC3E}">
        <p14:creationId xmlns:p14="http://schemas.microsoft.com/office/powerpoint/2010/main" val="362235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C682E-F322-4DAA-B0B8-AE068ED00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484" y="224409"/>
            <a:ext cx="8229600" cy="857250"/>
          </a:xfrm>
        </p:spPr>
        <p:txBody>
          <a:bodyPr/>
          <a:lstStyle/>
          <a:p>
            <a:r>
              <a:rPr lang="en-US" dirty="0" err="1"/>
              <a:t>Wordle</a:t>
            </a:r>
            <a:r>
              <a:rPr lang="en-US" dirty="0"/>
              <a:t> activity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F80C57-8CC0-4A91-B464-8924413D5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51609"/>
            <a:ext cx="8229600" cy="3499285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BA6774-DF46-417C-9B3B-DCCD0F279590}"/>
              </a:ext>
            </a:extLst>
          </p:cNvPr>
          <p:cNvSpPr txBox="1"/>
          <p:nvPr/>
        </p:nvSpPr>
        <p:spPr>
          <a:xfrm>
            <a:off x="5382651" y="1856584"/>
            <a:ext cx="27666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Imagine you are a new immigrant to the U.S. </a:t>
            </a:r>
          </a:p>
          <a:p>
            <a:endParaRPr lang="en-US" dirty="0"/>
          </a:p>
          <a:p>
            <a:r>
              <a:rPr lang="en-US" dirty="0"/>
              <a:t>Think about your thoughts coming to a new country and entering New York harbor. Your first sight is the Statue of Liberty.</a:t>
            </a:r>
          </a:p>
          <a:p>
            <a:endParaRPr lang="en-US" dirty="0"/>
          </a:p>
          <a:p>
            <a:r>
              <a:rPr lang="en-US" dirty="0"/>
              <a:t>Jot down one or two words about your thoughts or feelings.</a:t>
            </a:r>
          </a:p>
        </p:txBody>
      </p:sp>
      <p:pic>
        <p:nvPicPr>
          <p:cNvPr id="10" name="Picture 9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E66C491D-1315-4DD3-9DCF-9EC87DCE3A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62709" y="1323607"/>
            <a:ext cx="4444113" cy="30160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92198C-B54D-4441-8F95-3E74B3F7A052}"/>
              </a:ext>
            </a:extLst>
          </p:cNvPr>
          <p:cNvSpPr txBox="1"/>
          <p:nvPr/>
        </p:nvSpPr>
        <p:spPr>
          <a:xfrm>
            <a:off x="4114800" y="2114234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EF8980-5F7C-49E3-AB02-A26AC5FF0A0B}"/>
              </a:ext>
            </a:extLst>
          </p:cNvPr>
          <p:cNvSpPr txBox="1"/>
          <p:nvPr/>
        </p:nvSpPr>
        <p:spPr>
          <a:xfrm>
            <a:off x="562709" y="4549759"/>
            <a:ext cx="6040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Source: Welcome to the land of freedom (1187). Image. Wikimedia commons.  Retrieved from: </a:t>
            </a:r>
            <a:r>
              <a:rPr lang="en-US" sz="900" dirty="0">
                <a:hlinkClick r:id="rId5"/>
              </a:rPr>
              <a:t>https://commons.wikimedia.org/wiki/File:Welcome_to_the_land_of_freedom.png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77944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957</TotalTime>
  <Words>450</Words>
  <Application>Microsoft Office PowerPoint</Application>
  <PresentationFormat>On-screen Show (16:9)</PresentationFormat>
  <Paragraphs>57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Noto Sans Symbols</vt:lpstr>
      <vt:lpstr>Constantia</vt:lpstr>
      <vt:lpstr>Arial</vt:lpstr>
      <vt:lpstr>Georgia</vt:lpstr>
      <vt:lpstr>Calibri</vt:lpstr>
      <vt:lpstr>LEARN theme</vt:lpstr>
      <vt:lpstr>LEARN theme</vt:lpstr>
      <vt:lpstr>PowerPoint Presentation</vt:lpstr>
      <vt:lpstr>The New Colossus</vt:lpstr>
      <vt:lpstr>Essential Questions:</vt:lpstr>
      <vt:lpstr>Collective Brain Dump activity</vt:lpstr>
      <vt:lpstr>Vocabulary Builder Activity</vt:lpstr>
      <vt:lpstr>The First “Colossus”</vt:lpstr>
      <vt:lpstr>T-Chart</vt:lpstr>
      <vt:lpstr>T Chart Summary</vt:lpstr>
      <vt:lpstr>Wordle activity</vt:lpstr>
      <vt:lpstr>Essay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McHale, Susan</dc:creator>
  <cp:lastModifiedBy>McHale, Susan</cp:lastModifiedBy>
  <cp:revision>33</cp:revision>
  <dcterms:modified xsi:type="dcterms:W3CDTF">2019-08-08T12:29:56Z</dcterms:modified>
</cp:coreProperties>
</file>