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4"/>
  </p:notes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/>
    <p:restoredTop sz="94694"/>
  </p:normalViewPr>
  <p:slideViewPr>
    <p:cSldViewPr snapToGrid="0">
      <p:cViewPr varScale="1">
        <p:scale>
          <a:sx n="161" d="100"/>
          <a:sy n="161" d="100"/>
        </p:scale>
        <p:origin x="7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emoticon-emoji-smile-happy-1610573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emoticon-emoji-angry-cartoon-1659234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Smiley </a:t>
            </a:r>
            <a:r>
              <a:rPr lang="en-US" dirty="0" err="1"/>
              <a:t>emjoi</a:t>
            </a:r>
            <a:r>
              <a:rPr lang="en-US" dirty="0"/>
              <a:t> (2019). </a:t>
            </a:r>
            <a:r>
              <a:rPr lang="en-US" dirty="0" err="1"/>
              <a:t>Pixabay.com</a:t>
            </a:r>
            <a:r>
              <a:rPr lang="en-US" dirty="0"/>
              <a:t>. Retrieved from: </a:t>
            </a:r>
            <a:r>
              <a:rPr lang="en-US" dirty="0">
                <a:hlinkClick r:id="rId3"/>
              </a:rPr>
              <a:t>https://pixabay.com/illustrations/emoticon-emoji-smile-happy-1610573/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2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Emoticon angry emoji (2019). </a:t>
            </a:r>
            <a:r>
              <a:rPr lang="en-US" dirty="0" err="1"/>
              <a:t>Pixabay.com</a:t>
            </a:r>
            <a:r>
              <a:rPr lang="en-US" dirty="0"/>
              <a:t>  Retrieved from: </a:t>
            </a:r>
            <a:r>
              <a:rPr lang="en-US" dirty="0">
                <a:hlinkClick r:id="rId3"/>
              </a:rPr>
              <a:t>https://pixabay.com/illustrations/emoticon-emoji-angry-cartoon-1659234/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8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Question mark emoji clip art (n.d.)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Wikiclipart.com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 Retrieved from https://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wikiclipart.com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/question-mark-clipart_3756/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4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0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ile:Text-x-generic_with_pencil.sv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ixabay.com/illustrations/emoticon-emoji-smile-happy-1610573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ixabay.com/illustrations/emoticon-emoji-angry-cartoon-1659234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CC394-5101-4BD9-8167-603FCE91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147"/>
            <a:ext cx="8229600" cy="857250"/>
          </a:xfrm>
        </p:spPr>
        <p:txBody>
          <a:bodyPr/>
          <a:lstStyle/>
          <a:p>
            <a:r>
              <a:rPr lang="en-US" dirty="0"/>
              <a:t>Labeling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5CD22-AFB8-47BB-9E74-BAC08FEC2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18397"/>
            <a:ext cx="4775528" cy="3363956"/>
          </a:xfrm>
          <a:ln>
            <a:solidFill>
              <a:schemeClr val="accent6"/>
            </a:solidFill>
          </a:ln>
        </p:spPr>
        <p:txBody>
          <a:bodyPr/>
          <a:lstStyle/>
          <a:p>
            <a:r>
              <a:rPr lang="en-US" dirty="0"/>
              <a:t>Look at the underlined sentences from the story, “Rikki-</a:t>
            </a:r>
            <a:r>
              <a:rPr lang="en-US" dirty="0" err="1"/>
              <a:t>Tikki</a:t>
            </a:r>
            <a:r>
              <a:rPr lang="en-US" dirty="0"/>
              <a:t>-</a:t>
            </a:r>
            <a:r>
              <a:rPr lang="en-US" dirty="0" err="1"/>
              <a:t>Tavi</a:t>
            </a:r>
            <a:r>
              <a:rPr lang="en-US" dirty="0"/>
              <a:t>.” 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Label each underlined sentence on your notebook paper as </a:t>
            </a:r>
            <a:r>
              <a:rPr lang="en-US" b="1" dirty="0"/>
              <a:t>imperative, interrogative, </a:t>
            </a:r>
            <a:r>
              <a:rPr lang="en-US" dirty="0"/>
              <a:t>or</a:t>
            </a:r>
            <a:r>
              <a:rPr lang="en-US" b="1" dirty="0"/>
              <a:t> indicative.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ACE53-7EDA-46C8-8932-ACA883479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812482">
            <a:off x="5433674" y="528066"/>
            <a:ext cx="3385492" cy="33854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D88306-434F-423C-A21A-722D4ACB2589}"/>
              </a:ext>
            </a:extLst>
          </p:cNvPr>
          <p:cNvSpPr txBox="1"/>
          <p:nvPr/>
        </p:nvSpPr>
        <p:spPr>
          <a:xfrm rot="20852720">
            <a:off x="5811166" y="3838582"/>
            <a:ext cx="3806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pedia.org/wiki/File:Text-x-generic_with_pencil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4543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0CB7-D3C5-41E6-9ED3-E8809390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Spin-A-Sentence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1E3D-95E6-4073-A950-A862B7832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6968" y="1185770"/>
            <a:ext cx="3819832" cy="3557680"/>
          </a:xfrm>
          <a:ln>
            <a:solidFill>
              <a:schemeClr val="accent6"/>
            </a:solidFill>
          </a:ln>
        </p:spPr>
        <p:txBody>
          <a:bodyPr/>
          <a:lstStyle/>
          <a:p>
            <a:pPr marL="63500" indent="0">
              <a:buNone/>
            </a:pPr>
            <a:r>
              <a:rPr lang="en-US" dirty="0"/>
              <a:t>With your group:</a:t>
            </a:r>
          </a:p>
          <a:p>
            <a:pPr marL="63500" indent="0">
              <a:buNone/>
            </a:pPr>
            <a:r>
              <a:rPr lang="en-US" dirty="0"/>
              <a:t>Part I—Create three sentences together.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Part II—Play the game according to the directions on the student handout.</a:t>
            </a:r>
          </a:p>
        </p:txBody>
      </p:sp>
      <p:pic>
        <p:nvPicPr>
          <p:cNvPr id="5" name="Picture 4" descr="A picture containing object, clock, indoor, floor&#10;&#10;Description automatically generated">
            <a:extLst>
              <a:ext uri="{FF2B5EF4-FFF2-40B4-BE49-F238E27FC236}">
                <a16:creationId xmlns:a16="http://schemas.microsoft.com/office/drawing/2014/main" id="{A900C900-C1DA-43C2-9789-D0C426DF8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13" y="1539732"/>
            <a:ext cx="3819832" cy="28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Rikki-</a:t>
            </a:r>
            <a:r>
              <a:rPr lang="en-US" dirty="0" err="1"/>
              <a:t>Tikki</a:t>
            </a:r>
            <a:r>
              <a:rPr lang="en-US" dirty="0"/>
              <a:t>-Types of Sentences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r>
              <a:rPr lang="en-US" dirty="0"/>
              <a:t> Grade ELA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371C-1BF9-4EAA-9C1F-EC6CF7CB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9C8A3-FC4F-4B43-A151-C6EFD997D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i="1" dirty="0"/>
              <a:t>How do punctuation and sentence mood convey meaning to the reader?</a:t>
            </a:r>
          </a:p>
          <a:p>
            <a:pPr marL="63500" indent="0">
              <a:buNone/>
            </a:pPr>
            <a:endParaRPr lang="en-US" i="1" dirty="0"/>
          </a:p>
          <a:p>
            <a:pPr marL="63500" indent="0">
              <a:buNone/>
            </a:pPr>
            <a:r>
              <a:rPr lang="en-US" i="1" dirty="0"/>
              <a:t>What are indicative, imperative, and interrogative sentences?  </a:t>
            </a:r>
          </a:p>
        </p:txBody>
      </p:sp>
    </p:spTree>
    <p:extLst>
      <p:ext uri="{BB962C8B-B14F-4D97-AF65-F5344CB8AC3E}">
        <p14:creationId xmlns:p14="http://schemas.microsoft.com/office/powerpoint/2010/main" val="29308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A87774-0587-46ED-8751-4883AFDC9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4097" y="1385316"/>
            <a:ext cx="5282703" cy="857249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What feeling does this emoji convey?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A9A843-36D3-4827-83E0-C91409E6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B1E776-5D12-4F3C-B2E1-1289EC45C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98436"/>
            <a:ext cx="3240157" cy="32379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29F8B8-3B9F-DE41-9AB5-5B985915FDB8}"/>
              </a:ext>
            </a:extLst>
          </p:cNvPr>
          <p:cNvSpPr txBox="1"/>
          <p:nvPr/>
        </p:nvSpPr>
        <p:spPr>
          <a:xfrm>
            <a:off x="-62575" y="4774168"/>
            <a:ext cx="362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Smiley </a:t>
            </a:r>
            <a:r>
              <a:rPr lang="en-US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emjoi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(2019). </a:t>
            </a:r>
            <a:r>
              <a:rPr lang="en-US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Pixabay.com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</a:t>
            </a:r>
            <a:b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https://pixabay.com/illustrations/emoticon-emoji-smile-happy-1610573/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A9A843-36D3-4827-83E0-C91409E6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A47A61-2717-4105-9734-F784CF9EC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9" y="1508434"/>
            <a:ext cx="3101275" cy="3098181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59E2073-344F-534F-8D8C-B9C32FA058DC}"/>
              </a:ext>
            </a:extLst>
          </p:cNvPr>
          <p:cNvSpPr txBox="1">
            <a:spLocks/>
          </p:cNvSpPr>
          <p:nvPr/>
        </p:nvSpPr>
        <p:spPr>
          <a:xfrm>
            <a:off x="3404097" y="1385316"/>
            <a:ext cx="5282703" cy="857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 lang="en-US" sz="2400" dirty="0"/>
          </a:p>
          <a:p>
            <a:r>
              <a:rPr lang="en-US" sz="2400" dirty="0"/>
              <a:t>What feeling does this emoji convey?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48A631-57E0-F144-9764-1F737AD9D9DD}"/>
              </a:ext>
            </a:extLst>
          </p:cNvPr>
          <p:cNvSpPr txBox="1"/>
          <p:nvPr/>
        </p:nvSpPr>
        <p:spPr>
          <a:xfrm>
            <a:off x="-40024" y="4729733"/>
            <a:ext cx="3712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Emoticon angry emoji (2019). </a:t>
            </a:r>
            <a:r>
              <a:rPr lang="en-US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Pixabay.com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Retrieved from</a:t>
            </a:r>
            <a:b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https://pixabay.com/illustrations/emoticon-emoji-angry-cartoon-1659234/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A9A843-36D3-4827-83E0-C91409E6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E7D53-432F-42A4-8435-ACA75812E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99" y="1468017"/>
            <a:ext cx="3172571" cy="31790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DF3292D-7884-3147-99D0-EB67D30B3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4097" y="1385316"/>
            <a:ext cx="5282703" cy="857249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What feeling does this emoji convey?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A51D46-BC9C-A040-8F5E-1DD8FA61C71F}"/>
              </a:ext>
            </a:extLst>
          </p:cNvPr>
          <p:cNvSpPr txBox="1"/>
          <p:nvPr/>
        </p:nvSpPr>
        <p:spPr>
          <a:xfrm>
            <a:off x="0" y="4729733"/>
            <a:ext cx="3321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 mark emoji clip art (n.d.) </a:t>
            </a:r>
            <a:r>
              <a:rPr lang="en-US" sz="9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Wikiclipart.com</a:t>
            </a:r>
            <a: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</a:t>
            </a:r>
            <a:b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9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wikiclipart.com</a:t>
            </a:r>
            <a: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/question-mark-clipart_3756/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3387-AB56-4CF2-A32B-229EFA82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757993"/>
          </a:xfrm>
        </p:spPr>
        <p:txBody>
          <a:bodyPr/>
          <a:lstStyle/>
          <a:p>
            <a:r>
              <a:rPr lang="en-US" dirty="0"/>
              <a:t>Sentence Moods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505473-CB64-47AC-B294-8CB0D3A5E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003788"/>
              </p:ext>
            </p:extLst>
          </p:nvPr>
        </p:nvGraphicFramePr>
        <p:xfrm>
          <a:off x="684326" y="1374549"/>
          <a:ext cx="7026132" cy="31921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42044">
                  <a:extLst>
                    <a:ext uri="{9D8B030D-6E8A-4147-A177-3AD203B41FA5}">
                      <a16:colId xmlns:a16="http://schemas.microsoft.com/office/drawing/2014/main" val="3052778644"/>
                    </a:ext>
                  </a:extLst>
                </a:gridCol>
                <a:gridCol w="2342044">
                  <a:extLst>
                    <a:ext uri="{9D8B030D-6E8A-4147-A177-3AD203B41FA5}">
                      <a16:colId xmlns:a16="http://schemas.microsoft.com/office/drawing/2014/main" val="3731959884"/>
                    </a:ext>
                  </a:extLst>
                </a:gridCol>
                <a:gridCol w="2342044">
                  <a:extLst>
                    <a:ext uri="{9D8B030D-6E8A-4147-A177-3AD203B41FA5}">
                      <a16:colId xmlns:a16="http://schemas.microsoft.com/office/drawing/2014/main" val="4064510643"/>
                    </a:ext>
                  </a:extLst>
                </a:gridCol>
              </a:tblGrid>
              <a:tr h="5403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Imperative Sentences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Indicative Sentences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Interrogative Sentences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958076"/>
                  </a:ext>
                </a:extLst>
              </a:tr>
              <a:tr h="2161524">
                <a:tc>
                  <a:txBody>
                    <a:bodyPr/>
                    <a:lstStyle/>
                    <a:p>
                      <a:r>
                        <a:rPr lang="en-US" dirty="0"/>
                        <a:t>Makes a request or command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Sentence may end with a period or an exclamation point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The subject of the sentence is (you) although it is not always stated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Makes a factual statement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Sentence ends in a period or an exclamation point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Asks a question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Sentence ends in a question mark (?)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280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3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FCB6-DC9A-46DD-99C2-E0CDEEBE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CCA68-CF3E-4A10-820B-C81ACF166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Match the sentences that best fit with each emoji and its mood type.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Be prepared to share your reasoning.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A59A46-5FD8-46EB-AD6E-0767C2083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48154"/>
              </p:ext>
            </p:extLst>
          </p:nvPr>
        </p:nvGraphicFramePr>
        <p:xfrm>
          <a:off x="1085481" y="333273"/>
          <a:ext cx="6729196" cy="44206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6998">
                  <a:extLst>
                    <a:ext uri="{9D8B030D-6E8A-4147-A177-3AD203B41FA5}">
                      <a16:colId xmlns:a16="http://schemas.microsoft.com/office/drawing/2014/main" val="3272523927"/>
                    </a:ext>
                  </a:extLst>
                </a:gridCol>
                <a:gridCol w="2241099">
                  <a:extLst>
                    <a:ext uri="{9D8B030D-6E8A-4147-A177-3AD203B41FA5}">
                      <a16:colId xmlns:a16="http://schemas.microsoft.com/office/drawing/2014/main" val="3482487851"/>
                    </a:ext>
                  </a:extLst>
                </a:gridCol>
                <a:gridCol w="2241099">
                  <a:extLst>
                    <a:ext uri="{9D8B030D-6E8A-4147-A177-3AD203B41FA5}">
                      <a16:colId xmlns:a16="http://schemas.microsoft.com/office/drawing/2014/main" val="1381077970"/>
                    </a:ext>
                  </a:extLst>
                </a:gridCol>
              </a:tblGrid>
              <a:tr h="8701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INDICATIVE MOOD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IMPERATIVE MOOD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INTERROGATIVE MOOD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6394496"/>
                  </a:ext>
                </a:extLst>
              </a:tr>
              <a:tr h="13254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45705"/>
                  </a:ext>
                </a:extLst>
              </a:tr>
              <a:tr h="181374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It’s a great day for a movie.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I’m satisfied with that grade.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You are a good friend.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 will be back soon.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Today is so cool!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You better do as I say!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Please get me some water.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Get back in line!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Come back here.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Please listen.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What were you thinking about just now?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Where are you going?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When will I study for that test?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04886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5EFD13E-409A-44F6-8435-A8F15E7B51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33" y="1271344"/>
            <a:ext cx="989402" cy="1055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9777DB-02BF-4ECC-8983-B201D3851D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99" y="1271344"/>
            <a:ext cx="989402" cy="1098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A8ABFB-5ACA-43C4-A5B3-0E62979B55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06" y="1249709"/>
            <a:ext cx="1114979" cy="109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390</Words>
  <Application>Microsoft Macintosh PowerPoint</Application>
  <PresentationFormat>On-screen Show (16:9)</PresentationFormat>
  <Paragraphs>69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Noto Sans Symbols</vt:lpstr>
      <vt:lpstr>Constantia</vt:lpstr>
      <vt:lpstr>Georgia</vt:lpstr>
      <vt:lpstr>LEARN theme</vt:lpstr>
      <vt:lpstr>LEARN theme</vt:lpstr>
      <vt:lpstr>PowerPoint Presentation</vt:lpstr>
      <vt:lpstr>Rikki-Tikki-Types of Sentences</vt:lpstr>
      <vt:lpstr>Essential Questions</vt:lpstr>
      <vt:lpstr>Think-Pair-Share</vt:lpstr>
      <vt:lpstr>Think-Pair-Share</vt:lpstr>
      <vt:lpstr>Think-Pair-Share</vt:lpstr>
      <vt:lpstr>Sentence Moods</vt:lpstr>
      <vt:lpstr>Matching</vt:lpstr>
      <vt:lpstr>PowerPoint Presentation</vt:lpstr>
      <vt:lpstr>Labeling Activity</vt:lpstr>
      <vt:lpstr>Let’s Spin-A-Sentence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Walters, Darrin J.</cp:lastModifiedBy>
  <cp:revision>35</cp:revision>
  <dcterms:modified xsi:type="dcterms:W3CDTF">2019-09-11T13:33:04Z</dcterms:modified>
</cp:coreProperties>
</file>