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7"/>
  </p:notesMasterIdLst>
  <p:sldIdLst>
    <p:sldId id="276" r:id="rId2"/>
    <p:sldId id="256" r:id="rId3"/>
    <p:sldId id="274" r:id="rId4"/>
    <p:sldId id="275" r:id="rId5"/>
    <p:sldId id="282" r:id="rId6"/>
    <p:sldId id="283" r:id="rId7"/>
    <p:sldId id="294" r:id="rId8"/>
    <p:sldId id="284" r:id="rId9"/>
    <p:sldId id="286" r:id="rId10"/>
    <p:sldId id="293" r:id="rId11"/>
    <p:sldId id="291" r:id="rId12"/>
    <p:sldId id="288" r:id="rId13"/>
    <p:sldId id="289" r:id="rId14"/>
    <p:sldId id="287" r:id="rId15"/>
    <p:sldId id="29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07"/>
  </p:normalViewPr>
  <p:slideViewPr>
    <p:cSldViewPr snapToGrid="0" snapToObjects="1">
      <p:cViewPr varScale="1">
        <p:scale>
          <a:sx n="115" d="100"/>
          <a:sy n="115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K20 Center. (n.d.). Card Matching.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sz="1800" b="0" i="0" u="none" strike="noStrike" dirty="0">
              <a:solidFill>
                <a:srgbClr val="292929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59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Bell Ringers and Exit Ticket.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>
          <a:extLst>
            <a:ext uri="{FF2B5EF4-FFF2-40B4-BE49-F238E27FC236}">
              <a16:creationId xmlns:a16="http://schemas.microsoft.com/office/drawing/2014/main" id="{B3FB0E36-138D-7E83-6B00-3E676942F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3329873-7531-E540-DACE-898B8BEF5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114800" cy="3434098"/>
          </a:xfrm>
        </p:spPr>
        <p:txBody>
          <a:bodyPr>
            <a:normAutofit/>
          </a:bodyPr>
          <a:lstStyle/>
          <a:p>
            <a:r>
              <a:rPr lang="en-US" dirty="0"/>
              <a:t>Solve the inequality.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–3 &lt;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+ 15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–18 &lt;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–9 &lt;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D8762AD5-28B5-A53D-63BC-8BA013B0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Inequalities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88EDE7D3-959B-6062-852A-73930A07C2DF}"/>
              </a:ext>
            </a:extLst>
          </p:cNvPr>
          <p:cNvSpPr txBox="1">
            <a:spLocks/>
          </p:cNvSpPr>
          <p:nvPr/>
        </p:nvSpPr>
        <p:spPr>
          <a:xfrm>
            <a:off x="4572000" y="1309352"/>
            <a:ext cx="4114799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–3 &lt;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–3 &lt; 15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–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18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__–9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CA9B5EDE-71CF-1FE7-1354-5FB2FA62B4FC}"/>
              </a:ext>
            </a:extLst>
          </p:cNvPr>
          <p:cNvSpPr txBox="1">
            <a:spLocks/>
          </p:cNvSpPr>
          <p:nvPr/>
        </p:nvSpPr>
        <p:spPr>
          <a:xfrm>
            <a:off x="5909379" y="3814962"/>
            <a:ext cx="680780" cy="67348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800" b="1" i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674B304C-0C80-DFB0-D74C-AC690B0410EF}"/>
              </a:ext>
            </a:extLst>
          </p:cNvPr>
          <p:cNvSpPr txBox="1">
            <a:spLocks/>
          </p:cNvSpPr>
          <p:nvPr/>
        </p:nvSpPr>
        <p:spPr>
          <a:xfrm>
            <a:off x="4572000" y="4488442"/>
            <a:ext cx="3435843" cy="510015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/>
              <a:t>What rule should we write?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8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A45BB8F-A55B-7EBF-E189-78D84B20D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9B1FC85-8AAE-88BF-6C5F-0A31AC51A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How does solving </a:t>
            </a:r>
            <a:r>
              <a:rPr lang="en-US" sz="2400" b="1" i="1" dirty="0">
                <a:solidFill>
                  <a:schemeClr val="accent4"/>
                </a:solidFill>
              </a:rPr>
              <a:t>inequalities</a:t>
            </a:r>
            <a:r>
              <a:rPr lang="en-US" sz="2400" dirty="0"/>
              <a:t> compare to solving </a:t>
            </a:r>
            <a:r>
              <a:rPr lang="en-US" sz="2400" b="1" i="1" dirty="0">
                <a:solidFill>
                  <a:schemeClr val="accent4"/>
                </a:solidFill>
              </a:rPr>
              <a:t>equations</a:t>
            </a:r>
            <a:r>
              <a:rPr lang="en-US" sz="2400" dirty="0"/>
              <a:t>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101C9062-5142-1E49-07D6-7A7D8EE76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Inequalities vs. Equations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9E2A7927-B5E7-57C5-C31D-2E0777434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932768"/>
              </p:ext>
            </p:extLst>
          </p:nvPr>
        </p:nvGraphicFramePr>
        <p:xfrm>
          <a:off x="457200" y="1801423"/>
          <a:ext cx="8229600" cy="2925752"/>
        </p:xfrm>
        <a:graphic>
          <a:graphicData uri="http://schemas.openxmlformats.org/drawingml/2006/table">
            <a:tbl>
              <a:tblPr firstRow="1" firstCol="1" bandRow="1"/>
              <a:tblGrid>
                <a:gridCol w="4115463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4114137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</a:tblGrid>
              <a:tr h="4945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Similarities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Differences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24311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02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inequality. Then graph the solution.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+ 7 ≥ 21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Inequalities: Try On Your Own</a:t>
            </a:r>
          </a:p>
        </p:txBody>
      </p:sp>
    </p:spTree>
    <p:extLst>
      <p:ext uri="{BB962C8B-B14F-4D97-AF65-F5344CB8AC3E}">
        <p14:creationId xmlns:p14="http://schemas.microsoft.com/office/powerpoint/2010/main" val="265128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inequality. Then graph the solution.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Inequalities: Challenge Question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C2D9C44-2443-532B-2323-5F0339AAC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27814"/>
              </p:ext>
            </p:extLst>
          </p:nvPr>
        </p:nvGraphicFramePr>
        <p:xfrm>
          <a:off x="1075299" y="1723825"/>
          <a:ext cx="21971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97080" imgH="1066680" progId="Equation.DSMT4">
                  <p:embed/>
                </p:oleObj>
              </mc:Choice>
              <mc:Fallback>
                <p:oleObj name="Equation" r:id="rId2" imgW="219708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5299" y="1723825"/>
                        <a:ext cx="21971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39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Show Your Work:</a:t>
            </a:r>
          </a:p>
          <a:p>
            <a:r>
              <a:rPr lang="en-US" dirty="0"/>
              <a:t>Write and solve an inequality for each</a:t>
            </a:r>
            <a:br>
              <a:rPr lang="en-US" dirty="0"/>
            </a:br>
            <a:r>
              <a:rPr lang="en-US" dirty="0"/>
              <a:t>given scenario (verbal problem).</a:t>
            </a:r>
          </a:p>
          <a:p>
            <a:pPr marL="0" indent="0">
              <a:buNone/>
            </a:pPr>
            <a:r>
              <a:rPr lang="en-US" b="1" dirty="0"/>
              <a:t>Your Results:</a:t>
            </a:r>
          </a:p>
          <a:p>
            <a:r>
              <a:rPr lang="en-US" dirty="0"/>
              <a:t>Find the signs with the algebraic problem, algebraic solution, and visual solution that match your work.</a:t>
            </a:r>
          </a:p>
          <a:p>
            <a:r>
              <a:rPr lang="en-US" dirty="0"/>
              <a:t>Write the letter for each matching sign on your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Pies and Inequalities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12E6231-1580-12F1-A8FA-5755A26786D7}"/>
              </a:ext>
            </a:extLst>
          </p:cNvPr>
          <p:cNvGrpSpPr/>
          <p:nvPr/>
        </p:nvGrpSpPr>
        <p:grpSpPr>
          <a:xfrm>
            <a:off x="7298773" y="2114550"/>
            <a:ext cx="1388027" cy="914400"/>
            <a:chOff x="6825147" y="1766552"/>
            <a:chExt cx="1388027" cy="9144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045AD6F-0D7B-DF6B-0261-6FF72FCD2241}"/>
                </a:ext>
              </a:extLst>
            </p:cNvPr>
            <p:cNvSpPr/>
            <p:nvPr/>
          </p:nvSpPr>
          <p:spPr>
            <a:xfrm>
              <a:off x="6825147" y="1766552"/>
              <a:ext cx="1388027" cy="914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94E23FF-004E-B530-E758-004AE77A0CA5}"/>
                </a:ext>
              </a:extLst>
            </p:cNvPr>
            <p:cNvSpPr/>
            <p:nvPr/>
          </p:nvSpPr>
          <p:spPr>
            <a:xfrm>
              <a:off x="6825147" y="1766552"/>
              <a:ext cx="369593" cy="3414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402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student solved the inequality</a:t>
            </a:r>
            <a:br>
              <a:rPr lang="en-US" dirty="0"/>
            </a:br>
            <a:r>
              <a:rPr lang="en-US" b="1" i="1" u="sng" dirty="0"/>
              <a:t>in</a:t>
            </a:r>
            <a:r>
              <a:rPr lang="en-US" b="1" i="1" dirty="0"/>
              <a:t>correctly</a:t>
            </a:r>
            <a:r>
              <a:rPr lang="en-US" dirty="0"/>
              <a:t>? What should she have done?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pic>
        <p:nvPicPr>
          <p:cNvPr id="3" name="Picture 2" descr="A pink sign with black text&#10;&#10;Description automatically generated">
            <a:extLst>
              <a:ext uri="{FF2B5EF4-FFF2-40B4-BE49-F238E27FC236}">
                <a16:creationId xmlns:a16="http://schemas.microsoft.com/office/drawing/2014/main" id="{5E783AE0-2393-29C8-DE1F-406B1CE2F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4166" y="400050"/>
            <a:ext cx="2122634" cy="1435020"/>
          </a:xfrm>
          <a:prstGeom prst="rect">
            <a:avLst/>
          </a:prstGeom>
        </p:spPr>
      </p:pic>
      <p:graphicFrame>
        <p:nvGraphicFramePr>
          <p:cNvPr id="4" name="Table Placeholder 10">
            <a:extLst>
              <a:ext uri="{FF2B5EF4-FFF2-40B4-BE49-F238E27FC236}">
                <a16:creationId xmlns:a16="http://schemas.microsoft.com/office/drawing/2014/main" id="{B42A984C-E880-08AE-A2AA-51716531FD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707959"/>
              </p:ext>
            </p:extLst>
          </p:nvPr>
        </p:nvGraphicFramePr>
        <p:xfrm>
          <a:off x="2443419" y="2339073"/>
          <a:ext cx="4257162" cy="1599760"/>
        </p:xfrm>
        <a:graphic>
          <a:graphicData uri="http://schemas.openxmlformats.org/drawingml/2006/table">
            <a:tbl>
              <a:tblPr firstRow="1" firstCol="1" bandRow="1"/>
              <a:tblGrid>
                <a:gridCol w="2128581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128581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5191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Aurora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Aria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0806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+ 9 &lt; –11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–4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– </a:t>
                      </a:r>
                      <a:r>
                        <a:rPr lang="en-US" sz="2000" i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0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20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–3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00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Pie &gt; Everything, Part 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Multi-Step </a:t>
            </a:r>
            <a:r>
              <a:rPr lang="en-US" dirty="0"/>
              <a:t>Inequalities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1678381"/>
          </a:xfrm>
        </p:spPr>
        <p:txBody>
          <a:bodyPr/>
          <a:lstStyle/>
          <a:p>
            <a:pPr marL="55563" indent="0">
              <a:buNone/>
            </a:pPr>
            <a:r>
              <a:rPr lang="en-US" dirty="0"/>
              <a:t>How can we use inequalities to represent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1957630"/>
          </a:xfrm>
        </p:spPr>
        <p:txBody>
          <a:bodyPr>
            <a:normAutofit/>
          </a:bodyPr>
          <a:lstStyle/>
          <a:p>
            <a:r>
              <a:rPr lang="en-US" dirty="0"/>
              <a:t>Write inequalities with one variable from given scenarios.</a:t>
            </a:r>
          </a:p>
          <a:p>
            <a:r>
              <a:rPr lang="en-US" dirty="0"/>
              <a:t>Solve and graph linear inequalities with one variable.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each scenario card with each inequality card.</a:t>
            </a:r>
          </a:p>
          <a:p>
            <a:r>
              <a:rPr lang="en-US" dirty="0"/>
              <a:t>When you are done, find another pair.</a:t>
            </a:r>
          </a:p>
          <a:p>
            <a:r>
              <a:rPr lang="en-US" dirty="0"/>
              <a:t>Then discuss how you and your partner determined the matches.</a:t>
            </a:r>
          </a:p>
          <a:p>
            <a:pPr lvl="1"/>
            <a:r>
              <a:rPr lang="en-US" dirty="0"/>
              <a:t>Why did you put those 2 cards together?</a:t>
            </a:r>
          </a:p>
          <a:p>
            <a:pPr lvl="1"/>
            <a:r>
              <a:rPr lang="en-US" dirty="0"/>
              <a:t>How do you know if the inequality symbol is correct?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</a:t>
            </a:r>
          </a:p>
        </p:txBody>
      </p:sp>
      <p:pic>
        <p:nvPicPr>
          <p:cNvPr id="5" name="Picture 4" descr="A close up of a game&#10;&#10;Description automatically generated">
            <a:extLst>
              <a:ext uri="{FF2B5EF4-FFF2-40B4-BE49-F238E27FC236}">
                <a16:creationId xmlns:a16="http://schemas.microsoft.com/office/drawing/2014/main" id="{1B181E38-F073-7037-CAB8-4761FDFA7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164" y="400050"/>
            <a:ext cx="1809636" cy="90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89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what numbers will work and what numbers won’t work with the inequality.</a:t>
            </a:r>
          </a:p>
          <a:p>
            <a:r>
              <a:rPr lang="en-US" dirty="0"/>
              <a:t>Show the numbers that work on the number line.</a:t>
            </a:r>
          </a:p>
          <a:p>
            <a:r>
              <a:rPr lang="en-US" dirty="0"/>
              <a:t>Think about why certain numbers don’t work.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Numbers Work?</a:t>
            </a:r>
          </a:p>
        </p:txBody>
      </p:sp>
    </p:spTree>
    <p:extLst>
      <p:ext uri="{BB962C8B-B14F-4D97-AF65-F5344CB8AC3E}">
        <p14:creationId xmlns:p14="http://schemas.microsoft.com/office/powerpoint/2010/main" val="386266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Share your thinking.</a:t>
            </a:r>
          </a:p>
          <a:p>
            <a:r>
              <a:rPr lang="en-US" dirty="0"/>
              <a:t>What numbers worked? Why?</a:t>
            </a:r>
          </a:p>
          <a:p>
            <a:r>
              <a:rPr lang="en-US" dirty="0"/>
              <a:t>What numbers did not work? Why?</a:t>
            </a:r>
          </a:p>
          <a:p>
            <a:r>
              <a:rPr lang="en-US" dirty="0"/>
              <a:t>Do our number lines look the same?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Numbers Work? Reflection</a:t>
            </a:r>
          </a:p>
        </p:txBody>
      </p:sp>
    </p:spTree>
    <p:extLst>
      <p:ext uri="{BB962C8B-B14F-4D97-AF65-F5344CB8AC3E}">
        <p14:creationId xmlns:p14="http://schemas.microsoft.com/office/powerpoint/2010/main" val="258097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Simplify each side of the inequality symbol.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Move variables to one side.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Use inverse operations to isolate the variable.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Multi-Step Inequalities</a:t>
            </a:r>
          </a:p>
        </p:txBody>
      </p:sp>
    </p:spTree>
    <p:extLst>
      <p:ext uri="{BB962C8B-B14F-4D97-AF65-F5344CB8AC3E}">
        <p14:creationId xmlns:p14="http://schemas.microsoft.com/office/powerpoint/2010/main" val="312848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inequality.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–3 &lt;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+ 15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Inequalities</a:t>
            </a:r>
          </a:p>
        </p:txBody>
      </p:sp>
    </p:spTree>
    <p:extLst>
      <p:ext uri="{BB962C8B-B14F-4D97-AF65-F5344CB8AC3E}">
        <p14:creationId xmlns:p14="http://schemas.microsoft.com/office/powerpoint/2010/main" val="204892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701</TotalTime>
  <Words>444</Words>
  <Application>Microsoft Office PowerPoint</Application>
  <PresentationFormat>On-screen Show (16:9)</PresentationFormat>
  <Paragraphs>72</Paragraphs>
  <Slides>15</Slides>
  <Notes>3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Pie &gt; Everything, Part 2</vt:lpstr>
      <vt:lpstr>Essential Question</vt:lpstr>
      <vt:lpstr>Lesson Objectives</vt:lpstr>
      <vt:lpstr>Card Matching</vt:lpstr>
      <vt:lpstr>What Numbers Work?</vt:lpstr>
      <vt:lpstr>What Numbers Work? Reflection</vt:lpstr>
      <vt:lpstr>Solving Multi-Step Inequalities</vt:lpstr>
      <vt:lpstr>Solving Inequalities</vt:lpstr>
      <vt:lpstr>Solving Inequalities</vt:lpstr>
      <vt:lpstr>Inequalities vs. Equations</vt:lpstr>
      <vt:lpstr>Solving Inequalities: Try On Your Own</vt:lpstr>
      <vt:lpstr>Solving Inequalities: Challenge Question</vt:lpstr>
      <vt:lpstr>Pies and Inequalities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Eike, Michell L.</dc:creator>
  <cp:lastModifiedBy>Eike, Michell L.</cp:lastModifiedBy>
  <cp:revision>24</cp:revision>
  <dcterms:created xsi:type="dcterms:W3CDTF">2024-08-08T18:55:22Z</dcterms:created>
  <dcterms:modified xsi:type="dcterms:W3CDTF">2025-01-17T21:23:12Z</dcterms:modified>
</cp:coreProperties>
</file>