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1"/>
  </p:notesMasterIdLst>
  <p:sldIdLst>
    <p:sldId id="273" r:id="rId3"/>
    <p:sldId id="256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/>
    <p:restoredTop sz="94694"/>
  </p:normalViewPr>
  <p:slideViewPr>
    <p:cSldViewPr snapToGrid="0">
      <p:cViewPr varScale="1">
        <p:scale>
          <a:sx n="161" d="100"/>
          <a:sy n="161" d="100"/>
        </p:scale>
        <p:origin x="66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LPFaOvhlK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87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e1fcf8b4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e1fcf8b4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e1ff2eed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 and Amber</a:t>
            </a:r>
            <a:endParaRPr/>
          </a:p>
        </p:txBody>
      </p:sp>
      <p:sp>
        <p:nvSpPr>
          <p:cNvPr id="181" name="Google Shape;181;g5e1ff2eed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e1fcf8b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e1fcf8b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e1fcf8b4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e1fcf8b4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e1fcf8b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e1fcf8b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1fcf8b4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e1fcf8b4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e1ff2eed4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5e1ff2eed4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e1fcf8b4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e1fcf8b4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e1ff2eed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5e1ff2eed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1ff2ee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1ff2ee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https://youtu.be/sLPFaOvhlKw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e1fcf8b4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e1fcf8b4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e1fcf8b4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e1fcf8b4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e1ff2eed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5e1ff2eed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e1fcf8b4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e1fcf8b4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1ff2eed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e1ff2eed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LPFaOvhlK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8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 Your Knowledge Be Known!</a:t>
            </a:r>
            <a:endParaRPr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Find a partner who did not research the same topic you did.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Present to your partner what you researched and what new knowledge you gained.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After each person has presented, write how your two topics are connected in a summary statement.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much math do you know </a:t>
            </a:r>
            <a:r>
              <a:rPr lang="en" b="1" dirty="0"/>
              <a:t>NOW</a:t>
            </a:r>
            <a:r>
              <a:rPr lang="en" dirty="0"/>
              <a:t>? </a:t>
            </a:r>
            <a:endParaRPr dirty="0"/>
          </a:p>
        </p:txBody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457200" y="1451601"/>
            <a:ext cx="8229600" cy="167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Take your sticky note and change your position on the math spectrum line after hearing the presentations if you feel like you know more math than you thought!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		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126386-FFD0-E449-B589-E082B6469E0A}"/>
              </a:ext>
            </a:extLst>
          </p:cNvPr>
          <p:cNvGrpSpPr/>
          <p:nvPr/>
        </p:nvGrpSpPr>
        <p:grpSpPr>
          <a:xfrm>
            <a:off x="1289713" y="3678090"/>
            <a:ext cx="6475200" cy="626700"/>
            <a:chOff x="1461278" y="3427495"/>
            <a:chExt cx="6475200" cy="626700"/>
          </a:xfrm>
        </p:grpSpPr>
        <p:cxnSp>
          <p:nvCxnSpPr>
            <p:cNvPr id="8" name="Google Shape;154;p37">
              <a:extLst>
                <a:ext uri="{FF2B5EF4-FFF2-40B4-BE49-F238E27FC236}">
                  <a16:creationId xmlns:a16="http://schemas.microsoft.com/office/drawing/2014/main" id="{B03606E5-A419-434D-9537-202A422399F8}"/>
                </a:ext>
              </a:extLst>
            </p:cNvPr>
            <p:cNvCxnSpPr/>
            <p:nvPr/>
          </p:nvCxnSpPr>
          <p:spPr>
            <a:xfrm>
              <a:off x="1461278" y="3723445"/>
              <a:ext cx="6475200" cy="348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55;p37">
              <a:extLst>
                <a:ext uri="{FF2B5EF4-FFF2-40B4-BE49-F238E27FC236}">
                  <a16:creationId xmlns:a16="http://schemas.microsoft.com/office/drawing/2014/main" id="{6C4EEE33-231E-F844-AD8E-18F0A156BAA5}"/>
                </a:ext>
              </a:extLst>
            </p:cNvPr>
            <p:cNvCxnSpPr/>
            <p:nvPr/>
          </p:nvCxnSpPr>
          <p:spPr>
            <a:xfrm>
              <a:off x="1461278" y="3427495"/>
              <a:ext cx="0" cy="626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56;p37">
              <a:extLst>
                <a:ext uri="{FF2B5EF4-FFF2-40B4-BE49-F238E27FC236}">
                  <a16:creationId xmlns:a16="http://schemas.microsoft.com/office/drawing/2014/main" id="{97852FA2-A12E-4A4F-986E-0788BCA824A8}"/>
                </a:ext>
              </a:extLst>
            </p:cNvPr>
            <p:cNvCxnSpPr/>
            <p:nvPr/>
          </p:nvCxnSpPr>
          <p:spPr>
            <a:xfrm>
              <a:off x="7936478" y="3427495"/>
              <a:ext cx="0" cy="626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BEADF1-F698-294D-878F-00D6051988DD}"/>
              </a:ext>
            </a:extLst>
          </p:cNvPr>
          <p:cNvSpPr txBox="1"/>
          <p:nvPr/>
        </p:nvSpPr>
        <p:spPr>
          <a:xfrm>
            <a:off x="6843026" y="2927262"/>
            <a:ext cx="184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dirty="0"/>
              <a:t>Far Right =</a:t>
            </a:r>
          </a:p>
          <a:p>
            <a:pPr algn="ctr"/>
            <a:r>
              <a:rPr lang="en" sz="2400" dirty="0"/>
              <a:t>Math Expert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84624-1A3A-B848-821D-61DA946B7E67}"/>
              </a:ext>
            </a:extLst>
          </p:cNvPr>
          <p:cNvSpPr txBox="1"/>
          <p:nvPr/>
        </p:nvSpPr>
        <p:spPr>
          <a:xfrm>
            <a:off x="194701" y="2927262"/>
            <a:ext cx="21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dirty="0"/>
              <a:t>Far Left =</a:t>
            </a:r>
          </a:p>
          <a:p>
            <a:pPr algn="ctr"/>
            <a:r>
              <a:rPr lang="en" sz="2400" dirty="0"/>
              <a:t>No Knowledge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order to see, you must have a vision! </a:t>
            </a:r>
            <a:endParaRPr dirty="0"/>
          </a:p>
        </p:txBody>
      </p:sp>
      <p:sp>
        <p:nvSpPr>
          <p:cNvPr id="198" name="Google Shape;198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Think back to last year. Write down successes and failures on the Math Goals Sheet.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Once you have reflected on the previous year, decide on your new goals to make this year successful!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Breaking Down Barriers </a:t>
            </a:r>
            <a:endParaRPr dirty="0"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Going back to the Goal Sheet, were there any barriers that kept you from performing at your best?</a:t>
            </a:r>
          </a:p>
          <a:p>
            <a:pPr marL="977900" lvl="2" indent="0">
              <a:spcBef>
                <a:spcPts val="520"/>
              </a:spcBef>
              <a:buSzPts val="2600"/>
              <a:buNone/>
            </a:pPr>
            <a:r>
              <a:rPr lang="en" sz="2000" i="1" dirty="0"/>
              <a:t>Example: Fear of Failure. </a:t>
            </a:r>
            <a:br>
              <a:rPr lang="en" sz="2000" i="1" dirty="0"/>
            </a:br>
            <a:r>
              <a:rPr lang="en" sz="2000" i="1" dirty="0"/>
              <a:t>“My family is not good at math, so I am not good at math.”</a:t>
            </a:r>
            <a:endParaRPr sz="2000" i="1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down your barriers on a separate piece of paper.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" dirty="0"/>
          </a:p>
          <a:p>
            <a:pPr>
              <a:spcBef>
                <a:spcPts val="0"/>
              </a:spcBef>
            </a:pPr>
            <a:r>
              <a:rPr lang="en" dirty="0"/>
              <a:t>Does anyone want to share out a barrier?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Breaking Down Barriers.</a:t>
            </a:r>
            <a:endParaRPr dirty="0"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Now, take your piece of paper and shred it into tiny pieces!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This symbolizes that the old ways are gone and the new you with a new mindset is ready to succeed!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title"/>
          </p:nvPr>
        </p:nvSpPr>
        <p:spPr>
          <a:xfrm>
            <a:off x="457200" y="24181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221" name="Google Shape;221;p48"/>
          <p:cNvSpPr txBox="1">
            <a:spLocks noGrp="1"/>
          </p:cNvSpPr>
          <p:nvPr>
            <p:ph type="body" idx="1"/>
          </p:nvPr>
        </p:nvSpPr>
        <p:spPr>
          <a:xfrm>
            <a:off x="191211" y="1099218"/>
            <a:ext cx="6448800" cy="3561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On a piece of paper or on a sticky note, reflect for a moment and then respond to the following question and statement:</a:t>
            </a:r>
            <a:br>
              <a:rPr lang="en" dirty="0"/>
            </a:b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did you learn about your relationship with math today?</a:t>
            </a:r>
            <a:br>
              <a:rPr lang="en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This year in math will be a success if… </a:t>
            </a: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Turn in your response when you are done. </a:t>
            </a:r>
            <a:endParaRPr dirty="0"/>
          </a:p>
        </p:txBody>
      </p:sp>
      <p:pic>
        <p:nvPicPr>
          <p:cNvPr id="222" name="Google Shape;2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7337">
            <a:off x="6374771" y="988857"/>
            <a:ext cx="2191662" cy="2852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Walking the Line: The Math Spectrum</a:t>
            </a:r>
            <a:endParaRPr dirty="0"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Mathematics, Grades 6–12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B26B-F26F-0042-9546-511F03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D6ECE-F78A-6A4C-98E0-A2C22BE37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i="1" dirty="0"/>
              <a:t>What is the relationship between students’ mathematical knowledge and their perception of mathematics? </a:t>
            </a:r>
          </a:p>
          <a:p>
            <a:pPr marL="0" lvl="0" indent="0">
              <a:buNone/>
            </a:pPr>
            <a:endParaRPr lang="en-US" sz="2800" i="1" dirty="0"/>
          </a:p>
          <a:p>
            <a:pPr marL="0" lvl="0" indent="0">
              <a:buNone/>
            </a:pPr>
            <a:r>
              <a:rPr lang="en-US" sz="2800" i="1" dirty="0"/>
              <a:t>How can this perception be used to develop a growth mindset?</a:t>
            </a:r>
          </a:p>
        </p:txBody>
      </p:sp>
    </p:spTree>
    <p:extLst>
      <p:ext uri="{BB962C8B-B14F-4D97-AF65-F5344CB8AC3E}">
        <p14:creationId xmlns:p14="http://schemas.microsoft.com/office/powerpoint/2010/main" val="2570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92463" y="553198"/>
            <a:ext cx="35943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With Math I Can...</a:t>
            </a:r>
            <a:endParaRPr sz="36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screen shot of a pers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B44374C-7701-8840-89BE-60F317A2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999" y="1216363"/>
            <a:ext cx="6178766" cy="39271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457200" y="36271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Reflection</a:t>
            </a:r>
            <a:endParaRPr/>
          </a:p>
        </p:txBody>
      </p:sp>
      <p:pic>
        <p:nvPicPr>
          <p:cNvPr id="145" name="Google Shape;1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5860">
            <a:off x="5022604" y="912642"/>
            <a:ext cx="2493999" cy="3239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6"/>
          <p:cNvSpPr txBox="1"/>
          <p:nvPr/>
        </p:nvSpPr>
        <p:spPr>
          <a:xfrm>
            <a:off x="1227125" y="2610925"/>
            <a:ext cx="5013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6"/>
          <p:cNvSpPr txBox="1"/>
          <p:nvPr/>
        </p:nvSpPr>
        <p:spPr>
          <a:xfrm>
            <a:off x="609200" y="1385475"/>
            <a:ext cx="4281900" cy="28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Take a moment to talk to your elbow partner and reflect on the video.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What did you like about the video?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What did you not like about the video?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What one takeaway that really caught your attention?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math do you know? </a:t>
            </a:r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457200" y="1451601"/>
            <a:ext cx="8229600" cy="62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Take a sticky note and place it on the Math Spectrum Line: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135306-3176-8D4F-8ECA-B0D21CDEE4E2}"/>
              </a:ext>
            </a:extLst>
          </p:cNvPr>
          <p:cNvGrpSpPr/>
          <p:nvPr/>
        </p:nvGrpSpPr>
        <p:grpSpPr>
          <a:xfrm>
            <a:off x="1145864" y="3131335"/>
            <a:ext cx="6475200" cy="626700"/>
            <a:chOff x="1461278" y="3427495"/>
            <a:chExt cx="6475200" cy="626700"/>
          </a:xfrm>
        </p:grpSpPr>
        <p:cxnSp>
          <p:nvCxnSpPr>
            <p:cNvPr id="154" name="Google Shape;154;p37"/>
            <p:cNvCxnSpPr/>
            <p:nvPr/>
          </p:nvCxnSpPr>
          <p:spPr>
            <a:xfrm>
              <a:off x="1461278" y="3723445"/>
              <a:ext cx="6475200" cy="348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37"/>
            <p:cNvCxnSpPr/>
            <p:nvPr/>
          </p:nvCxnSpPr>
          <p:spPr>
            <a:xfrm>
              <a:off x="1461278" y="3427495"/>
              <a:ext cx="0" cy="626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37"/>
            <p:cNvCxnSpPr/>
            <p:nvPr/>
          </p:nvCxnSpPr>
          <p:spPr>
            <a:xfrm>
              <a:off x="7936478" y="3427495"/>
              <a:ext cx="0" cy="626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226733-0979-EF4A-A976-E67DDB4D3C90}"/>
              </a:ext>
            </a:extLst>
          </p:cNvPr>
          <p:cNvSpPr txBox="1"/>
          <p:nvPr/>
        </p:nvSpPr>
        <p:spPr>
          <a:xfrm>
            <a:off x="6699177" y="2380507"/>
            <a:ext cx="184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dirty="0"/>
              <a:t>Far Right =</a:t>
            </a:r>
          </a:p>
          <a:p>
            <a:pPr algn="ctr"/>
            <a:r>
              <a:rPr lang="en" sz="2400" dirty="0"/>
              <a:t>Math Expert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23FE8-7992-CE40-A7E1-33A1706112EB}"/>
              </a:ext>
            </a:extLst>
          </p:cNvPr>
          <p:cNvSpPr txBox="1"/>
          <p:nvPr/>
        </p:nvSpPr>
        <p:spPr>
          <a:xfrm>
            <a:off x="50852" y="2380507"/>
            <a:ext cx="21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dirty="0"/>
              <a:t>Far Left =</a:t>
            </a:r>
          </a:p>
          <a:p>
            <a:pPr algn="ctr"/>
            <a:r>
              <a:rPr lang="en" sz="2400" dirty="0"/>
              <a:t>No Knowledge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the Research Begin!</a:t>
            </a:r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Individually, start to list every math concept you remember learning. They can be from elementary school up to today.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Pick two math topics and start researching the material using the Math Concepts handout.</a:t>
            </a:r>
            <a:br>
              <a:rPr lang="en" dirty="0"/>
            </a:br>
            <a:endParaRPr lang="en" i="1" dirty="0"/>
          </a:p>
          <a:p>
            <a:pPr marL="520700" lvl="1" indent="0">
              <a:spcBef>
                <a:spcPts val="0"/>
              </a:spcBef>
              <a:buSzPts val="2600"/>
              <a:buNone/>
            </a:pPr>
            <a:r>
              <a:rPr lang="en-US" sz="2400" i="1" dirty="0"/>
              <a:t>Note: You will be presenting this to a peer, so be sure to write as much detail as you can! </a:t>
            </a:r>
          </a:p>
          <a:p>
            <a:pPr marL="520700" lvl="1" indent="0">
              <a:spcBef>
                <a:spcPts val="0"/>
              </a:spcBef>
              <a:buSzPts val="2600"/>
              <a:buNone/>
            </a:pP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412</Words>
  <Application>Microsoft Macintosh PowerPoint</Application>
  <PresentationFormat>On-screen Show (16:9)</PresentationFormat>
  <Paragraphs>58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Constantia</vt:lpstr>
      <vt:lpstr>Georgia</vt:lpstr>
      <vt:lpstr>Noto Sans Symbols</vt:lpstr>
      <vt:lpstr>Calibri</vt:lpstr>
      <vt:lpstr>Arial</vt:lpstr>
      <vt:lpstr>LEARN theme</vt:lpstr>
      <vt:lpstr>LEARN theme</vt:lpstr>
      <vt:lpstr>PowerPoint Presentation</vt:lpstr>
      <vt:lpstr>Walking the Line: The Math Spectrum</vt:lpstr>
      <vt:lpstr>Essential Questions:</vt:lpstr>
      <vt:lpstr>PowerPoint Presentation</vt:lpstr>
      <vt:lpstr>PowerPoint Presentation</vt:lpstr>
      <vt:lpstr>Video Reflection</vt:lpstr>
      <vt:lpstr>How much math do you know? </vt:lpstr>
      <vt:lpstr>PowerPoint Presentation</vt:lpstr>
      <vt:lpstr>Let the Research Begin!</vt:lpstr>
      <vt:lpstr>PowerPoint Presentation</vt:lpstr>
      <vt:lpstr>Let Your Knowledge Be Known!</vt:lpstr>
      <vt:lpstr>PowerPoint Presentation</vt:lpstr>
      <vt:lpstr>How much math do you know NOW? </vt:lpstr>
      <vt:lpstr>In order to see, you must have a vision! </vt:lpstr>
      <vt:lpstr>Breaking Down Barriers </vt:lpstr>
      <vt:lpstr>Breaking Down Barriers.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Walters, Darrin J.</cp:lastModifiedBy>
  <cp:revision>10</cp:revision>
  <dcterms:modified xsi:type="dcterms:W3CDTF">2019-08-09T20:20:26Z</dcterms:modified>
</cp:coreProperties>
</file>