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734A2-A805-49D1-AF59-FA0204D095AD}" v="1" dt="2024-10-31T21:07:01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0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109734A2-A805-49D1-AF59-FA0204D095AD}"/>
    <pc:docChg chg="custSel modSld">
      <pc:chgData name="Bracken, Pam" userId="f3aa402d-8a3c-4841-b939-af5e5b41e404" providerId="ADAL" clId="{109734A2-A805-49D1-AF59-FA0204D095AD}" dt="2024-10-31T21:10:33.328" v="181" actId="20577"/>
      <pc:docMkLst>
        <pc:docMk/>
      </pc:docMkLst>
      <pc:sldChg chg="modSp mod">
        <pc:chgData name="Bracken, Pam" userId="f3aa402d-8a3c-4841-b939-af5e5b41e404" providerId="ADAL" clId="{109734A2-A805-49D1-AF59-FA0204D095AD}" dt="2024-10-31T21:07:01.245" v="168" actId="20578"/>
        <pc:sldMkLst>
          <pc:docMk/>
          <pc:sldMk cId="0" sldId="257"/>
        </pc:sldMkLst>
        <pc:spChg chg="mod">
          <ac:chgData name="Bracken, Pam" userId="f3aa402d-8a3c-4841-b939-af5e5b41e404" providerId="ADAL" clId="{109734A2-A805-49D1-AF59-FA0204D095AD}" dt="2024-10-31T21:07:01.245" v="168" actId="20578"/>
          <ac:spMkLst>
            <pc:docMk/>
            <pc:sldMk cId="0" sldId="257"/>
            <ac:spMk id="95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1:07:47.651" v="169" actId="20577"/>
        <pc:sldMkLst>
          <pc:docMk/>
          <pc:sldMk cId="0" sldId="258"/>
        </pc:sldMkLst>
        <pc:spChg chg="mod">
          <ac:chgData name="Bracken, Pam" userId="f3aa402d-8a3c-4841-b939-af5e5b41e404" providerId="ADAL" clId="{109734A2-A805-49D1-AF59-FA0204D095AD}" dt="2024-10-31T21:07:47.651" v="169" actId="20577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1:07:56.964" v="170" actId="20577"/>
        <pc:sldMkLst>
          <pc:docMk/>
          <pc:sldMk cId="0" sldId="259"/>
        </pc:sldMkLst>
        <pc:spChg chg="mod">
          <ac:chgData name="Bracken, Pam" userId="f3aa402d-8a3c-4841-b939-af5e5b41e404" providerId="ADAL" clId="{109734A2-A805-49D1-AF59-FA0204D095AD}" dt="2024-10-31T21:07:56.964" v="170" actId="20577"/>
          <ac:spMkLst>
            <pc:docMk/>
            <pc:sldMk cId="0" sldId="259"/>
            <ac:spMk id="108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1:06:41.135" v="167" actId="5793"/>
        <pc:sldMkLst>
          <pc:docMk/>
          <pc:sldMk cId="0" sldId="261"/>
        </pc:sldMkLst>
        <pc:spChg chg="mod">
          <ac:chgData name="Bracken, Pam" userId="f3aa402d-8a3c-4841-b939-af5e5b41e404" providerId="ADAL" clId="{109734A2-A805-49D1-AF59-FA0204D095AD}" dt="2024-10-31T21:06:41.135" v="167" actId="5793"/>
          <ac:spMkLst>
            <pc:docMk/>
            <pc:sldMk cId="0" sldId="261"/>
            <ac:spMk id="122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09:10.855" v="12" actId="20577"/>
        <pc:sldMkLst>
          <pc:docMk/>
          <pc:sldMk cId="0" sldId="262"/>
        </pc:sldMkLst>
        <pc:spChg chg="mod">
          <ac:chgData name="Bracken, Pam" userId="f3aa402d-8a3c-4841-b939-af5e5b41e404" providerId="ADAL" clId="{109734A2-A805-49D1-AF59-FA0204D095AD}" dt="2024-10-31T20:09:10.855" v="12" actId="20577"/>
          <ac:spMkLst>
            <pc:docMk/>
            <pc:sldMk cId="0" sldId="262"/>
            <ac:spMk id="128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20:12.876" v="92" actId="20577"/>
        <pc:sldMkLst>
          <pc:docMk/>
          <pc:sldMk cId="0" sldId="263"/>
        </pc:sldMkLst>
        <pc:spChg chg="mod">
          <ac:chgData name="Bracken, Pam" userId="f3aa402d-8a3c-4841-b939-af5e5b41e404" providerId="ADAL" clId="{109734A2-A805-49D1-AF59-FA0204D095AD}" dt="2024-10-31T20:20:12.876" v="92" actId="20577"/>
          <ac:spMkLst>
            <pc:docMk/>
            <pc:sldMk cId="0" sldId="263"/>
            <ac:spMk id="134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23:16.027" v="102" actId="20577"/>
        <pc:sldMkLst>
          <pc:docMk/>
          <pc:sldMk cId="0" sldId="264"/>
        </pc:sldMkLst>
        <pc:spChg chg="mod">
          <ac:chgData name="Bracken, Pam" userId="f3aa402d-8a3c-4841-b939-af5e5b41e404" providerId="ADAL" clId="{109734A2-A805-49D1-AF59-FA0204D095AD}" dt="2024-10-31T20:23:16.027" v="102" actId="20577"/>
          <ac:spMkLst>
            <pc:docMk/>
            <pc:sldMk cId="0" sldId="264"/>
            <ac:spMk id="141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23:45.245" v="104" actId="1076"/>
        <pc:sldMkLst>
          <pc:docMk/>
          <pc:sldMk cId="0" sldId="265"/>
        </pc:sldMkLst>
        <pc:picChg chg="mod">
          <ac:chgData name="Bracken, Pam" userId="f3aa402d-8a3c-4841-b939-af5e5b41e404" providerId="ADAL" clId="{109734A2-A805-49D1-AF59-FA0204D095AD}" dt="2024-10-31T20:23:45.245" v="104" actId="1076"/>
          <ac:picMkLst>
            <pc:docMk/>
            <pc:sldMk cId="0" sldId="265"/>
            <ac:picMk id="148" creationId="{00000000-0000-0000-0000-000000000000}"/>
          </ac:picMkLst>
        </pc:picChg>
      </pc:sldChg>
      <pc:sldChg chg="modSp mod">
        <pc:chgData name="Bracken, Pam" userId="f3aa402d-8a3c-4841-b939-af5e5b41e404" providerId="ADAL" clId="{109734A2-A805-49D1-AF59-FA0204D095AD}" dt="2024-10-31T20:23:57.868" v="105" actId="1076"/>
        <pc:sldMkLst>
          <pc:docMk/>
          <pc:sldMk cId="0" sldId="266"/>
        </pc:sldMkLst>
        <pc:picChg chg="mod">
          <ac:chgData name="Bracken, Pam" userId="f3aa402d-8a3c-4841-b939-af5e5b41e404" providerId="ADAL" clId="{109734A2-A805-49D1-AF59-FA0204D095AD}" dt="2024-10-31T20:23:57.868" v="105" actId="1076"/>
          <ac:picMkLst>
            <pc:docMk/>
            <pc:sldMk cId="0" sldId="266"/>
            <ac:picMk id="153" creationId="{00000000-0000-0000-0000-000000000000}"/>
          </ac:picMkLst>
        </pc:picChg>
      </pc:sldChg>
      <pc:sldChg chg="modSp mod">
        <pc:chgData name="Bracken, Pam" userId="f3aa402d-8a3c-4841-b939-af5e5b41e404" providerId="ADAL" clId="{109734A2-A805-49D1-AF59-FA0204D095AD}" dt="2024-10-31T21:10:33.328" v="181" actId="20577"/>
        <pc:sldMkLst>
          <pc:docMk/>
          <pc:sldMk cId="0" sldId="267"/>
        </pc:sldMkLst>
        <pc:spChg chg="mod">
          <ac:chgData name="Bracken, Pam" userId="f3aa402d-8a3c-4841-b939-af5e5b41e404" providerId="ADAL" clId="{109734A2-A805-49D1-AF59-FA0204D095AD}" dt="2024-10-31T21:10:33.328" v="181" actId="20577"/>
          <ac:spMkLst>
            <pc:docMk/>
            <pc:sldMk cId="0" sldId="267"/>
            <ac:spMk id="159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25:06.837" v="111" actId="14100"/>
        <pc:sldMkLst>
          <pc:docMk/>
          <pc:sldMk cId="0" sldId="269"/>
        </pc:sldMkLst>
        <pc:picChg chg="mod">
          <ac:chgData name="Bracken, Pam" userId="f3aa402d-8a3c-4841-b939-af5e5b41e404" providerId="ADAL" clId="{109734A2-A805-49D1-AF59-FA0204D095AD}" dt="2024-10-31T20:24:34.071" v="106" actId="1076"/>
          <ac:picMkLst>
            <pc:docMk/>
            <pc:sldMk cId="0" sldId="269"/>
            <ac:picMk id="172" creationId="{00000000-0000-0000-0000-000000000000}"/>
          </ac:picMkLst>
        </pc:picChg>
        <pc:picChg chg="mod">
          <ac:chgData name="Bracken, Pam" userId="f3aa402d-8a3c-4841-b939-af5e5b41e404" providerId="ADAL" clId="{109734A2-A805-49D1-AF59-FA0204D095AD}" dt="2024-10-31T20:24:46.302" v="108" actId="1076"/>
          <ac:picMkLst>
            <pc:docMk/>
            <pc:sldMk cId="0" sldId="269"/>
            <ac:picMk id="173" creationId="{00000000-0000-0000-0000-000000000000}"/>
          </ac:picMkLst>
        </pc:picChg>
        <pc:picChg chg="mod">
          <ac:chgData name="Bracken, Pam" userId="f3aa402d-8a3c-4841-b939-af5e5b41e404" providerId="ADAL" clId="{109734A2-A805-49D1-AF59-FA0204D095AD}" dt="2024-10-31T20:25:06.837" v="111" actId="14100"/>
          <ac:picMkLst>
            <pc:docMk/>
            <pc:sldMk cId="0" sldId="269"/>
            <ac:picMk id="174" creationId="{00000000-0000-0000-0000-000000000000}"/>
          </ac:picMkLst>
        </pc:picChg>
      </pc:sldChg>
      <pc:sldChg chg="modSp mod">
        <pc:chgData name="Bracken, Pam" userId="f3aa402d-8a3c-4841-b939-af5e5b41e404" providerId="ADAL" clId="{109734A2-A805-49D1-AF59-FA0204D095AD}" dt="2024-10-31T20:35:53.571" v="120" actId="5793"/>
        <pc:sldMkLst>
          <pc:docMk/>
          <pc:sldMk cId="0" sldId="270"/>
        </pc:sldMkLst>
        <pc:spChg chg="mod">
          <ac:chgData name="Bracken, Pam" userId="f3aa402d-8a3c-4841-b939-af5e5b41e404" providerId="ADAL" clId="{109734A2-A805-49D1-AF59-FA0204D095AD}" dt="2024-10-31T20:35:53.571" v="120" actId="5793"/>
          <ac:spMkLst>
            <pc:docMk/>
            <pc:sldMk cId="0" sldId="270"/>
            <ac:spMk id="180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37:06.803" v="122" actId="20577"/>
        <pc:sldMkLst>
          <pc:docMk/>
          <pc:sldMk cId="0" sldId="271"/>
        </pc:sldMkLst>
        <pc:spChg chg="mod">
          <ac:chgData name="Bracken, Pam" userId="f3aa402d-8a3c-4841-b939-af5e5b41e404" providerId="ADAL" clId="{109734A2-A805-49D1-AF59-FA0204D095AD}" dt="2024-10-31T20:37:06.803" v="122" actId="20577"/>
          <ac:spMkLst>
            <pc:docMk/>
            <pc:sldMk cId="0" sldId="271"/>
            <ac:spMk id="187" creationId="{00000000-0000-0000-0000-000000000000}"/>
          </ac:spMkLst>
        </pc:spChg>
      </pc:sldChg>
      <pc:sldChg chg="modSp mod">
        <pc:chgData name="Bracken, Pam" userId="f3aa402d-8a3c-4841-b939-af5e5b41e404" providerId="ADAL" clId="{109734A2-A805-49D1-AF59-FA0204D095AD}" dt="2024-10-31T20:39:05.674" v="166" actId="20577"/>
        <pc:sldMkLst>
          <pc:docMk/>
          <pc:sldMk cId="0" sldId="273"/>
        </pc:sldMkLst>
        <pc:spChg chg="mod">
          <ac:chgData name="Bracken, Pam" userId="f3aa402d-8a3c-4841-b939-af5e5b41e404" providerId="ADAL" clId="{109734A2-A805-49D1-AF59-FA0204D095AD}" dt="2024-10-31T20:39:05.674" v="166" actId="20577"/>
          <ac:spMkLst>
            <pc:docMk/>
            <pc:sldMk cId="0" sldId="273"/>
            <ac:spMk id="20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99a7b5b9b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99a7b5b9b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Photo Credit: https://www.amateurgourmet.com/blog/2010/10/it_gets_better_cooking_for_my_boyfriend.html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99a7b5b9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99a7b5b9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Photo Credit: https://www.pexels.com/photo/family-having-dinner-together-4262174/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99a7b5b9b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099a7b5b9b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99a7b5b9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99a7b5b9b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Stouffers (2012). During dinner. [Advertisement]. </a:t>
            </a:r>
            <a:r>
              <a:rPr lang="en-US" i="1"/>
              <a:t>Better Homes and Gardens, 2010</a:t>
            </a:r>
            <a:r>
              <a:rPr lang="en-US"/>
              <a:t>(3), 37.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a03fa17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a03fa17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Adbusters (2011). Absolute end. [Advertisement]..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ec48b9c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fec48b9c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Tide (1958). New Tide with reserve cleaning power. [Advertisement]. </a:t>
            </a:r>
            <a:r>
              <a:rPr lang="en-US" i="1"/>
              <a:t>McCall’s Magazine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ec48b9cc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ec48b9cc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Jell-o (1952). Now’s the time for Jell-o. [Advertisement].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ec48b9cc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fec48b9cc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1a979d4a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1a979d4a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Two Stars and a Wish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https://learn.k20center.ou.edu/strategy/83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/>
              <a:t>K20center. (2021, September 21). </a:t>
            </a:r>
            <a:r>
              <a:rPr lang="en-US" i="1"/>
              <a:t>K20 Center 30 second timer</a:t>
            </a:r>
            <a:r>
              <a:rPr lang="en-US"/>
              <a:t>. YouTube. Retrieved August 25, 2022, from https://www.youtube.com/watch?v=HcEEAnwOt2c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99a7b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99a7b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Twenty question mingle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https://learn.k20center.ou.edu/strategy/3615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Why-Lighting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https://learn.k20center.ou.edu/strategy/128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7" name="Google Shape;27;p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4" name="Google Shape;34;p7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hyperlink" Target="http://www.youtube.com/watch?v=EVS_yYQoLJ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hindthenam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ViOMe_W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920"/>
            <a:ext cx="5978295" cy="442165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90" y="434184"/>
            <a:ext cx="6400801" cy="427513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Picking and Detailing an Advertisement</a:t>
            </a:r>
            <a:endParaRPr dirty="0"/>
          </a:p>
        </p:txBody>
      </p:sp>
      <p:sp>
        <p:nvSpPr>
          <p:cNvPr id="159" name="Google Shape;159;p3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4466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 following image is from a national magazine campaign. For this advertisement, you will fill out the top section of your Signs Chart by picking any three signs within the image.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65" name="Google Shape;1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500" y="-12"/>
            <a:ext cx="3650250" cy="510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4" title="K20 Center 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2050" y="1720025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404400" y="-2583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What’s the Difference?</a:t>
            </a:r>
            <a:endParaRPr/>
          </a:p>
        </p:txBody>
      </p:sp>
      <p:pic>
        <p:nvPicPr>
          <p:cNvPr id="172" name="Google Shape;1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57" y="599022"/>
            <a:ext cx="3401568" cy="256496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57" y="2704130"/>
            <a:ext cx="3404000" cy="227135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1209" y="599022"/>
            <a:ext cx="3262008" cy="437646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6"/>
          <p:cNvSpPr txBox="1">
            <a:spLocks noGrp="1"/>
          </p:cNvSpPr>
          <p:nvPr>
            <p:ph type="body" idx="1"/>
          </p:nvPr>
        </p:nvSpPr>
        <p:spPr>
          <a:xfrm>
            <a:off x="4003850" y="464548"/>
            <a:ext cx="5020500" cy="44616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Text reads: 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“Absolute end.” 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“Nearly 50% of Automobile fatalities are linked to alcohol. 10% of North Americans are alcoholics. A teenager sees 100,000 alcohol ads before reaching the legal drinking age.” 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(</a:t>
            </a:r>
            <a:r>
              <a:rPr lang="en-US" sz="2000" dirty="0"/>
              <a:t>Adbusters.org – a parody of Absolut Vodka magazine ad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181" name="Google Shape;1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5525"/>
            <a:ext cx="39559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body" idx="1"/>
          </p:nvPr>
        </p:nvSpPr>
        <p:spPr>
          <a:xfrm>
            <a:off x="4003850" y="464548"/>
            <a:ext cx="5020500" cy="44616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Text reads: 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 </a:t>
            </a:r>
            <a:r>
              <a:rPr lang="en-US" u="sng" dirty="0"/>
              <a:t>cleanest</a:t>
            </a:r>
            <a:r>
              <a:rPr lang="en-US" dirty="0"/>
              <a:t> clean under the sun—New Tide Clean!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86E8"/>
                </a:solidFill>
              </a:rPr>
              <a:t>NEW</a:t>
            </a:r>
            <a:r>
              <a:rPr lang="en-US" dirty="0"/>
              <a:t> TIDE with </a:t>
            </a:r>
            <a:r>
              <a:rPr lang="en-US" u="sng" dirty="0">
                <a:solidFill>
                  <a:srgbClr val="4A86E8"/>
                </a:solidFill>
              </a:rPr>
              <a:t>RESERVE</a:t>
            </a:r>
            <a:r>
              <a:rPr lang="en-US" dirty="0">
                <a:solidFill>
                  <a:srgbClr val="4A86E8"/>
                </a:solidFill>
              </a:rPr>
              <a:t> CLEANING POWER</a:t>
            </a:r>
            <a:r>
              <a:rPr lang="en-US" dirty="0"/>
              <a:t>.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… wonderful </a:t>
            </a:r>
            <a:r>
              <a:rPr lang="en-US" dirty="0">
                <a:solidFill>
                  <a:srgbClr val="FF0000"/>
                </a:solidFill>
              </a:rPr>
              <a:t>extra </a:t>
            </a:r>
            <a:r>
              <a:rPr lang="en-US" dirty="0"/>
              <a:t>cleaning power to get your whole wash clean and fresh as an ocean breeze. What a beautiful sight when your wash is done! Everything, even problem wash comes out more than bright, more than white…really clean! So clean </a:t>
            </a:r>
            <a:r>
              <a:rPr lang="en-US" u="sng" dirty="0"/>
              <a:t>smelling</a:t>
            </a:r>
            <a:r>
              <a:rPr lang="en-US" dirty="0"/>
              <a:t>, too…with a fresh air and sunshine cleanness you’ll love. </a:t>
            </a:r>
            <a:r>
              <a:rPr lang="en-US" b="1" dirty="0"/>
              <a:t>Yes, the cleanest clean possible is new </a:t>
            </a:r>
            <a:r>
              <a:rPr lang="en-US" b="1" dirty="0">
                <a:solidFill>
                  <a:srgbClr val="FF0000"/>
                </a:solidFill>
              </a:rPr>
              <a:t>Tide clean</a:t>
            </a:r>
            <a:r>
              <a:rPr lang="en-US" b="1" dirty="0"/>
              <a:t>!</a:t>
            </a:r>
            <a:endParaRPr b="1" dirty="0"/>
          </a:p>
        </p:txBody>
      </p:sp>
      <p:pic>
        <p:nvPicPr>
          <p:cNvPr id="188" name="Google Shape;1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body" idx="1"/>
          </p:nvPr>
        </p:nvSpPr>
        <p:spPr>
          <a:xfrm>
            <a:off x="4003850" y="464548"/>
            <a:ext cx="5020500" cy="44616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Text reads: </a:t>
            </a: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Now’s the time for JELL-O (SIX DELICIOUS FLAVORS)</a:t>
            </a: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Having a little trouble, Mac?</a:t>
            </a:r>
            <a:r>
              <a:rPr lang="en-US"/>
              <a:t> Buck up! You still can surprise the little woman and kids with a swell Jell-O gelatin desert! It’s an absolute cinch to make… and we guarantee they’ll love every bit of it!</a:t>
            </a:r>
            <a:endParaRPr/>
          </a:p>
        </p:txBody>
      </p:sp>
      <p:pic>
        <p:nvPicPr>
          <p:cNvPr id="195" name="Google Shape;1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4288"/>
            <a:ext cx="3819525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Pick Your Own Advertisement</a:t>
            </a:r>
            <a:endParaRPr dirty="0"/>
          </a:p>
        </p:txBody>
      </p:sp>
      <p:sp>
        <p:nvSpPr>
          <p:cNvPr id="201" name="Google Shape;201;p3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Find an advertisement that you find interesting. Be sure to copy and paste the image onto the </a:t>
            </a:r>
            <a:r>
              <a:rPr lang="en-US" i="1" dirty="0"/>
              <a:t>From Assignment</a:t>
            </a:r>
            <a:r>
              <a:rPr lang="en-US" dirty="0"/>
              <a:t> portion of the Signs Chart.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 Stars and a Wish</a:t>
            </a:r>
            <a:endParaRPr dirty="0"/>
          </a:p>
        </p:txBody>
      </p:sp>
      <p:sp>
        <p:nvSpPr>
          <p:cNvPr id="207" name="Google Shape;207;p4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</a:t>
            </a:r>
            <a:r>
              <a:rPr lang="en-US" b="1"/>
              <a:t>TWO </a:t>
            </a:r>
            <a:r>
              <a:rPr lang="en-US"/>
              <a:t>key things you learned about how language functions?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</a:t>
            </a:r>
            <a:r>
              <a:rPr lang="en-US" b="1" dirty="0"/>
              <a:t>ONE </a:t>
            </a:r>
            <a:r>
              <a:rPr lang="en-US" dirty="0"/>
              <a:t>question that you still have about today’s lesson?</a:t>
            </a:r>
            <a:endParaRPr dirty="0"/>
          </a:p>
        </p:txBody>
      </p:sp>
      <p:pic>
        <p:nvPicPr>
          <p:cNvPr id="208" name="Google Shape;2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500" y="1305047"/>
            <a:ext cx="3108961" cy="263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1111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What does your name mean?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79378" y="857063"/>
            <a:ext cx="7892100" cy="4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har char="●"/>
            </a:pPr>
            <a:r>
              <a:rPr lang="en-US" dirty="0"/>
              <a:t>Take a minute to enter your name into the following website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www.behindthename.com</a:t>
            </a:r>
            <a:r>
              <a:rPr lang="en-US" dirty="0"/>
              <a:t> (You may have to click on the other form of your name to see it.)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Share your name with an elbow partner and tell them what it means according to the website.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Do you think that accurately represents who you are?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Have your parents told you why they named you and what they meant when they did?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If you had to pick another name, which one would you choose and why?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Pictionary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457200" y="1164647"/>
            <a:ext cx="5411972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With the same elbow partner, you are going to play 2 rounds of Pictionary.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Each person will take turns being the drawer and the guesser. 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The drawer picks a word they can draw that they think the guesser can guess. 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The drawer will have 30 seconds to draw until the timer expires or the correct guess is made.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After each round, fill out the signifier and signified portion of the handout.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Switch roles and repeat.</a:t>
            </a:r>
            <a:endParaRPr dirty="0"/>
          </a:p>
        </p:txBody>
      </p:sp>
      <p:pic>
        <p:nvPicPr>
          <p:cNvPr id="102" name="Google Shape;102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3502" y="2051375"/>
            <a:ext cx="2308949" cy="13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 Questions</a:t>
            </a:r>
            <a:endParaRPr dirty="0"/>
          </a:p>
        </p:txBody>
      </p:sp>
      <p:sp>
        <p:nvSpPr>
          <p:cNvPr id="108" name="Google Shape;108;p25"/>
          <p:cNvSpPr txBox="1"/>
          <p:nvPr/>
        </p:nvSpPr>
        <p:spPr>
          <a:xfrm>
            <a:off x="601025" y="1588400"/>
            <a:ext cx="5094300" cy="28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an object in the room for your partner to guess.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turns asking questions until you have figured out your partner’s item.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300" y="1017272"/>
            <a:ext cx="3108960" cy="310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 idx="4294967295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“I Saw the Sign”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4294967295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Introducing Semiotics</a:t>
            </a:r>
            <a:endParaRPr dirty="0"/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800" y="626623"/>
            <a:ext cx="3108961" cy="310896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555577" y="634404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533503" y="1801479"/>
            <a:ext cx="7772400" cy="20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does language function?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530350" y="773141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530350" y="1839316"/>
            <a:ext cx="7772400" cy="246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465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15"/>
              <a:buChar char="•"/>
            </a:pPr>
            <a:r>
              <a:rPr lang="en-US" dirty="0"/>
              <a:t>Students are exposed to new concepts and ways of thinking about how language operates in different mediums (oral and visual).</a:t>
            </a:r>
            <a:endParaRPr dirty="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465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15"/>
              <a:buChar char="•"/>
            </a:pPr>
            <a:r>
              <a:rPr lang="en-US" dirty="0"/>
              <a:t>Students are able to catalog and articulate how the different parts of an advertisement work together to articulate a complex meaning.</a:t>
            </a:r>
            <a:endParaRPr dirty="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1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Why-lighting</a:t>
            </a:r>
            <a:endParaRPr dirty="0"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457200" y="1164647"/>
            <a:ext cx="526883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333"/>
              <a:buNone/>
            </a:pPr>
            <a:r>
              <a:rPr lang="en-US" sz="3700" dirty="0"/>
              <a:t>As you read through the Semiotics Why-Lighting Passage, complete the following: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333"/>
              <a:buNone/>
            </a:pPr>
            <a:endParaRPr sz="2400" dirty="0"/>
          </a:p>
          <a:p>
            <a:pPr marL="457200" lvl="0" indent="-35655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333"/>
              <a:buChar char="•"/>
            </a:pPr>
            <a:r>
              <a:rPr lang="en-US" sz="2900" dirty="0"/>
              <a:t>Read through the text, highlighting passages you deem important to your understanding of the text as you read.</a:t>
            </a:r>
            <a:endParaRPr sz="29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  <a:p>
            <a:pPr marL="457200" lvl="0" indent="-35655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333"/>
              <a:buChar char="•"/>
            </a:pPr>
            <a:r>
              <a:rPr lang="en-US" sz="2900" dirty="0"/>
              <a:t>Write why you highlighted a passage in the margins next to each highlighted passage.</a:t>
            </a:r>
            <a:endParaRPr sz="29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  <a:p>
            <a:pPr lvl="0" indent="-356552">
              <a:lnSpc>
                <a:spcPct val="115000"/>
              </a:lnSpc>
              <a:spcBef>
                <a:spcPts val="0"/>
              </a:spcBef>
              <a:buSzPct val="108333"/>
            </a:pPr>
            <a:r>
              <a:rPr lang="en-US" sz="2900" dirty="0"/>
              <a:t>In small or large group discussion, explain why you chose the passages you did.</a:t>
            </a:r>
            <a:endParaRPr sz="2900" dirty="0"/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036" y="1618722"/>
            <a:ext cx="3113164" cy="182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Analyzing Images</a:t>
            </a:r>
            <a:endParaRPr dirty="0"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042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Consider the differences between the following two images. </a:t>
            </a:r>
          </a:p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would you describe them?</a:t>
            </a:r>
          </a:p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Do they seem like they have a coherent message?</a:t>
            </a:r>
            <a:endParaRPr dirty="0"/>
          </a:p>
        </p:txBody>
      </p:sp>
      <p:sp>
        <p:nvSpPr>
          <p:cNvPr id="142" name="Google Shape;142;p30"/>
          <p:cNvSpPr txBox="1"/>
          <p:nvPr/>
        </p:nvSpPr>
        <p:spPr>
          <a:xfrm>
            <a:off x="5869978" y="3507227"/>
            <a:ext cx="29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890</Words>
  <Application>Microsoft Office PowerPoint</Application>
  <PresentationFormat>On-screen Show (16:9)</PresentationFormat>
  <Paragraphs>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Noto Sans Symbols</vt:lpstr>
      <vt:lpstr>Times New Roman</vt:lpstr>
      <vt:lpstr>LEARN theme</vt:lpstr>
      <vt:lpstr>LEARN theme</vt:lpstr>
      <vt:lpstr>PowerPoint Presentation</vt:lpstr>
      <vt:lpstr>What does your name mean?</vt:lpstr>
      <vt:lpstr>Pictionary</vt:lpstr>
      <vt:lpstr>20 Questions</vt:lpstr>
      <vt:lpstr>“I Saw the Sign”</vt:lpstr>
      <vt:lpstr>Essential Question</vt:lpstr>
      <vt:lpstr>Lesson Objectives</vt:lpstr>
      <vt:lpstr>Why-lighting</vt:lpstr>
      <vt:lpstr>Analyzing Images</vt:lpstr>
      <vt:lpstr>PowerPoint Presentation</vt:lpstr>
      <vt:lpstr>PowerPoint Presentation</vt:lpstr>
      <vt:lpstr>Picking and Detailing an Advertisement</vt:lpstr>
      <vt:lpstr>PowerPoint Presentation</vt:lpstr>
      <vt:lpstr>What’s the Difference?</vt:lpstr>
      <vt:lpstr>PowerPoint Presentation</vt:lpstr>
      <vt:lpstr>PowerPoint Presentation</vt:lpstr>
      <vt:lpstr>PowerPoint Presentation</vt:lpstr>
      <vt:lpstr>Pick Your Own Advertisement</vt:lpstr>
      <vt:lpstr>Two Stars and a Wish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Stone, Aster</cp:lastModifiedBy>
  <cp:revision>3</cp:revision>
  <dcterms:modified xsi:type="dcterms:W3CDTF">2024-11-07T13:40:35Z</dcterms:modified>
</cp:coreProperties>
</file>