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hvIq7MeFBVAnosU/0BxCZ6DW/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57412B-1E40-42F7-A993-FF53F57602E4}">
  <a:tblStyle styleId="{DC57412B-1E40-42F7-A993-FF53F57602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3"/>
    <p:restoredTop sz="94690"/>
  </p:normalViewPr>
  <p:slideViewPr>
    <p:cSldViewPr snapToGrid="0">
      <p:cViewPr varScale="1">
        <p:scale>
          <a:sx n="143" d="100"/>
          <a:sy n="143" d="100"/>
        </p:scale>
        <p:origin x="2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lit.org/en/texts/the-jacke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272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llogicopedia.org/wiki/File:Swch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llogicopedia.org/wiki/File:Swch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llogicopedia.org/wiki/File:Swch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3467a9c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Mingle.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https://learn.k20center.ou.edu/strategy/53</a:t>
            </a:r>
            <a:endParaRPr dirty="0"/>
          </a:p>
        </p:txBody>
      </p:sp>
      <p:sp>
        <p:nvSpPr>
          <p:cNvPr id="133" name="Google Shape;133;g313467a9c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3467a9ce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Mingle.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https://learn.k20center.ou.edu/strategy/53</a:t>
            </a:r>
            <a:endParaRPr dirty="0"/>
          </a:p>
        </p:txBody>
      </p:sp>
      <p:sp>
        <p:nvSpPr>
          <p:cNvPr id="140" name="Google Shape;140;g313467a9c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Soto, G. (1983). The jacket. </a:t>
            </a:r>
            <a:r>
              <a:rPr lang="en-US" dirty="0" err="1"/>
              <a:t>CommonLit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https://www.commonlit.org/en/texts/the-jacket</a:t>
            </a:r>
            <a:endParaRPr lang="en-US" u="sng" dirty="0">
              <a:solidFill>
                <a:schemeClr val="hlin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Identity chart. Strategies. </a:t>
            </a:r>
            <a:r>
              <a:rPr lang="en-US" dirty="0">
                <a:hlinkClick r:id="rId4"/>
              </a:rPr>
              <a:t>https://learn.k20center.ou.edu/strategy/2729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Identity chart.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https://learn.k20center.ou.edu/strategy/2729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Categorical highlighting. Strategies. </a:t>
            </a:r>
            <a:r>
              <a:rPr lang="en-US" dirty="0">
                <a:hlinkClick r:id="rId3"/>
              </a:rPr>
              <a:t>https://learn.k20center.ou.edu/strategy/192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3467a9ce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13467a9ce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5 minute timer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</a:t>
            </a:r>
            <a:r>
              <a:rPr lang="en-US" i="0" dirty="0" err="1"/>
              <a:t>EVS_yYQoLJg</a:t>
            </a:r>
            <a:r>
              <a:rPr lang="en-US" i="0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Elbow partners.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https://learn.k20center.ou.edu/strategy/116</a:t>
            </a: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Newman, R. (March 30, 2018). </a:t>
            </a:r>
            <a:r>
              <a:rPr lang="en-US" i="1" dirty="0"/>
              <a:t>Sensory details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=kWIGhi0lVmw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Swch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[Photograph]. (n.d.). 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https://en.illogicopedia.org/wiki/File:Swch.jpg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Swch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[Photograph]. (n.d.). 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https://en.illogicopedia.org/wiki/File:Swch.jpg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Swch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[Photograph]. (n.d.). 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https://en.illogicopedia.org/wiki/File:Swch.jpg</a:t>
            </a:r>
            <a:r>
              <a:rPr lang="en-US" sz="11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315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76250" algn="l">
              <a:spcBef>
                <a:spcPts val="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625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39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SzPts val="36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spcBef>
                <a:spcPts val="480"/>
              </a:spcBef>
              <a:spcAft>
                <a:spcPts val="0"/>
              </a:spcAft>
              <a:buSzPts val="36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36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36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400050" algn="l">
              <a:spcBef>
                <a:spcPts val="360"/>
              </a:spcBef>
              <a:spcAft>
                <a:spcPts val="0"/>
              </a:spcAft>
              <a:buSzPts val="27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625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IGhi0lVmw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3467a9ce4_0_0"/>
          <p:cNvSpPr txBox="1">
            <a:spLocks noGrp="1"/>
          </p:cNvSpPr>
          <p:nvPr>
            <p:ph type="title"/>
          </p:nvPr>
        </p:nvSpPr>
        <p:spPr>
          <a:xfrm>
            <a:off x="457200" y="5189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Sensory Word List</a:t>
            </a:r>
            <a:endParaRPr/>
          </a:p>
        </p:txBody>
      </p:sp>
      <p:sp>
        <p:nvSpPr>
          <p:cNvPr id="136" name="Google Shape;136;g313467a9ce4_0_0"/>
          <p:cNvSpPr txBox="1">
            <a:spLocks noGrp="1"/>
          </p:cNvSpPr>
          <p:nvPr>
            <p:ph type="body" idx="1"/>
          </p:nvPr>
        </p:nvSpPr>
        <p:spPr>
          <a:xfrm>
            <a:off x="493500" y="1633025"/>
            <a:ext cx="7480200" cy="29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US" sz="2800" dirty="0"/>
              <a:t>Read the examples of sensory words on the handout. Add as many sensory words as you can under each sense.</a:t>
            </a:r>
            <a:endParaRPr sz="2800" dirty="0"/>
          </a:p>
        </p:txBody>
      </p:sp>
      <p:pic>
        <p:nvPicPr>
          <p:cNvPr id="137" name="Google Shape;137;g313467a9ce4_0_0" title="Mingle_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22380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3467a9ce4_0_16"/>
          <p:cNvSpPr txBox="1">
            <a:spLocks noGrp="1"/>
          </p:cNvSpPr>
          <p:nvPr>
            <p:ph type="title"/>
          </p:nvPr>
        </p:nvSpPr>
        <p:spPr>
          <a:xfrm>
            <a:off x="457200" y="5189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Sensory Word List</a:t>
            </a:r>
            <a:endParaRPr/>
          </a:p>
        </p:txBody>
      </p:sp>
      <p:pic>
        <p:nvPicPr>
          <p:cNvPr id="144" name="Google Shape;144;g313467a9ce4_0_16" title="Mingle_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223800"/>
            <a:ext cx="1447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B3E4CF7-6FC6-D759-5D87-9DE8B42CCCCC}"/>
              </a:ext>
            </a:extLst>
          </p:cNvPr>
          <p:cNvSpPr txBox="1">
            <a:spLocks/>
          </p:cNvSpPr>
          <p:nvPr/>
        </p:nvSpPr>
        <p:spPr>
          <a:xfrm>
            <a:off x="457200" y="1421785"/>
            <a:ext cx="7313624" cy="277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76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r>
              <a:rPr lang="en-US" dirty="0"/>
              <a:t>Mingle with other classmates around the room while the music is playing. </a:t>
            </a:r>
          </a:p>
          <a:p>
            <a:r>
              <a:rPr lang="en-US" dirty="0"/>
              <a:t>When the music stops, partner up with the person closest to you.</a:t>
            </a:r>
          </a:p>
          <a:p>
            <a:r>
              <a:rPr lang="en-US" dirty="0"/>
              <a:t>Share with your partner the words you added to your list. </a:t>
            </a:r>
          </a:p>
          <a:p>
            <a:r>
              <a:rPr lang="en-US" dirty="0"/>
              <a:t>Repeat the process when you hear music again!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Sensory Details in Writing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124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Read “The Jacket” by Gary Soto.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read, fill out the identity chart with sensory details from the text.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Notate which sense each word represents. </a:t>
            </a:r>
          </a:p>
        </p:txBody>
      </p:sp>
      <p:pic>
        <p:nvPicPr>
          <p:cNvPr id="151" name="Google Shape;151;p9" title="IdentityChart_C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0" y="266700"/>
            <a:ext cx="15430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 Writing with Sensory Details</a:t>
            </a:r>
            <a:endParaRPr/>
          </a:p>
        </p:txBody>
      </p:sp>
      <p:sp>
        <p:nvSpPr>
          <p:cNvPr id="2" name="Google Shape;157;p10">
            <a:extLst>
              <a:ext uri="{FF2B5EF4-FFF2-40B4-BE49-F238E27FC236}">
                <a16:creationId xmlns:a16="http://schemas.microsoft.com/office/drawing/2014/main" id="{47EEE306-C6BE-CABC-50A8-0A1AB61F9315}"/>
              </a:ext>
            </a:extLst>
          </p:cNvPr>
          <p:cNvSpPr txBox="1">
            <a:spLocks/>
          </p:cNvSpPr>
          <p:nvPr/>
        </p:nvSpPr>
        <p:spPr>
          <a:xfrm>
            <a:off x="540152" y="125730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76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b="1" dirty="0"/>
              <a:t>What makes you feel like “you”?</a:t>
            </a:r>
            <a:endParaRPr lang="en-US" dirty="0"/>
          </a:p>
          <a:p>
            <a:pPr indent="-457200">
              <a:spcBef>
                <a:spcPts val="1200"/>
              </a:spcBef>
            </a:pPr>
            <a:r>
              <a:rPr lang="en-US" dirty="0"/>
              <a:t>Write about a place or event that makes you feel like you. </a:t>
            </a:r>
          </a:p>
          <a:p>
            <a:pPr indent="-457200">
              <a:spcBef>
                <a:spcPts val="1200"/>
              </a:spcBef>
            </a:pPr>
            <a:r>
              <a:rPr lang="en-US" dirty="0"/>
              <a:t>Describe where you are, what you’re doing, and why this brings out your true self. </a:t>
            </a:r>
          </a:p>
          <a:p>
            <a:pPr indent="-457200">
              <a:spcBef>
                <a:spcPts val="1200"/>
              </a:spcBef>
            </a:pPr>
            <a:r>
              <a:rPr lang="en-US" dirty="0"/>
              <a:t>Use your My Life in a Photograph handout and Sensory Word List to help you develop your writing.</a:t>
            </a:r>
          </a:p>
          <a:p>
            <a:pPr indent="-457200">
              <a:spcBef>
                <a:spcPts val="1200"/>
              </a:spcBef>
            </a:pPr>
            <a:r>
              <a:rPr lang="en-US" dirty="0"/>
              <a:t>Answer the prompt in two paragraphs and use words that relate to at least three of the five senses. </a:t>
            </a:r>
          </a:p>
          <a:p>
            <a:pPr indent="-457200">
              <a:spcBef>
                <a:spcPts val="1200"/>
              </a:spcBef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485974" y="307315"/>
            <a:ext cx="8229600" cy="100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Peer Review</a:t>
            </a:r>
            <a:br>
              <a:rPr lang="en-US" dirty="0"/>
            </a:br>
            <a:endParaRPr dirty="0"/>
          </a:p>
        </p:txBody>
      </p:sp>
      <p:graphicFrame>
        <p:nvGraphicFramePr>
          <p:cNvPr id="164" name="Google Shape;164;p11"/>
          <p:cNvGraphicFramePr/>
          <p:nvPr>
            <p:extLst>
              <p:ext uri="{D42A27DB-BD31-4B8C-83A1-F6EECF244321}">
                <p14:modId xmlns:p14="http://schemas.microsoft.com/office/powerpoint/2010/main" val="966740170"/>
              </p:ext>
            </p:extLst>
          </p:nvPr>
        </p:nvGraphicFramePr>
        <p:xfrm>
          <a:off x="4363656" y="1551406"/>
          <a:ext cx="3437681" cy="2743020"/>
        </p:xfrm>
        <a:graphic>
          <a:graphicData uri="http://schemas.openxmlformats.org/drawingml/2006/table">
            <a:tbl>
              <a:tblPr>
                <a:noFill/>
                <a:tableStyleId>{DC57412B-1E40-42F7-A993-FF53F57602E4}</a:tableStyleId>
              </a:tblPr>
              <a:tblGrid>
                <a:gridCol w="173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9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Senses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Sight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Smell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Touch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AD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Taste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C9D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Google Shape;157;p10">
            <a:extLst>
              <a:ext uri="{FF2B5EF4-FFF2-40B4-BE49-F238E27FC236}">
                <a16:creationId xmlns:a16="http://schemas.microsoft.com/office/drawing/2014/main" id="{7C8E56B1-9177-D3B5-96AE-B73BB2610802}"/>
              </a:ext>
            </a:extLst>
          </p:cNvPr>
          <p:cNvSpPr txBox="1">
            <a:spLocks/>
          </p:cNvSpPr>
          <p:nvPr/>
        </p:nvSpPr>
        <p:spPr>
          <a:xfrm>
            <a:off x="428425" y="1009649"/>
            <a:ext cx="3437680" cy="382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76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-457200">
              <a:spcBef>
                <a:spcPts val="1200"/>
              </a:spcBef>
            </a:pPr>
            <a:r>
              <a:rPr lang="en-US" dirty="0"/>
              <a:t>Read your partner’s work. </a:t>
            </a:r>
          </a:p>
          <a:p>
            <a:pPr indent="-457200">
              <a:spcBef>
                <a:spcPts val="1200"/>
              </a:spcBef>
            </a:pPr>
            <a:r>
              <a:rPr lang="en-US" dirty="0"/>
              <a:t>Highlight sensory details in their paper using the corresponding color. </a:t>
            </a:r>
          </a:p>
          <a:p>
            <a:pPr indent="-457200">
              <a:spcBef>
                <a:spcPts val="1200"/>
              </a:spcBef>
            </a:pPr>
            <a:r>
              <a:rPr lang="en-US" dirty="0"/>
              <a:t>Provide feedback to your partner on the Peer Review Checklist.</a:t>
            </a:r>
          </a:p>
        </p:txBody>
      </p:sp>
      <p:pic>
        <p:nvPicPr>
          <p:cNvPr id="5" name="Picture 4" descr="A group of colorful ribbons with letters&#10;&#10;Description automatically generated">
            <a:extLst>
              <a:ext uri="{FF2B5EF4-FFF2-40B4-BE49-F238E27FC236}">
                <a16:creationId xmlns:a16="http://schemas.microsoft.com/office/drawing/2014/main" id="{5CE82BA7-7C5A-563C-6190-D2D90459A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05" y="176532"/>
            <a:ext cx="1347518" cy="1265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Rewrite</a:t>
            </a:r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8058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ts val="3900"/>
              <a:buNone/>
            </a:pPr>
            <a:r>
              <a:rPr lang="en-US" dirty="0"/>
              <a:t>Return your partner’s paper along with the completed Peer Revision Checklist. </a:t>
            </a:r>
            <a:endParaRPr dirty="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ts val="3900"/>
              <a:buNone/>
            </a:pPr>
            <a:endParaRPr dirty="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ts val="3900"/>
              <a:buNone/>
            </a:pPr>
            <a:r>
              <a:rPr lang="en-US" dirty="0"/>
              <a:t>Review the feedback you received. </a:t>
            </a:r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ts val="3900"/>
              <a:buNone/>
            </a:pPr>
            <a:endParaRPr lang="en-US" dirty="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ts val="3900"/>
              <a:buNone/>
            </a:pPr>
            <a:r>
              <a:rPr lang="en-US" dirty="0"/>
              <a:t>Use the feedback to revise your paragraphs.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Who Am I?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1"/>
            <a:ext cx="7854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US"/>
              <a:t>Creating and Editing Descriptive Writing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7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800" dirty="0"/>
              <a:t>How can sensory details add to a piece of writing? </a:t>
            </a:r>
            <a:endParaRPr sz="2800" dirty="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800" dirty="0"/>
              <a:t>What makes me who I am?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3467a9ce4_0_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2" name="Google Shape;92;g313467a9ce4_0_11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3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800" dirty="0"/>
              <a:t>Understand the importance of sensory language and how to recognize it.</a:t>
            </a:r>
            <a:endParaRPr sz="2800" dirty="0"/>
          </a:p>
          <a:p>
            <a:pPr marL="4953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800" dirty="0"/>
              <a:t>Use sensory language to improve your own writing.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77250" y="1600200"/>
            <a:ext cx="4498200" cy="3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3900"/>
              <a:buNone/>
            </a:pPr>
            <a:r>
              <a:rPr lang="en-US" dirty="0"/>
              <a:t>Consider who you were in the past, who you are today, and who you want to be in the future.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3900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3900"/>
              <a:buNone/>
            </a:pPr>
            <a:r>
              <a:rPr lang="en-US" dirty="0"/>
              <a:t>Write continuously for five minutes about the prompts on your handout. </a:t>
            </a:r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77250" y="338250"/>
            <a:ext cx="82296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</a:pPr>
            <a:r>
              <a:rPr lang="en-US" sz="3200" dirty="0"/>
              <a:t>Free-Write: </a:t>
            </a:r>
            <a:r>
              <a:rPr lang="en-US" sz="3100" dirty="0"/>
              <a:t>My Life in a Photograph</a:t>
            </a:r>
            <a:endParaRPr dirty="0"/>
          </a:p>
        </p:txBody>
      </p:sp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B4124119-C8A7-A45B-56DA-1CFC517286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2491" y="1685197"/>
            <a:ext cx="3138239" cy="1773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457200" y="5189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Elbow Partners</a:t>
            </a:r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493500" y="1633025"/>
            <a:ext cx="74802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900" dirty="0"/>
              <a:t>Turn to an elbow partner and discuss what you wrote. Prepare share with the class.</a:t>
            </a:r>
            <a:endParaRPr sz="2900" dirty="0"/>
          </a:p>
        </p:txBody>
      </p:sp>
      <p:pic>
        <p:nvPicPr>
          <p:cNvPr id="106" name="Google Shape;106;p8" title="Copy of elbow part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244" y="399564"/>
            <a:ext cx="1787556" cy="10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Sensory Details</a:t>
            </a:r>
            <a:endParaRPr/>
          </a:p>
        </p:txBody>
      </p:sp>
      <p:pic>
        <p:nvPicPr>
          <p:cNvPr id="112" name="Google Shape;112;p5" descr="A picture containing cheese,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3058" y="1243940"/>
            <a:ext cx="2445790" cy="235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Sensory Details">
            <a:hlinkClick r:id="" action="ppaction://media"/>
            <a:extLst>
              <a:ext uri="{FF2B5EF4-FFF2-40B4-BE49-F238E27FC236}">
                <a16:creationId xmlns:a16="http://schemas.microsoft.com/office/drawing/2014/main" id="{08116068-DE66-8FEA-40C9-B2CCA961A4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555709"/>
            <a:ext cx="4665162" cy="2635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Block of Cheddar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9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39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3900"/>
              <a:buNone/>
            </a:pPr>
            <a:r>
              <a:rPr lang="en-US"/>
              <a:t>What does it look like?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3900"/>
              <a:buNone/>
            </a:pPr>
            <a:endParaRPr/>
          </a:p>
        </p:txBody>
      </p:sp>
      <p:pic>
        <p:nvPicPr>
          <p:cNvPr id="121" name="Google Shape;121;p6" descr="A picture containing cheese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9386" y="1006258"/>
            <a:ext cx="2757652" cy="265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Block of Cheddar</a:t>
            </a:r>
            <a:endParaRPr/>
          </a:p>
        </p:txBody>
      </p:sp>
      <p:pic>
        <p:nvPicPr>
          <p:cNvPr id="128" name="Google Shape;128;p7" descr="A picture containing cheese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770" y="787818"/>
            <a:ext cx="2798049" cy="269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457200" y="1837175"/>
            <a:ext cx="387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does a block of cheddar feel to the touch?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718</Words>
  <Application>Microsoft Macintosh PowerPoint</Application>
  <PresentationFormat>On-screen Show (16:9)</PresentationFormat>
  <Paragraphs>76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Georgia</vt:lpstr>
      <vt:lpstr>Calibri</vt:lpstr>
      <vt:lpstr>Arial</vt:lpstr>
      <vt:lpstr>Constantia</vt:lpstr>
      <vt:lpstr>LEARN theme</vt:lpstr>
      <vt:lpstr>LEARN theme</vt:lpstr>
      <vt:lpstr>PowerPoint Presentation</vt:lpstr>
      <vt:lpstr>Who Am I?</vt:lpstr>
      <vt:lpstr>Essential Questions</vt:lpstr>
      <vt:lpstr>Lesson Objectives</vt:lpstr>
      <vt:lpstr>Free-Write: My Life in a Photograph</vt:lpstr>
      <vt:lpstr>Elbow Partners</vt:lpstr>
      <vt:lpstr>Creating Sensory Details</vt:lpstr>
      <vt:lpstr>Block of Cheddar</vt:lpstr>
      <vt:lpstr>Block of Cheddar</vt:lpstr>
      <vt:lpstr>Sensory Word List</vt:lpstr>
      <vt:lpstr>Sensory Word List</vt:lpstr>
      <vt:lpstr>Sensory Details in Writing</vt:lpstr>
      <vt:lpstr> Writing with Sensory Details</vt:lpstr>
      <vt:lpstr>Peer Review </vt:lpstr>
      <vt:lpstr>Rewrite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McHale, Susan</dc:creator>
  <cp:lastModifiedBy>Finley-Combs, Elsa C.</cp:lastModifiedBy>
  <cp:revision>3</cp:revision>
  <dcterms:modified xsi:type="dcterms:W3CDTF">2025-01-17T17:41:44Z</dcterms:modified>
</cp:coreProperties>
</file>