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0B01407-7AC6-4FC2-8416-39650D32AA3B}">
  <a:tblStyle styleId="{B0B01407-7AC6-4FC2-8416-39650D32AA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408" y="1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180D0C5E-376D-41A5-BA1E-F57439F9278E}"/>
    <pc:docChg chg="modSld">
      <pc:chgData name="Bracken, Pam" userId="f3aa402d-8a3c-4841-b939-af5e5b41e404" providerId="ADAL" clId="{180D0C5E-376D-41A5-BA1E-F57439F9278E}" dt="2024-12-06T19:46:41.629" v="1" actId="207"/>
      <pc:docMkLst>
        <pc:docMk/>
      </pc:docMkLst>
      <pc:sldChg chg="modSp mod">
        <pc:chgData name="Bracken, Pam" userId="f3aa402d-8a3c-4841-b939-af5e5b41e404" providerId="ADAL" clId="{180D0C5E-376D-41A5-BA1E-F57439F9278E}" dt="2024-12-06T19:46:41.629" v="1" actId="207"/>
        <pc:sldMkLst>
          <pc:docMk/>
          <pc:sldMk cId="0" sldId="264"/>
        </pc:sldMkLst>
        <pc:spChg chg="mod">
          <ac:chgData name="Bracken, Pam" userId="f3aa402d-8a3c-4841-b939-af5e5b41e404" providerId="ADAL" clId="{180D0C5E-376D-41A5-BA1E-F57439F9278E}" dt="2024-12-06T19:46:41.629" v="1" actId="207"/>
          <ac:spMkLst>
            <pc:docMk/>
            <pc:sldMk cId="0" sldId="264"/>
            <ac:spMk id="1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14a0057d11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14a0057d11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fa76ea07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fa76ea075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a76ea075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fa76ea075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fa76ea07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fa76ea07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fa76ea075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fa76ea075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0e7406ba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0e7406ba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Open AI. (2024). </a:t>
            </a:r>
            <a:r>
              <a:rPr lang="en-US" i="1"/>
              <a:t>ChatGPT</a:t>
            </a:r>
            <a:r>
              <a:rPr lang="en-US"/>
              <a:t> (October 28 version). [Large language model]. ChatGPT. https://chat.openai.com/chat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14a0057d11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14a0057d11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073f62634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073f626345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073f62634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3073f62634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http://k20.ou.edu/careerclustersurvey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Shortened URL: https://bit.ly/3zIgO9O</a:t>
            </a: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0" dirty="0">
                <a:effectLst/>
              </a:rPr>
              <a:t>When presenting, click once to make cluster examples appear. Click a second time to make possible careers for each </a:t>
            </a:r>
            <a:r>
              <a:rPr lang="en-US" b="0">
                <a:effectLst/>
              </a:rPr>
              <a:t>cluster appear.</a:t>
            </a:r>
            <a:endParaRPr lang="en-US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419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73f626345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073f626345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10d926f3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10d926f39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etonline.org/find/career" TargetMode="External"/><Relationship Id="rId3" Type="http://schemas.openxmlformats.org/officeDocument/2006/relationships/hyperlink" Target="https://www.bls.gov/ooh" TargetMode="External"/><Relationship Id="rId7" Type="http://schemas.openxmlformats.org/officeDocument/2006/relationships/hyperlink" Target="https://www.mynextmov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vingwage.mit.edu/" TargetMode="External"/><Relationship Id="rId5" Type="http://schemas.openxmlformats.org/officeDocument/2006/relationships/hyperlink" Target="https://www.youtube.com/k20center" TargetMode="External"/><Relationship Id="rId4" Type="http://schemas.openxmlformats.org/officeDocument/2006/relationships/hyperlink" Target="https://learn.k20center.ou.ed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careerclustersurve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etonline.org/find/career" TargetMode="External"/><Relationship Id="rId3" Type="http://schemas.openxmlformats.org/officeDocument/2006/relationships/hyperlink" Target="https://www.bls.gov/ooh" TargetMode="External"/><Relationship Id="rId7" Type="http://schemas.openxmlformats.org/officeDocument/2006/relationships/hyperlink" Target="https://www.mynextmov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vingwage.mit.edu/" TargetMode="External"/><Relationship Id="rId5" Type="http://schemas.openxmlformats.org/officeDocument/2006/relationships/hyperlink" Target="https://www.youtube.com/k20center" TargetMode="External"/><Relationship Id="rId4" Type="http://schemas.openxmlformats.org/officeDocument/2006/relationships/hyperlink" Target="https://learn.k20center.ou.ed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325755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Bureau of Labor Statistics Occupational Outlook Handbook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https://www.bls.gov/ooh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K20 Center LEARN Resources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K20 Center YouTube Channel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https://www.youtube.com/k20center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Living Wage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https://livingwage.mit.edu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My Next Move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https://www.mynextmove.org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O*Net OnLine</a:t>
            </a:r>
            <a:endParaRPr sz="1800" u="sng">
              <a:solidFill>
                <a:srgbClr val="0097A7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 u="sng">
                <a:solidFill>
                  <a:srgbClr val="0097A7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https://www.onetonline.org/find/career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Big Future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 u="sng">
                <a:solidFill>
                  <a:srgbClr val="0097A7"/>
                </a:solidFill>
              </a:rPr>
              <a:t>https://bigfuture.collegeboard.org/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Research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2"/>
          <p:cNvSpPr txBox="1">
            <a:spLocks noGrp="1"/>
          </p:cNvSpPr>
          <p:nvPr>
            <p:ph type="body" idx="1"/>
          </p:nvPr>
        </p:nvSpPr>
        <p:spPr>
          <a:xfrm>
            <a:off x="457200" y="1065873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 dirty="0"/>
              <a:t>Journalism</a:t>
            </a:r>
            <a:endParaRPr b="1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The situation: Many newspapers were forced to move their platform from a print-based medium to a digital medium. However, to stay in operation they need to put their content behind an online paywall.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The controversy: News is a community good. Should citizens really have to pay to access important information?</a:t>
            </a:r>
            <a:endParaRPr dirty="0"/>
          </a:p>
        </p:txBody>
      </p:sp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Controversy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/>
              <a:t>Education</a:t>
            </a:r>
            <a:endParaRPr b="1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The situation: Many districts are moving to no-cell phone policies. This places teachers in the role of policing cell phone use by students. 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The controversy: Why should teachers have to police phone usage? Why should all students have to hand over their phones?</a:t>
            </a:r>
            <a:endParaRPr/>
          </a:p>
        </p:txBody>
      </p:sp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Controversy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/>
              <a:t>Construction</a:t>
            </a:r>
            <a:endParaRPr b="1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The situation: Many new construction projects have a positive community impact. New highways provide better access.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The controversy: Eminent domain means families have to give up property they’ve been on for generations. What about the environmental impact?</a:t>
            </a:r>
            <a:endParaRPr/>
          </a:p>
        </p:txBody>
      </p:sp>
      <p:sp>
        <p:nvSpPr>
          <p:cNvPr id="179" name="Google Shape;17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Controversy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/>
              <a:t>Technology</a:t>
            </a:r>
            <a:endParaRPr b="1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The situation: New apps and digital resources are constantly being developed and released. Many are designed to make our lives easier. 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The controversy: Many digital platforms collect and sell the data of their users.</a:t>
            </a:r>
            <a:endParaRPr/>
          </a:p>
        </p:txBody>
      </p:sp>
      <p:sp>
        <p:nvSpPr>
          <p:cNvPr id="185" name="Google Shape;185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Controversy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/>
              <a:t>Claim:</a:t>
            </a:r>
            <a:r>
              <a:rPr lang="en-US"/>
              <a:t> Healthcare workers should be required to get vaccinated.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/>
              <a:t>Evidence:</a:t>
            </a:r>
            <a:r>
              <a:rPr lang="en-US"/>
              <a:t> Studies show that vaccinated healthcare workers are less likely to spread infectious diseases to vulnerable patients.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/>
              <a:t>Reasoning:</a:t>
            </a:r>
            <a:r>
              <a:rPr lang="en-US"/>
              <a:t> Since healthcare workers are in close contact with people who may have weakened immune systems, getting vaccinated helps reduce the risk of exposing patients to serious illnesses.</a:t>
            </a:r>
            <a:endParaRPr/>
          </a:p>
        </p:txBody>
      </p:sp>
      <p:sp>
        <p:nvSpPr>
          <p:cNvPr id="191" name="Google Shape;191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CER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Argumentative Essay Outline</a:t>
            </a:r>
            <a:endParaRPr/>
          </a:p>
        </p:txBody>
      </p:sp>
      <p:graphicFrame>
        <p:nvGraphicFramePr>
          <p:cNvPr id="198" name="Google Shape;198;p37"/>
          <p:cNvGraphicFramePr/>
          <p:nvPr/>
        </p:nvGraphicFramePr>
        <p:xfrm>
          <a:off x="525450" y="1546150"/>
          <a:ext cx="7239000" cy="3027650"/>
        </p:xfrm>
        <a:graphic>
          <a:graphicData uri="http://schemas.openxmlformats.org/drawingml/2006/table">
            <a:tbl>
              <a:tblPr>
                <a:noFill/>
                <a:tableStyleId>{B0B01407-7AC6-4FC2-8416-39650D32AA3B}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>
                          <a:solidFill>
                            <a:schemeClr val="accent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Introduction Paragraph</a:t>
                      </a:r>
                      <a:endParaRPr sz="2600" b="1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600" b="1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Hook/Attention Grabber:</a:t>
                      </a:r>
                      <a:endParaRPr sz="2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Thesis:</a:t>
                      </a:r>
                      <a:endParaRPr sz="2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>
                          <a:solidFill>
                            <a:schemeClr val="accent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Body Paragraph 1, 2, &amp; 3</a:t>
                      </a:r>
                      <a:endParaRPr sz="2600" b="1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600" b="1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Claim:</a:t>
                      </a:r>
                      <a:endParaRPr sz="2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Evidence:</a:t>
                      </a:r>
                      <a:endParaRPr sz="2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Reasoning:</a:t>
                      </a:r>
                      <a:endParaRPr sz="2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>
                          <a:solidFill>
                            <a:schemeClr val="accent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Conclusion</a:t>
                      </a:r>
                      <a:endParaRPr sz="2600" b="1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600" b="1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Restate Thesis:</a:t>
                      </a:r>
                      <a:endParaRPr sz="2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Wrap up the topic: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127" y="152400"/>
            <a:ext cx="7927746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Use your paper and note catcher to share your new knowledge, discuss next steps, and ask advice with a significant person in your life, such as:</a:t>
            </a:r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▪"/>
            </a:pPr>
            <a:r>
              <a:rPr lang="en-US" sz="1800" dirty="0"/>
              <a:t>Parent</a:t>
            </a:r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▪"/>
            </a:pPr>
            <a:r>
              <a:rPr lang="en-US" sz="1800" dirty="0"/>
              <a:t>Grandparent</a:t>
            </a:r>
            <a:endParaRPr sz="1800" dirty="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▪"/>
            </a:pPr>
            <a:r>
              <a:rPr lang="en-US" sz="1800" dirty="0"/>
              <a:t>Guardian</a:t>
            </a:r>
            <a:endParaRPr sz="1800" dirty="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▪"/>
            </a:pPr>
            <a:r>
              <a:rPr lang="en-US" sz="1800" dirty="0"/>
              <a:t>Mentor/Coach</a:t>
            </a:r>
            <a:endParaRPr sz="1800" dirty="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▪"/>
            </a:pPr>
            <a:r>
              <a:rPr lang="en-US" sz="1800" dirty="0"/>
              <a:t>Another teacher</a:t>
            </a:r>
            <a:endParaRPr sz="1800" dirty="0"/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After the discussion, complete the Sentence Stem on the back of the Note Catcher. </a:t>
            </a: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/>
              <a:t>Based on my research and discussion with a significant person in my life, my next steps toward a successful career are...</a:t>
            </a:r>
            <a:endParaRPr sz="1800" b="1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i="1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209" name="Google Shape;209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Present Your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Change, Challenges, and Careers</a:t>
            </a:r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Researching Careers and Controversies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can researching and weighing the pros and cons of different careers help us make smarter decisions about our future jobs?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498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0"/>
              <a:buFont typeface="Calibri"/>
              <a:buChar char="●"/>
            </a:pPr>
            <a:r>
              <a:rPr lang="en-US" sz="1910" b="1"/>
              <a:t>Identify</a:t>
            </a:r>
            <a:r>
              <a:rPr lang="en-US" sz="1910"/>
              <a:t> key aspects of a chosen career by gathering information on job responsibilities, salary prospects, educational requirements, and industry outlook.</a:t>
            </a:r>
            <a:endParaRPr sz="1910"/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10"/>
          </a:p>
          <a:p>
            <a:pPr marL="457200" lvl="0" indent="-3498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0"/>
              <a:buFont typeface="Calibri"/>
              <a:buChar char="●"/>
            </a:pPr>
            <a:r>
              <a:rPr lang="en-US" sz="1910" b="1"/>
              <a:t>Assess</a:t>
            </a:r>
            <a:r>
              <a:rPr lang="en-US" sz="1910"/>
              <a:t> the positives and negatives of a selected career, considering factors such as job satisfaction, work-life balance, and societal impact</a:t>
            </a:r>
            <a:endParaRPr sz="1910"/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10"/>
          </a:p>
          <a:p>
            <a:pPr marL="457200" lvl="0" indent="-3498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0"/>
              <a:buFont typeface="Calibri"/>
              <a:buChar char="●"/>
            </a:pPr>
            <a:r>
              <a:rPr lang="en-US" sz="1910" b="1"/>
              <a:t>Construct</a:t>
            </a:r>
            <a:r>
              <a:rPr lang="en-US" sz="1910"/>
              <a:t> an argumentative paper to present findings and </a:t>
            </a:r>
            <a:r>
              <a:rPr lang="en-US" sz="1910" b="1"/>
              <a:t>defending</a:t>
            </a:r>
            <a:r>
              <a:rPr lang="en-US" sz="1910"/>
              <a:t> your perspective on your chosen career.</a:t>
            </a:r>
            <a:endParaRPr sz="3205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Career Clusters Survey</a:t>
            </a:r>
            <a:endParaRPr/>
          </a:p>
        </p:txBody>
      </p:sp>
      <p:pic>
        <p:nvPicPr>
          <p:cNvPr id="113" name="Google Shape;113;p2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2875" y="1935050"/>
            <a:ext cx="1972600" cy="197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6"/>
          <p:cNvSpPr txBox="1"/>
          <p:nvPr/>
        </p:nvSpPr>
        <p:spPr>
          <a:xfrm>
            <a:off x="472525" y="3907650"/>
            <a:ext cx="2073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65929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http://k20.ou.edu/careerclustersurvey</a:t>
            </a:r>
            <a:endParaRPr>
              <a:solidFill>
                <a:srgbClr val="659298"/>
              </a:solidFill>
            </a:endParaRPr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1"/>
          </p:nvPr>
        </p:nvSpPr>
        <p:spPr>
          <a:xfrm>
            <a:off x="2830350" y="1310584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lnSpcReduction="10000"/>
          </a:bodyPr>
          <a:lstStyle/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Scan the QR Code or type in the link below.</a:t>
            </a:r>
            <a:endParaRPr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Complete the survey by selecting statements that apply to you.</a:t>
            </a:r>
            <a:endParaRPr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When you receive your results at the end, take a screenshot or picture to save them.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Mind Maps</a:t>
            </a:r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Topic: Careers</a:t>
            </a:r>
            <a:endParaRPr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List your top three career clusters from your survey in the square bubbles. From those clusters, list possible careers of interest to you in the oval bubbles.</a:t>
            </a:r>
            <a:endParaRPr/>
          </a:p>
        </p:txBody>
      </p:sp>
      <p:pic>
        <p:nvPicPr>
          <p:cNvPr id="122" name="Google Shape;12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2100" y="1100679"/>
            <a:ext cx="2829500" cy="282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9AE362-782A-115A-1E31-6F7656D095A2}"/>
              </a:ext>
            </a:extLst>
          </p:cNvPr>
          <p:cNvCxnSpPr>
            <a:cxnSpLocks/>
          </p:cNvCxnSpPr>
          <p:nvPr/>
        </p:nvCxnSpPr>
        <p:spPr>
          <a:xfrm flipV="1">
            <a:off x="5083461" y="1935035"/>
            <a:ext cx="367142" cy="289053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D54721-FAA4-8E75-3CE0-F46834D5687A}"/>
              </a:ext>
            </a:extLst>
          </p:cNvPr>
          <p:cNvSpPr/>
          <p:nvPr/>
        </p:nvSpPr>
        <p:spPr>
          <a:xfrm flipH="1">
            <a:off x="2730221" y="1298174"/>
            <a:ext cx="1028700" cy="685800"/>
          </a:xfrm>
          <a:prstGeom prst="roundRect">
            <a:avLst>
              <a:gd name="adj" fmla="val 22000"/>
            </a:avLst>
          </a:prstGeom>
          <a:noFill/>
          <a:ln w="19050">
            <a:solidFill>
              <a:srgbClr val="649197">
                <a:alpha val="99000"/>
              </a:srgb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Architecture &amp; Construction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22D886-9B7C-F1E4-C0A1-5BC6DD06BEA0}"/>
              </a:ext>
            </a:extLst>
          </p:cNvPr>
          <p:cNvCxnSpPr>
            <a:cxnSpLocks/>
          </p:cNvCxnSpPr>
          <p:nvPr/>
        </p:nvCxnSpPr>
        <p:spPr>
          <a:xfrm flipH="1" flipV="1">
            <a:off x="3711575" y="1935035"/>
            <a:ext cx="370332" cy="288036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A12CEB-8F9A-79A0-8CD6-C0416BA665A9}"/>
              </a:ext>
            </a:extLst>
          </p:cNvPr>
          <p:cNvCxnSpPr>
            <a:cxnSpLocks/>
          </p:cNvCxnSpPr>
          <p:nvPr/>
        </p:nvCxnSpPr>
        <p:spPr>
          <a:xfrm flipV="1">
            <a:off x="4571490" y="3194621"/>
            <a:ext cx="0" cy="315468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75C3599-2E1D-281D-27E0-922B6B4CD053}"/>
              </a:ext>
            </a:extLst>
          </p:cNvPr>
          <p:cNvSpPr/>
          <p:nvPr/>
        </p:nvSpPr>
        <p:spPr>
          <a:xfrm flipH="1">
            <a:off x="2087042" y="330434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Architect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AAFD8BF-E939-C02B-82A8-C90AFBE3590A}"/>
              </a:ext>
            </a:extLst>
          </p:cNvPr>
          <p:cNvSpPr/>
          <p:nvPr/>
        </p:nvSpPr>
        <p:spPr>
          <a:xfrm flipH="1">
            <a:off x="1247149" y="1298174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Carpenter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A64EC5E-822E-D769-515E-28C23FA50754}"/>
              </a:ext>
            </a:extLst>
          </p:cNvPr>
          <p:cNvSpPr/>
          <p:nvPr/>
        </p:nvSpPr>
        <p:spPr>
          <a:xfrm>
            <a:off x="6028259" y="330434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Data Scientist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A8AB54C-FAA3-73BB-3B4B-2E3305220B09}"/>
              </a:ext>
            </a:extLst>
          </p:cNvPr>
          <p:cNvSpPr/>
          <p:nvPr/>
        </p:nvSpPr>
        <p:spPr>
          <a:xfrm>
            <a:off x="6891011" y="1298174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Video Game Producer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5675E5F-5D74-977F-A9A8-F0C98F7B449D}"/>
              </a:ext>
            </a:extLst>
          </p:cNvPr>
          <p:cNvSpPr/>
          <p:nvPr/>
        </p:nvSpPr>
        <p:spPr>
          <a:xfrm>
            <a:off x="3008918" y="4278522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Dental Hygienist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B37B8B5-E5A7-2CA7-A295-705B2D9996C5}"/>
              </a:ext>
            </a:extLst>
          </p:cNvPr>
          <p:cNvSpPr/>
          <p:nvPr/>
        </p:nvSpPr>
        <p:spPr>
          <a:xfrm>
            <a:off x="5106379" y="4278522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Athletic Trainer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65BAC1-6A68-55B4-8C30-B12E9E6BED0F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6436639" y="1641074"/>
            <a:ext cx="454372" cy="0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62D01A1-E6AA-25A1-793B-2D77E8D087B6}"/>
              </a:ext>
            </a:extLst>
          </p:cNvPr>
          <p:cNvCxnSpPr>
            <a:cxnSpLocks/>
          </p:cNvCxnSpPr>
          <p:nvPr/>
        </p:nvCxnSpPr>
        <p:spPr>
          <a:xfrm>
            <a:off x="2275849" y="1641074"/>
            <a:ext cx="454372" cy="0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7848085-F758-3C06-2832-1EFC8A2375C8}"/>
              </a:ext>
            </a:extLst>
          </p:cNvPr>
          <p:cNvCxnSpPr>
            <a:cxnSpLocks/>
          </p:cNvCxnSpPr>
          <p:nvPr/>
        </p:nvCxnSpPr>
        <p:spPr>
          <a:xfrm flipV="1">
            <a:off x="6349365" y="1016234"/>
            <a:ext cx="198882" cy="301752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466BF5F-AB00-75C0-3971-DCAAA6D2F427}"/>
              </a:ext>
            </a:extLst>
          </p:cNvPr>
          <p:cNvCxnSpPr>
            <a:cxnSpLocks/>
          </p:cNvCxnSpPr>
          <p:nvPr/>
        </p:nvCxnSpPr>
        <p:spPr>
          <a:xfrm flipH="1" flipV="1">
            <a:off x="2594008" y="1016234"/>
            <a:ext cx="200628" cy="304566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7CFA27D-7526-4196-47C7-BE147F1C3925}"/>
              </a:ext>
            </a:extLst>
          </p:cNvPr>
          <p:cNvCxnSpPr>
            <a:cxnSpLocks/>
          </p:cNvCxnSpPr>
          <p:nvPr/>
        </p:nvCxnSpPr>
        <p:spPr>
          <a:xfrm flipV="1">
            <a:off x="3930491" y="4193382"/>
            <a:ext cx="237173" cy="178594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72CA928-B849-3597-9FE6-0966740CB247}"/>
              </a:ext>
            </a:extLst>
          </p:cNvPr>
          <p:cNvCxnSpPr>
            <a:cxnSpLocks/>
          </p:cNvCxnSpPr>
          <p:nvPr/>
        </p:nvCxnSpPr>
        <p:spPr>
          <a:xfrm flipH="1" flipV="1">
            <a:off x="4976333" y="4189225"/>
            <a:ext cx="237173" cy="178594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0F4B6A2-CBA1-6D56-B80D-579A4854E143}"/>
              </a:ext>
            </a:extLst>
          </p:cNvPr>
          <p:cNvSpPr/>
          <p:nvPr/>
        </p:nvSpPr>
        <p:spPr>
          <a:xfrm flipH="1">
            <a:off x="5412376" y="1298174"/>
            <a:ext cx="1028700" cy="685800"/>
          </a:xfrm>
          <a:prstGeom prst="roundRect">
            <a:avLst>
              <a:gd name="adj" fmla="val 22000"/>
            </a:avLst>
          </a:prstGeom>
          <a:noFill/>
          <a:ln w="19050">
            <a:solidFill>
              <a:srgbClr val="649197">
                <a:alpha val="99000"/>
              </a:srgb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Information Technology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B46AD4D-6940-2F51-5466-ADBCFCEE0277}"/>
              </a:ext>
            </a:extLst>
          </p:cNvPr>
          <p:cNvSpPr/>
          <p:nvPr/>
        </p:nvSpPr>
        <p:spPr>
          <a:xfrm flipH="1">
            <a:off x="4054760" y="3509154"/>
            <a:ext cx="1028700" cy="685800"/>
          </a:xfrm>
          <a:prstGeom prst="roundRect">
            <a:avLst>
              <a:gd name="adj" fmla="val 22000"/>
            </a:avLst>
          </a:prstGeom>
          <a:noFill/>
          <a:ln w="19050">
            <a:solidFill>
              <a:srgbClr val="649197">
                <a:alpha val="99000"/>
              </a:srgb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Health Science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B081A6-4EB5-1F18-A217-E95A9EA9540C}"/>
              </a:ext>
            </a:extLst>
          </p:cNvPr>
          <p:cNvSpPr/>
          <p:nvPr/>
        </p:nvSpPr>
        <p:spPr>
          <a:xfrm>
            <a:off x="3951890" y="1960181"/>
            <a:ext cx="1234440" cy="1234440"/>
          </a:xfrm>
          <a:prstGeom prst="ellipse">
            <a:avLst/>
          </a:prstGeom>
          <a:noFill/>
          <a:ln w="3810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My Careers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3423310-543F-F94D-AAF5-2FAEA81D77DE}"/>
              </a:ext>
            </a:extLst>
          </p:cNvPr>
          <p:cNvCxnSpPr>
            <a:cxnSpLocks/>
          </p:cNvCxnSpPr>
          <p:nvPr/>
        </p:nvCxnSpPr>
        <p:spPr>
          <a:xfrm flipV="1">
            <a:off x="5083461" y="1935035"/>
            <a:ext cx="367142" cy="289053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16B011E-6670-9EB9-31DA-D6A7644DA3CB}"/>
              </a:ext>
            </a:extLst>
          </p:cNvPr>
          <p:cNvSpPr/>
          <p:nvPr/>
        </p:nvSpPr>
        <p:spPr>
          <a:xfrm flipH="1">
            <a:off x="2730221" y="1298175"/>
            <a:ext cx="1028700" cy="685800"/>
          </a:xfrm>
          <a:prstGeom prst="roundRect">
            <a:avLst>
              <a:gd name="adj" fmla="val 22000"/>
            </a:avLst>
          </a:prstGeom>
          <a:noFill/>
          <a:ln w="19050">
            <a:solidFill>
              <a:srgbClr val="649197">
                <a:alpha val="99000"/>
              </a:srgb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2CD2B58-77A0-12FA-E9EC-6FA5856946BB}"/>
              </a:ext>
            </a:extLst>
          </p:cNvPr>
          <p:cNvCxnSpPr>
            <a:cxnSpLocks/>
          </p:cNvCxnSpPr>
          <p:nvPr/>
        </p:nvCxnSpPr>
        <p:spPr>
          <a:xfrm flipH="1" flipV="1">
            <a:off x="3711576" y="1935035"/>
            <a:ext cx="370332" cy="288036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32958D1-7C18-7C90-6712-1DD2757BCE4D}"/>
              </a:ext>
            </a:extLst>
          </p:cNvPr>
          <p:cNvCxnSpPr>
            <a:cxnSpLocks/>
          </p:cNvCxnSpPr>
          <p:nvPr/>
        </p:nvCxnSpPr>
        <p:spPr>
          <a:xfrm flipV="1">
            <a:off x="4571490" y="3194621"/>
            <a:ext cx="0" cy="315468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20C60D66-76F8-4847-FA57-38DCDC365F7D}"/>
              </a:ext>
            </a:extLst>
          </p:cNvPr>
          <p:cNvSpPr/>
          <p:nvPr/>
        </p:nvSpPr>
        <p:spPr>
          <a:xfrm flipH="1">
            <a:off x="2087043" y="330435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AA8732CA-426E-8375-F4B7-FAF6A1641D21}"/>
              </a:ext>
            </a:extLst>
          </p:cNvPr>
          <p:cNvSpPr/>
          <p:nvPr/>
        </p:nvSpPr>
        <p:spPr>
          <a:xfrm flipH="1">
            <a:off x="1247149" y="1298175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9424267D-3630-7697-9428-158C4F71A919}"/>
              </a:ext>
            </a:extLst>
          </p:cNvPr>
          <p:cNvSpPr/>
          <p:nvPr/>
        </p:nvSpPr>
        <p:spPr>
          <a:xfrm>
            <a:off x="6028260" y="330435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49DF9F2-58EE-22D1-FFFF-77C3112D8D8E}"/>
              </a:ext>
            </a:extLst>
          </p:cNvPr>
          <p:cNvSpPr/>
          <p:nvPr/>
        </p:nvSpPr>
        <p:spPr>
          <a:xfrm>
            <a:off x="6891011" y="1298175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9788A79-0564-73B3-06BB-2A089F8CE7CC}"/>
              </a:ext>
            </a:extLst>
          </p:cNvPr>
          <p:cNvSpPr/>
          <p:nvPr/>
        </p:nvSpPr>
        <p:spPr>
          <a:xfrm>
            <a:off x="3008919" y="4278523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2BF1D80-7F31-2080-0138-948E0F38C78D}"/>
              </a:ext>
            </a:extLst>
          </p:cNvPr>
          <p:cNvSpPr/>
          <p:nvPr/>
        </p:nvSpPr>
        <p:spPr>
          <a:xfrm>
            <a:off x="5106379" y="4278523"/>
            <a:ext cx="1028700" cy="6858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B2E13D6-690B-01ED-E711-47A1D55114A4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6436639" y="1641075"/>
            <a:ext cx="454372" cy="0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F4D808-632E-9C5C-EC54-FBE3DEFF2E76}"/>
              </a:ext>
            </a:extLst>
          </p:cNvPr>
          <p:cNvCxnSpPr>
            <a:cxnSpLocks/>
          </p:cNvCxnSpPr>
          <p:nvPr/>
        </p:nvCxnSpPr>
        <p:spPr>
          <a:xfrm>
            <a:off x="2275849" y="1641075"/>
            <a:ext cx="454372" cy="0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1528FD9-DEC1-0A30-0A4E-1AFDCD2A9A5F}"/>
              </a:ext>
            </a:extLst>
          </p:cNvPr>
          <p:cNvCxnSpPr>
            <a:cxnSpLocks/>
          </p:cNvCxnSpPr>
          <p:nvPr/>
        </p:nvCxnSpPr>
        <p:spPr>
          <a:xfrm flipV="1">
            <a:off x="6349365" y="1016235"/>
            <a:ext cx="198882" cy="301752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BB352EA-614D-426C-3989-5D9BDC55A79C}"/>
              </a:ext>
            </a:extLst>
          </p:cNvPr>
          <p:cNvCxnSpPr>
            <a:cxnSpLocks/>
          </p:cNvCxnSpPr>
          <p:nvPr/>
        </p:nvCxnSpPr>
        <p:spPr>
          <a:xfrm flipH="1" flipV="1">
            <a:off x="2594008" y="1016235"/>
            <a:ext cx="200628" cy="304566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81CF30E-BB44-51EE-B470-58089B2A8177}"/>
              </a:ext>
            </a:extLst>
          </p:cNvPr>
          <p:cNvCxnSpPr>
            <a:cxnSpLocks/>
          </p:cNvCxnSpPr>
          <p:nvPr/>
        </p:nvCxnSpPr>
        <p:spPr>
          <a:xfrm flipV="1">
            <a:off x="3930492" y="4193382"/>
            <a:ext cx="237173" cy="178594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0E572-6C25-1623-856F-DE72C01B8C15}"/>
              </a:ext>
            </a:extLst>
          </p:cNvPr>
          <p:cNvCxnSpPr>
            <a:cxnSpLocks/>
          </p:cNvCxnSpPr>
          <p:nvPr/>
        </p:nvCxnSpPr>
        <p:spPr>
          <a:xfrm flipH="1" flipV="1">
            <a:off x="4976334" y="4189226"/>
            <a:ext cx="237173" cy="178594"/>
          </a:xfrm>
          <a:prstGeom prst="line">
            <a:avLst/>
          </a:prstGeom>
          <a:ln w="19050">
            <a:solidFill>
              <a:srgbClr val="6491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571D7041-8013-51C2-4C97-56AF3C759188}"/>
              </a:ext>
            </a:extLst>
          </p:cNvPr>
          <p:cNvSpPr/>
          <p:nvPr/>
        </p:nvSpPr>
        <p:spPr>
          <a:xfrm flipH="1">
            <a:off x="5412376" y="1298175"/>
            <a:ext cx="1028700" cy="685800"/>
          </a:xfrm>
          <a:prstGeom prst="roundRect">
            <a:avLst>
              <a:gd name="adj" fmla="val 22000"/>
            </a:avLst>
          </a:prstGeom>
          <a:noFill/>
          <a:ln w="19050">
            <a:solidFill>
              <a:srgbClr val="649197">
                <a:alpha val="99000"/>
              </a:srgb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D1F36CE5-8990-DFCD-5B51-0CA4F078A76B}"/>
              </a:ext>
            </a:extLst>
          </p:cNvPr>
          <p:cNvSpPr/>
          <p:nvPr/>
        </p:nvSpPr>
        <p:spPr>
          <a:xfrm flipH="1">
            <a:off x="4054761" y="3509155"/>
            <a:ext cx="1028700" cy="685800"/>
          </a:xfrm>
          <a:prstGeom prst="roundRect">
            <a:avLst>
              <a:gd name="adj" fmla="val 22000"/>
            </a:avLst>
          </a:prstGeom>
          <a:noFill/>
          <a:ln w="19050">
            <a:solidFill>
              <a:srgbClr val="649197">
                <a:alpha val="99000"/>
              </a:srgb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1DF0797-9055-9FB4-EE0A-E774D45A6900}"/>
              </a:ext>
            </a:extLst>
          </p:cNvPr>
          <p:cNvSpPr/>
          <p:nvPr/>
        </p:nvSpPr>
        <p:spPr>
          <a:xfrm>
            <a:off x="3951891" y="1960181"/>
            <a:ext cx="1234440" cy="1234440"/>
          </a:xfrm>
          <a:prstGeom prst="ellipse">
            <a:avLst/>
          </a:prstGeom>
          <a:noFill/>
          <a:ln w="38100">
            <a:solidFill>
              <a:srgbClr val="649197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My Careers</a:t>
            </a:r>
          </a:p>
        </p:txBody>
      </p:sp>
    </p:spTree>
    <p:extLst>
      <p:ext uri="{BB962C8B-B14F-4D97-AF65-F5344CB8AC3E}">
        <p14:creationId xmlns:p14="http://schemas.microsoft.com/office/powerpoint/2010/main" val="233979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325755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Bureau of Labor Statistics Occupational Outlook Handbook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https://www.bls.gov/ooh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K20 Center LEARN Resources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K20 Center YouTube Channel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https://www.youtube.com/k20center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Living Wage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https://livingwage.mit.edu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My Next Move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>
                <a:solidFill>
                  <a:srgbClr val="2E2E2E"/>
                </a:solidFill>
              </a:rPr>
              <a:t>   </a:t>
            </a:r>
            <a:r>
              <a:rPr lang="en-US" sz="1800" u="sng">
                <a:solidFill>
                  <a:srgbClr val="0097A7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https://www.mynextmove.org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O*Net OnLine</a:t>
            </a:r>
            <a:endParaRPr sz="1800" u="sng">
              <a:solidFill>
                <a:srgbClr val="0097A7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 u="sng">
                <a:solidFill>
                  <a:srgbClr val="0097A7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https://www.onetonline.org/find/career</a:t>
            </a:r>
            <a:endParaRPr sz="1800" u="sng">
              <a:solidFill>
                <a:srgbClr val="0097A7"/>
              </a:solidFill>
            </a:endParaRPr>
          </a:p>
          <a:p>
            <a:pPr marL="457200" lvl="0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1800">
                <a:solidFill>
                  <a:srgbClr val="2E2E2E"/>
                </a:solidFill>
              </a:rPr>
              <a:t>Big Future</a:t>
            </a:r>
            <a:endParaRPr sz="1800">
              <a:solidFill>
                <a:srgbClr val="2E2E2E"/>
              </a:solidFill>
            </a:endParaRPr>
          </a:p>
          <a:p>
            <a:pPr marL="914400" lvl="1" indent="-32575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1800" u="sng">
                <a:solidFill>
                  <a:srgbClr val="0097A7"/>
                </a:solidFill>
              </a:rPr>
              <a:t>https://bigfuture.collegeboard.org/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43" name="Google Shape;14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Research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30"/>
          <p:cNvGrpSpPr/>
          <p:nvPr/>
        </p:nvGrpSpPr>
        <p:grpSpPr>
          <a:xfrm>
            <a:off x="457200" y="290513"/>
            <a:ext cx="8229600" cy="4562475"/>
            <a:chOff x="152400" y="152400"/>
            <a:chExt cx="8229600" cy="4562475"/>
          </a:xfrm>
        </p:grpSpPr>
        <p:pic>
          <p:nvPicPr>
            <p:cNvPr id="149" name="Google Shape;149;p3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2400" y="152400"/>
              <a:ext cx="8229600" cy="45624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0" name="Google Shape;150;p30"/>
            <p:cNvSpPr txBox="1"/>
            <p:nvPr/>
          </p:nvSpPr>
          <p:spPr>
            <a:xfrm>
              <a:off x="2392200" y="201200"/>
              <a:ext cx="12966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Embalmer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30"/>
            <p:cNvSpPr txBox="1"/>
            <p:nvPr/>
          </p:nvSpPr>
          <p:spPr>
            <a:xfrm>
              <a:off x="1609700" y="2313950"/>
              <a:ext cx="2190900" cy="749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700" b="1" dirty="0">
                  <a:solidFill>
                    <a:schemeClr val="accent6"/>
                  </a:solidFill>
                </a:rPr>
                <a:t>Basic Skills</a:t>
              </a:r>
              <a:endParaRPr sz="700" b="1" dirty="0">
                <a:solidFill>
                  <a:schemeClr val="accent6"/>
                </a:solidFill>
              </a:endParaRPr>
            </a:p>
            <a:p>
              <a:pPr marL="457200" lvl="0" indent="-2730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700"/>
                <a:buFont typeface="Verdana"/>
                <a:buChar char="●"/>
              </a:pPr>
              <a:r>
                <a:rPr lang="en-US" sz="700" dirty="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talking to others</a:t>
              </a:r>
              <a:endParaRPr sz="700" dirty="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457200" lvl="0" indent="-2730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700"/>
                <a:buFont typeface="Verdana"/>
                <a:buChar char="●"/>
              </a:pPr>
              <a:r>
                <a:rPr lang="en-US" sz="700" dirty="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listening to others, not interrupting, and asking good questions</a:t>
              </a:r>
              <a:endParaRPr sz="700" dirty="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lvl="0" indent="0" algn="l" rtl="0">
                <a:lnSpc>
                  <a:spcPct val="120000"/>
                </a:lnSpc>
                <a:spcBef>
                  <a:spcPts val="1200"/>
                </a:spcBef>
                <a:spcAft>
                  <a:spcPts val="0"/>
                </a:spcAft>
                <a:buNone/>
              </a:pPr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0"/>
            <p:cNvSpPr txBox="1"/>
            <p:nvPr/>
          </p:nvSpPr>
          <p:spPr>
            <a:xfrm>
              <a:off x="1676775" y="1587350"/>
              <a:ext cx="2123700" cy="63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Associate’s Degree</a:t>
              </a:r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Bachelor’s Degree</a:t>
              </a:r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University of Central Oklahoma</a:t>
              </a:r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0"/>
            <p:cNvSpPr txBox="1"/>
            <p:nvPr/>
          </p:nvSpPr>
          <p:spPr>
            <a:xfrm>
              <a:off x="1833275" y="916625"/>
              <a:ext cx="14310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$52,000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30"/>
            <p:cNvSpPr txBox="1"/>
            <p:nvPr/>
          </p:nvSpPr>
          <p:spPr>
            <a:xfrm>
              <a:off x="1676775" y="3197050"/>
              <a:ext cx="1945200" cy="592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lvl="0" indent="-2603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500"/>
                <a:buFont typeface="Verdana"/>
                <a:buChar char="●"/>
              </a:pPr>
              <a:r>
                <a:rPr lang="en-US" sz="50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Stand-alone license</a:t>
              </a:r>
              <a:endParaRPr sz="50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457200" lvl="0" indent="-2603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500"/>
                <a:buFont typeface="Verdana"/>
                <a:buChar char="●"/>
              </a:pPr>
              <a:r>
                <a:rPr lang="en-US" sz="50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Third-party exam required</a:t>
              </a:r>
              <a:endParaRPr sz="50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457200" lvl="0" indent="-2603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500"/>
                <a:buFont typeface="Verdana"/>
                <a:buChar char="●"/>
              </a:pPr>
              <a:r>
                <a:rPr lang="en-US" sz="50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Degree required</a:t>
              </a:r>
              <a:endParaRPr sz="50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457200" lvl="0" indent="-2603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500"/>
                <a:buFont typeface="Verdana"/>
                <a:buChar char="●"/>
              </a:pPr>
              <a:r>
                <a:rPr lang="en-US" sz="50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Continuing education required</a:t>
              </a:r>
              <a:endParaRPr sz="50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457200" lvl="0" indent="-2603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500"/>
                <a:buFont typeface="Verdana"/>
                <a:buChar char="●"/>
              </a:pPr>
              <a:r>
                <a:rPr lang="en-US" sz="50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Experience required</a:t>
              </a:r>
              <a:endParaRPr sz="50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457200" lvl="0" indent="-26035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2529"/>
                </a:buClr>
                <a:buSzPts val="500"/>
                <a:buFont typeface="Verdana"/>
                <a:buChar char="●"/>
              </a:pPr>
              <a:r>
                <a:rPr lang="en-US" sz="500">
                  <a:solidFill>
                    <a:srgbClr val="212529"/>
                  </a:solidFill>
                  <a:latin typeface="Verdana"/>
                  <a:ea typeface="Verdana"/>
                  <a:cs typeface="Verdana"/>
                  <a:sym typeface="Verdana"/>
                </a:rPr>
                <a:t>No criminal record requirements</a:t>
              </a:r>
              <a:endParaRPr sz="500">
                <a:solidFill>
                  <a:srgbClr val="212529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30"/>
            <p:cNvSpPr txBox="1"/>
            <p:nvPr/>
          </p:nvSpPr>
          <p:spPr>
            <a:xfrm>
              <a:off x="1877975" y="4068975"/>
              <a:ext cx="1676700" cy="53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Above average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job openings were found in Oklahoma. 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896</Words>
  <Application>Microsoft Office PowerPoint</Application>
  <PresentationFormat>On-screen Show (16:9)</PresentationFormat>
  <Paragraphs>133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Noto Sans Symbols</vt:lpstr>
      <vt:lpstr>Verdana</vt:lpstr>
      <vt:lpstr>LEARN theme</vt:lpstr>
      <vt:lpstr>LEARN theme</vt:lpstr>
      <vt:lpstr>PowerPoint Presentation</vt:lpstr>
      <vt:lpstr>Change, Challenges, and Careers</vt:lpstr>
      <vt:lpstr>Essential Question</vt:lpstr>
      <vt:lpstr>Lesson Objectives</vt:lpstr>
      <vt:lpstr>Career Clusters Survey</vt:lpstr>
      <vt:lpstr>Mind Maps</vt:lpstr>
      <vt:lpstr>PowerPoint Presentation</vt:lpstr>
      <vt:lpstr>Career Research</vt:lpstr>
      <vt:lpstr>PowerPoint Presentation</vt:lpstr>
      <vt:lpstr>Career Research</vt:lpstr>
      <vt:lpstr>Career Controversy</vt:lpstr>
      <vt:lpstr>Career Controversy</vt:lpstr>
      <vt:lpstr>Career Controversy</vt:lpstr>
      <vt:lpstr>Career Controversy</vt:lpstr>
      <vt:lpstr>Example CER</vt:lpstr>
      <vt:lpstr>Argumentative Essay Outline</vt:lpstr>
      <vt:lpstr>PowerPoint Presentation</vt:lpstr>
      <vt:lpstr>Present Your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Corrigan, MacKenzie D.</dc:creator>
  <cp:lastModifiedBy>Bracken, Pam</cp:lastModifiedBy>
  <cp:revision>2</cp:revision>
  <dcterms:modified xsi:type="dcterms:W3CDTF">2024-12-06T19:46:45Z</dcterms:modified>
</cp:coreProperties>
</file>