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7"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79F2B7-289E-4845-A7B5-C0B331499B67}" v="2" dt="2025-05-06T20:03:00.274"/>
  </p1510:revLst>
</p1510:revInfo>
</file>

<file path=ppt/tableStyles.xml><?xml version="1.0" encoding="utf-8"?>
<a:tblStyleLst xmlns:a="http://schemas.openxmlformats.org/drawingml/2006/main" def="{89C0E04D-CC8D-4282-AC2B-CE1A512FB2FF}">
  <a:tblStyle styleId="{89C0E04D-CC8D-4282-AC2B-CE1A512FB2F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128"/>
    <p:restoredTop sz="94635"/>
  </p:normalViewPr>
  <p:slideViewPr>
    <p:cSldViewPr snapToGrid="0">
      <p:cViewPr varScale="1">
        <p:scale>
          <a:sx n="92" d="100"/>
          <a:sy n="92" d="100"/>
        </p:scale>
        <p:origin x="176" y="193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learn.k20center.ou.edu/strategy/128"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learn.k20center.ou.edu/strategy/1128"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learn.k20center.ou.edu/strategy/125"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learn.k20center.ou.edu/strategy/147"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learn.k20center.ou.edu/strategy/166"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436f1014c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3436f1014c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3336cd23d2e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3336cd23d2e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3336cd23d2e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3336cd23d2e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3336cd23d2e_0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3336cd23d2e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3336cd23d2e_0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3336cd23d2e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3436f1014cb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3436f1014cb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t>K20 Center. (n.d.). Why-lighting. Strategies. </a:t>
            </a:r>
            <a:r>
              <a:rPr lang="en-US" dirty="0">
                <a:hlinkClick r:id="rId3"/>
              </a:rPr>
              <a:t>https://learn.k20center.ou.edu/strategy/128</a:t>
            </a:r>
            <a:r>
              <a:rPr lang="en-US" dirty="0"/>
              <a:t> </a:t>
            </a:r>
          </a:p>
          <a:p>
            <a:pPr marL="0" lvl="0" indent="0" algn="l" rtl="0">
              <a:spcBef>
                <a:spcPts val="0"/>
              </a:spcBef>
              <a:spcAft>
                <a:spcPts val="0"/>
              </a:spcAft>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3436f1014cb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 name="Google Shape;170;g3436f1014cb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t>K20 Center. (n.d.). Bento box. Strategies. </a:t>
            </a:r>
            <a:r>
              <a:rPr lang="en-US" dirty="0">
                <a:hlinkClick r:id="rId3"/>
              </a:rPr>
              <a:t>https://learn.k20center.ou.edu/strategy/1128</a:t>
            </a:r>
            <a:endParaRPr lang="en-US" dirty="0"/>
          </a:p>
          <a:p>
            <a:pPr marL="0" lvl="0" indent="0" algn="l" rtl="0">
              <a:spcBef>
                <a:spcPts val="0"/>
              </a:spcBef>
              <a:spcAft>
                <a:spcPts val="0"/>
              </a:spcAft>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3436f1014cb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3436f1014cb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t>K20 Center. (n.d.). Bell ringers and exit tickets. Strategies. </a:t>
            </a:r>
            <a:r>
              <a:rPr lang="en-US" dirty="0">
                <a:hlinkClick r:id="rId3"/>
              </a:rPr>
              <a:t>https://learn.k20center.ou.edu/strategy/125</a:t>
            </a:r>
            <a:endParaRPr lang="en-US" dirty="0"/>
          </a:p>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3436f1014cb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3436f1014cb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345b943c99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345b943c99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3436f1014cb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3436f1014cb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t>K20 Center. (n.d.). Card sort. Strategies. </a:t>
            </a:r>
            <a:r>
              <a:rPr lang="en-US" dirty="0">
                <a:hlinkClick r:id="rId3"/>
              </a:rPr>
              <a:t>https://learn.k20center.ou.edu/strategy/147</a:t>
            </a:r>
            <a:endParaRPr lang="en-US" dirty="0"/>
          </a:p>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34f5e04f0e1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34f5e04f0e1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34f5e04f0e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34f5e04f0e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34f5e04f0e1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34f5e04f0e1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3436f1014cb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3436f1014cb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t>K20 Center. (n.d.). Magnetic statements. Strategies. </a:t>
            </a:r>
            <a:r>
              <a:rPr lang="en-US" dirty="0">
                <a:hlinkClick r:id="rId3"/>
              </a:rPr>
              <a:t>https://learn.k20center.ou.edu/strategy/166</a:t>
            </a:r>
            <a:endParaRPr lang="en-US" dirty="0"/>
          </a:p>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644652" y="1007598"/>
            <a:ext cx="7851600"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 name="Google Shape;10;p2"/>
          <p:cNvSpPr txBox="1">
            <a:spLocks noGrp="1"/>
          </p:cNvSpPr>
          <p:nvPr>
            <p:ph type="subTitle" idx="1"/>
          </p:nvPr>
        </p:nvSpPr>
        <p:spPr>
          <a:xfrm>
            <a:off x="644652" y="2400300"/>
            <a:ext cx="7854600" cy="131430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11" name="Google Shape;11;p2"/>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45"/>
        <p:cNvGrpSpPr/>
        <p:nvPr/>
      </p:nvGrpSpPr>
      <p:grpSpPr>
        <a:xfrm>
          <a:off x="0" y="0"/>
          <a:ext cx="0" cy="0"/>
          <a:chOff x="0" y="0"/>
          <a:chExt cx="0" cy="0"/>
        </a:xfrm>
      </p:grpSpPr>
      <p:pic>
        <p:nvPicPr>
          <p:cNvPr id="46" name="Google Shape;46;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11"/>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body" idx="1"/>
          </p:nvPr>
        </p:nvSpPr>
        <p:spPr>
          <a:xfrm>
            <a:off x="457200" y="1305059"/>
            <a:ext cx="3994500" cy="3621000"/>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49" name="Google Shape;49;p11"/>
          <p:cNvSpPr>
            <a:spLocks noGrp="1"/>
          </p:cNvSpPr>
          <p:nvPr>
            <p:ph type="pic" idx="2"/>
          </p:nvPr>
        </p:nvSpPr>
        <p:spPr>
          <a:xfrm>
            <a:off x="4692302" y="1305059"/>
            <a:ext cx="3994200" cy="1420800"/>
          </a:xfrm>
          <a:prstGeom prst="rect">
            <a:avLst/>
          </a:prstGeom>
          <a:noFill/>
          <a:ln w="9525" cap="flat" cmpd="sng">
            <a:solidFill>
              <a:srgbClr val="BCD4E9"/>
            </a:solidFill>
            <a:prstDash val="solid"/>
            <a:round/>
            <a:headEnd type="none" w="sm" len="sm"/>
            <a:tailEnd type="none" w="sm" len="sm"/>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50"/>
        <p:cNvGrpSpPr/>
        <p:nvPr/>
      </p:nvGrpSpPr>
      <p:grpSpPr>
        <a:xfrm>
          <a:off x="0" y="0"/>
          <a:ext cx="0" cy="0"/>
          <a:chOff x="0" y="0"/>
          <a:chExt cx="0" cy="0"/>
        </a:xfrm>
      </p:grpSpPr>
      <p:sp>
        <p:nvSpPr>
          <p:cNvPr id="51" name="Google Shape;51;p12"/>
          <p:cNvSpPr/>
          <p:nvPr/>
        </p:nvSpPr>
        <p:spPr>
          <a:xfrm>
            <a:off x="1721476" y="1313644"/>
            <a:ext cx="5700900" cy="320670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52" name="Google Shape;52;p1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3" name="Google Shape;53;p12"/>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12"/>
          <p:cNvSpPr txBox="1">
            <a:spLocks noGrp="1"/>
          </p:cNvSpPr>
          <p:nvPr>
            <p:ph type="body" idx="1"/>
          </p:nvPr>
        </p:nvSpPr>
        <p:spPr>
          <a:xfrm>
            <a:off x="2574750" y="1534732"/>
            <a:ext cx="3994500" cy="2376300"/>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520"/>
              </a:spcBef>
              <a:spcAft>
                <a:spcPts val="0"/>
              </a:spcAft>
              <a:buSzPts val="2600"/>
              <a:buNone/>
              <a:defRPr b="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55" name="Google Shape;55;p12"/>
          <p:cNvSpPr txBox="1">
            <a:spLocks noGrp="1"/>
          </p:cNvSpPr>
          <p:nvPr>
            <p:ph type="body" idx="2"/>
          </p:nvPr>
        </p:nvSpPr>
        <p:spPr>
          <a:xfrm>
            <a:off x="3017949" y="3943350"/>
            <a:ext cx="3108000" cy="521400"/>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320"/>
              </a:spcBef>
              <a:spcAft>
                <a:spcPts val="0"/>
              </a:spcAft>
              <a:buSzPts val="1600"/>
              <a:buNone/>
              <a:defRPr sz="1600" b="1" i="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pic>
        <p:nvPicPr>
          <p:cNvPr id="56" name="Google Shape;56;p12" descr="A picture containing icon&#10;&#10;Description automatically generated"/>
          <p:cNvPicPr preferRelativeResize="0"/>
          <p:nvPr/>
        </p:nvPicPr>
        <p:blipFill rotWithShape="1">
          <a:blip r:embed="rId3">
            <a:alphaModFix/>
          </a:blip>
          <a:srcRect l="34179" t="21571" r="32616" b="56088"/>
          <a:stretch/>
        </p:blipFill>
        <p:spPr>
          <a:xfrm>
            <a:off x="1828288" y="1352281"/>
            <a:ext cx="639651" cy="536620"/>
          </a:xfrm>
          <a:prstGeom prst="rect">
            <a:avLst/>
          </a:prstGeom>
          <a:solidFill>
            <a:srgbClr val="1C3C58"/>
          </a:solid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57"/>
        <p:cNvGrpSpPr/>
        <p:nvPr/>
      </p:nvGrpSpPr>
      <p:grpSpPr>
        <a:xfrm>
          <a:off x="0" y="0"/>
          <a:ext cx="0" cy="0"/>
          <a:chOff x="0" y="0"/>
          <a:chExt cx="0" cy="0"/>
        </a:xfrm>
      </p:grpSpPr>
      <p:sp>
        <p:nvSpPr>
          <p:cNvPr id="58" name="Google Shape;58;p13"/>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Calibri"/>
              <a:buAutoNum type="arabicPeriod"/>
              <a:defRPr sz="2600"/>
            </a:lvl1pPr>
            <a:lvl2pPr marL="914400" lvl="1" indent="-355600" algn="l">
              <a:lnSpc>
                <a:spcPct val="100000"/>
              </a:lnSpc>
              <a:spcBef>
                <a:spcPts val="400"/>
              </a:spcBef>
              <a:spcAft>
                <a:spcPts val="0"/>
              </a:spcAft>
              <a:buClr>
                <a:schemeClr val="accent4"/>
              </a:buClr>
              <a:buSzPts val="2000"/>
              <a:buFont typeface="Calibri"/>
              <a:buAutoNum type="alphaLcParenR"/>
              <a:defRPr sz="2000"/>
            </a:lvl2pPr>
            <a:lvl3pPr marL="1371600" lvl="2" indent="-336550" algn="l">
              <a:lnSpc>
                <a:spcPct val="100000"/>
              </a:lnSpc>
              <a:spcBef>
                <a:spcPts val="340"/>
              </a:spcBef>
              <a:spcAft>
                <a:spcPts val="0"/>
              </a:spcAft>
              <a:buClr>
                <a:schemeClr val="accent4"/>
              </a:buClr>
              <a:buSzPts val="1700"/>
              <a:buFont typeface="Calibri"/>
              <a:buAutoNum type="romanLcPeriod"/>
              <a:defRPr sz="1700"/>
            </a:lvl3pPr>
            <a:lvl4pPr marL="1828800" lvl="3" indent="-323850" algn="l">
              <a:lnSpc>
                <a:spcPct val="100000"/>
              </a:lnSpc>
              <a:spcBef>
                <a:spcPts val="300"/>
              </a:spcBef>
              <a:spcAft>
                <a:spcPts val="0"/>
              </a:spcAft>
              <a:buSzPts val="1500"/>
              <a:buFont typeface="Calibri"/>
              <a:buAutoNum type="arabicPeriod"/>
              <a:defRPr/>
            </a:lvl4pPr>
            <a:lvl5pPr marL="2286000" lvl="4" indent="-314325" algn="l">
              <a:lnSpc>
                <a:spcPct val="100000"/>
              </a:lnSpc>
              <a:spcBef>
                <a:spcPts val="270"/>
              </a:spcBef>
              <a:spcAft>
                <a:spcPts val="0"/>
              </a:spcAft>
              <a:buSzPts val="1350"/>
              <a:buFont typeface="Calibri"/>
              <a:buAutoNum type="arabicPeriod"/>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9" name="Google Shape;59;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0" name="Google Shape;60;p13"/>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61"/>
        <p:cNvGrpSpPr/>
        <p:nvPr/>
      </p:nvGrpSpPr>
      <p:grpSpPr>
        <a:xfrm>
          <a:off x="0" y="0"/>
          <a:ext cx="0" cy="0"/>
          <a:chOff x="0" y="0"/>
          <a:chExt cx="0" cy="0"/>
        </a:xfrm>
      </p:grpSpPr>
      <p:sp>
        <p:nvSpPr>
          <p:cNvPr id="62" name="Google Shape;62;p14"/>
          <p:cNvSpPr txBox="1">
            <a:spLocks noGrp="1"/>
          </p:cNvSpPr>
          <p:nvPr>
            <p:ph type="body" idx="1"/>
          </p:nvPr>
        </p:nvSpPr>
        <p:spPr>
          <a:xfrm>
            <a:off x="3581400" y="1330012"/>
            <a:ext cx="5111700" cy="3257400"/>
          </a:xfrm>
          <a:prstGeom prst="rect">
            <a:avLst/>
          </a:prstGeom>
          <a:noFill/>
          <a:ln>
            <a:noFill/>
          </a:ln>
        </p:spPr>
        <p:txBody>
          <a:bodyPr spcFirstLastPara="1" wrap="square" lIns="91425" tIns="0" rIns="91425" bIns="45700" anchor="t" anchorCtr="0">
            <a:normAutofit/>
          </a:bodyPr>
          <a:lstStyle>
            <a:lvl1pPr marL="457200" lvl="0" indent="-228600" algn="l">
              <a:lnSpc>
                <a:spcPct val="100000"/>
              </a:lnSpc>
              <a:spcBef>
                <a:spcPts val="420"/>
              </a:spcBef>
              <a:spcAft>
                <a:spcPts val="0"/>
              </a:spcAft>
              <a:buSzPts val="2100"/>
              <a:buNone/>
              <a:defRPr sz="2100"/>
            </a:lvl1pPr>
            <a:lvl2pPr marL="914400" lvl="1" indent="-333883" algn="l">
              <a:lnSpc>
                <a:spcPct val="100000"/>
              </a:lnSpc>
              <a:spcBef>
                <a:spcPts val="390"/>
              </a:spcBef>
              <a:spcAft>
                <a:spcPts val="0"/>
              </a:spcAft>
              <a:buSzPts val="1658"/>
              <a:buChar char="⚫"/>
              <a:defRPr sz="1950"/>
            </a:lvl2pPr>
            <a:lvl3pPr marL="1371600" lvl="2" indent="-308610" algn="l">
              <a:lnSpc>
                <a:spcPct val="100000"/>
              </a:lnSpc>
              <a:spcBef>
                <a:spcPts val="360"/>
              </a:spcBef>
              <a:spcAft>
                <a:spcPts val="0"/>
              </a:spcAft>
              <a:buSzPts val="1260"/>
              <a:buChar char="⚫"/>
              <a:defRPr sz="1800"/>
            </a:lvl3pPr>
            <a:lvl4pPr marL="1828800" lvl="3" indent="-290512" algn="l">
              <a:lnSpc>
                <a:spcPct val="100000"/>
              </a:lnSpc>
              <a:spcBef>
                <a:spcPts val="300"/>
              </a:spcBef>
              <a:spcAft>
                <a:spcPts val="0"/>
              </a:spcAft>
              <a:buSzPts val="975"/>
              <a:buChar char="⚫"/>
              <a:defRPr sz="150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63" name="Google Shape;63;p14"/>
          <p:cNvSpPr txBox="1">
            <a:spLocks noGrp="1"/>
          </p:cNvSpPr>
          <p:nvPr>
            <p:ph type="body" idx="2"/>
          </p:nvPr>
        </p:nvSpPr>
        <p:spPr>
          <a:xfrm>
            <a:off x="450850" y="1330012"/>
            <a:ext cx="3124200" cy="325740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30200" algn="l">
              <a:lnSpc>
                <a:spcPct val="100000"/>
              </a:lnSpc>
              <a:spcBef>
                <a:spcPts val="320"/>
              </a:spcBef>
              <a:spcAft>
                <a:spcPts val="0"/>
              </a:spcAft>
              <a:buSzPts val="1600"/>
              <a:buFont typeface="Arial"/>
              <a:buChar char="•"/>
              <a:defRPr sz="1600"/>
            </a:lvl2pPr>
            <a:lvl3pPr marL="1371600" lvl="2" indent="-317500" algn="l">
              <a:lnSpc>
                <a:spcPct val="100000"/>
              </a:lnSpc>
              <a:spcBef>
                <a:spcPts val="280"/>
              </a:spcBef>
              <a:spcAft>
                <a:spcPts val="0"/>
              </a:spcAft>
              <a:buSzPts val="1400"/>
              <a:buFont typeface="Arial"/>
              <a:buChar char="•"/>
              <a:defRPr sz="1400"/>
            </a:lvl3pPr>
            <a:lvl4pPr marL="1828800" lvl="3" indent="-311150" algn="l">
              <a:lnSpc>
                <a:spcPct val="100000"/>
              </a:lnSpc>
              <a:spcBef>
                <a:spcPts val="260"/>
              </a:spcBef>
              <a:spcAft>
                <a:spcPts val="0"/>
              </a:spcAft>
              <a:buSzPts val="1300"/>
              <a:buFont typeface="Arial"/>
              <a:buChar char="•"/>
              <a:defRPr sz="13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64" name="Google Shape;64;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5" name="Google Shape;65;p14"/>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6"/>
        <p:cNvGrpSpPr/>
        <p:nvPr/>
      </p:nvGrpSpPr>
      <p:grpSpPr>
        <a:xfrm>
          <a:off x="0" y="0"/>
          <a:ext cx="0" cy="0"/>
          <a:chOff x="0" y="0"/>
          <a:chExt cx="0" cy="0"/>
        </a:xfrm>
      </p:grpSpPr>
      <p:pic>
        <p:nvPicPr>
          <p:cNvPr id="67" name="Google Shape;67;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8" name="Google Shape;68;p15"/>
          <p:cNvSpPr>
            <a:spLocks noGrp="1"/>
          </p:cNvSpPr>
          <p:nvPr>
            <p:ph type="media" idx="2"/>
          </p:nvPr>
        </p:nvSpPr>
        <p:spPr>
          <a:xfrm>
            <a:off x="457200" y="1343696"/>
            <a:ext cx="6125700" cy="34083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9" name="Google Shape;69;p15"/>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72" name="Google Shape;72;p16"/>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73"/>
        <p:cNvGrpSpPr/>
        <p:nvPr/>
      </p:nvGrpSpPr>
      <p:grpSpPr>
        <a:xfrm>
          <a:off x="0" y="0"/>
          <a:ext cx="0" cy="0"/>
          <a:chOff x="0" y="0"/>
          <a:chExt cx="0" cy="0"/>
        </a:xfrm>
      </p:grpSpPr>
      <p:pic>
        <p:nvPicPr>
          <p:cNvPr id="74" name="Google Shape;74;p1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75" name="Google Shape;75;p17"/>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6"/>
        <p:cNvGrpSpPr/>
        <p:nvPr/>
      </p:nvGrpSpPr>
      <p:grpSpPr>
        <a:xfrm>
          <a:off x="0" y="0"/>
          <a:ext cx="0" cy="0"/>
          <a:chOff x="0" y="0"/>
          <a:chExt cx="0" cy="0"/>
        </a:xfrm>
      </p:grpSpPr>
      <p:pic>
        <p:nvPicPr>
          <p:cNvPr id="77" name="Google Shape;77;p18"/>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8"/>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trategy v1 1">
  <p:cSld name="Strategy v1_1">
    <p:spTree>
      <p:nvGrpSpPr>
        <p:cNvPr id="1" name="Shape 79"/>
        <p:cNvGrpSpPr/>
        <p:nvPr/>
      </p:nvGrpSpPr>
      <p:grpSpPr>
        <a:xfrm>
          <a:off x="0" y="0"/>
          <a:ext cx="0" cy="0"/>
          <a:chOff x="0" y="0"/>
          <a:chExt cx="0" cy="0"/>
        </a:xfrm>
      </p:grpSpPr>
      <p:pic>
        <p:nvPicPr>
          <p:cNvPr id="80" name="Google Shape;80;p2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81" name="Google Shape;81;p20"/>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20"/>
          <p:cNvSpPr txBox="1">
            <a:spLocks noGrp="1"/>
          </p:cNvSpPr>
          <p:nvPr>
            <p:ph type="body" idx="1"/>
          </p:nvPr>
        </p:nvSpPr>
        <p:spPr>
          <a:xfrm>
            <a:off x="457200" y="1305059"/>
            <a:ext cx="5020500" cy="3621000"/>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83" name="Google Shape;83;p20"/>
          <p:cNvSpPr>
            <a:spLocks noGrp="1"/>
          </p:cNvSpPr>
          <p:nvPr>
            <p:ph type="pic" idx="2"/>
          </p:nvPr>
        </p:nvSpPr>
        <p:spPr>
          <a:xfrm>
            <a:off x="5911850" y="1663336"/>
            <a:ext cx="1828800" cy="1827900"/>
          </a:xfrm>
          <a:prstGeom prst="rect">
            <a:avLst/>
          </a:prstGeom>
          <a:noFill/>
          <a:ln>
            <a:noFill/>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12"/>
        <p:cNvGrpSpPr/>
        <p:nvPr/>
      </p:nvGrpSpPr>
      <p:grpSpPr>
        <a:xfrm>
          <a:off x="0" y="0"/>
          <a:ext cx="0" cy="0"/>
          <a:chOff x="0" y="0"/>
          <a:chExt cx="0" cy="0"/>
        </a:xfrm>
      </p:grpSpPr>
      <p:pic>
        <p:nvPicPr>
          <p:cNvPr id="13" name="Google Shape;13;p3"/>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14"/>
        <p:cNvGrpSpPr/>
        <p:nvPr/>
      </p:nvGrpSpPr>
      <p:grpSpPr>
        <a:xfrm>
          <a:off x="0" y="0"/>
          <a:ext cx="0" cy="0"/>
          <a:chOff x="0" y="0"/>
          <a:chExt cx="0" cy="0"/>
        </a:xfrm>
      </p:grpSpPr>
      <p:sp>
        <p:nvSpPr>
          <p:cNvPr id="15" name="Google Shape;15;p4"/>
          <p:cNvSpPr txBox="1">
            <a:spLocks noGrp="1"/>
          </p:cNvSpPr>
          <p:nvPr>
            <p:ph type="title"/>
          </p:nvPr>
        </p:nvSpPr>
        <p:spPr>
          <a:xfrm>
            <a:off x="530352" y="987552"/>
            <a:ext cx="7772400" cy="1021800"/>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4"/>
          <p:cNvSpPr txBox="1">
            <a:spLocks noGrp="1"/>
          </p:cNvSpPr>
          <p:nvPr>
            <p:ph type="body" idx="1"/>
          </p:nvPr>
        </p:nvSpPr>
        <p:spPr>
          <a:xfrm>
            <a:off x="530352" y="2028498"/>
            <a:ext cx="7772400" cy="1132200"/>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7" name="Google Shape;17;p4"/>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1" type="obj">
  <p:cSld name="OBJECT">
    <p:spTree>
      <p:nvGrpSpPr>
        <p:cNvPr id="1" name="Shape 18"/>
        <p:cNvGrpSpPr/>
        <p:nvPr/>
      </p:nvGrpSpPr>
      <p:grpSpPr>
        <a:xfrm>
          <a:off x="0" y="0"/>
          <a:ext cx="0" cy="0"/>
          <a:chOff x="0" y="0"/>
          <a:chExt cx="0" cy="0"/>
        </a:xfrm>
      </p:grpSpPr>
      <p:sp>
        <p:nvSpPr>
          <p:cNvPr id="19" name="Google Shape;19;p5"/>
          <p:cNvSpPr txBox="1">
            <a:spLocks noGrp="1"/>
          </p:cNvSpPr>
          <p:nvPr>
            <p:ph type="title"/>
          </p:nvPr>
        </p:nvSpPr>
        <p:spPr>
          <a:xfrm>
            <a:off x="457200" y="528066"/>
            <a:ext cx="8229600" cy="857400"/>
          </a:xfrm>
          <a:prstGeom prst="rect">
            <a:avLst/>
          </a:prstGeom>
          <a:noFill/>
          <a:ln>
            <a:noFill/>
          </a:ln>
        </p:spPr>
        <p:txBody>
          <a:bodyPr spcFirstLastPara="1" wrap="square" lIns="0" tIns="48750" rIns="0" bIns="0" anchor="b" anchorCtr="0">
            <a:normAutofit/>
          </a:bodyPr>
          <a:lstStyle>
            <a:lvl1pPr lvl="0" algn="l">
              <a:lnSpc>
                <a:spcPct val="100000"/>
              </a:lnSpc>
              <a:spcBef>
                <a:spcPts val="0"/>
              </a:spcBef>
              <a:spcAft>
                <a:spcPts val="0"/>
              </a:spcAft>
              <a:buClr>
                <a:schemeClr val="accent1"/>
              </a:buClr>
              <a:buSzPts val="1400"/>
              <a:buNone/>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20" name="Google Shape;20;p5"/>
          <p:cNvSpPr txBox="1">
            <a:spLocks noGrp="1"/>
          </p:cNvSpPr>
          <p:nvPr>
            <p:ph type="body" idx="1"/>
          </p:nvPr>
        </p:nvSpPr>
        <p:spPr>
          <a:xfrm>
            <a:off x="457200" y="1451610"/>
            <a:ext cx="8229600" cy="3291900"/>
          </a:xfrm>
          <a:prstGeom prst="rect">
            <a:avLst/>
          </a:prstGeom>
          <a:noFill/>
          <a:ln>
            <a:noFill/>
          </a:ln>
        </p:spPr>
        <p:txBody>
          <a:bodyPr spcFirstLastPara="1" wrap="square" lIns="97525" tIns="48750" rIns="97525" bIns="48750" anchor="t" anchorCtr="0">
            <a:normAutofit/>
          </a:bodyPr>
          <a:lstStyle>
            <a:lvl1pPr marL="457200" lvl="0" indent="-311150" algn="l">
              <a:lnSpc>
                <a:spcPct val="115000"/>
              </a:lnSpc>
              <a:spcBef>
                <a:spcPts val="300"/>
              </a:spcBef>
              <a:spcAft>
                <a:spcPts val="0"/>
              </a:spcAft>
              <a:buSzPts val="1300"/>
              <a:buChar char="●"/>
              <a:defRPr/>
            </a:lvl1pPr>
            <a:lvl2pPr marL="914400" lvl="1" indent="-273050" algn="l">
              <a:lnSpc>
                <a:spcPct val="100000"/>
              </a:lnSpc>
              <a:spcBef>
                <a:spcPts val="300"/>
              </a:spcBef>
              <a:spcAft>
                <a:spcPts val="0"/>
              </a:spcAft>
              <a:buSzPts val="700"/>
              <a:buChar char="➤"/>
              <a:defRPr/>
            </a:lvl2pPr>
            <a:lvl3pPr marL="1371600" lvl="2" indent="-285750" algn="l">
              <a:lnSpc>
                <a:spcPct val="100000"/>
              </a:lnSpc>
              <a:spcBef>
                <a:spcPts val="300"/>
              </a:spcBef>
              <a:spcAft>
                <a:spcPts val="0"/>
              </a:spcAft>
              <a:buSzPts val="900"/>
              <a:buChar char="-"/>
              <a:defRPr/>
            </a:lvl3pPr>
            <a:lvl4pPr marL="1828800" lvl="3" indent="-285750" algn="l">
              <a:lnSpc>
                <a:spcPct val="100000"/>
              </a:lnSpc>
              <a:spcBef>
                <a:spcPts val="300"/>
              </a:spcBef>
              <a:spcAft>
                <a:spcPts val="0"/>
              </a:spcAft>
              <a:buSzPts val="900"/>
              <a:buChar char="-"/>
              <a:defRPr/>
            </a:lvl4pPr>
            <a:lvl5pPr marL="2286000" lvl="4" indent="-285750" algn="l">
              <a:lnSpc>
                <a:spcPct val="100000"/>
              </a:lnSpc>
              <a:spcBef>
                <a:spcPts val="300"/>
              </a:spcBef>
              <a:spcAft>
                <a:spcPts val="0"/>
              </a:spcAft>
              <a:buSzPts val="900"/>
              <a:buChar char="-"/>
              <a:defRPr/>
            </a:lvl5pPr>
            <a:lvl6pPr marL="2743200" lvl="5" indent="-298450" algn="l">
              <a:lnSpc>
                <a:spcPct val="100000"/>
              </a:lnSpc>
              <a:spcBef>
                <a:spcPts val="300"/>
              </a:spcBef>
              <a:spcAft>
                <a:spcPts val="0"/>
              </a:spcAft>
              <a:buSzPts val="1100"/>
              <a:buChar char="●"/>
              <a:defRPr/>
            </a:lvl6pPr>
            <a:lvl7pPr marL="3200400" lvl="6" indent="-298450" algn="l">
              <a:lnSpc>
                <a:spcPct val="100000"/>
              </a:lnSpc>
              <a:spcBef>
                <a:spcPts val="300"/>
              </a:spcBef>
              <a:spcAft>
                <a:spcPts val="0"/>
              </a:spcAft>
              <a:buSzPts val="1100"/>
              <a:buChar char="●"/>
              <a:defRPr/>
            </a:lvl7pPr>
            <a:lvl8pPr marL="3657600" lvl="7" indent="-317500" algn="l">
              <a:lnSpc>
                <a:spcPct val="100000"/>
              </a:lnSpc>
              <a:spcBef>
                <a:spcPts val="300"/>
              </a:spcBef>
              <a:spcAft>
                <a:spcPts val="0"/>
              </a:spcAft>
              <a:buSzPts val="1400"/>
              <a:buChar char="•"/>
              <a:defRPr/>
            </a:lvl8pPr>
            <a:lvl9pPr marL="4114800" lvl="8" indent="-317500" algn="l">
              <a:lnSpc>
                <a:spcPct val="100000"/>
              </a:lnSpc>
              <a:spcBef>
                <a:spcPts val="300"/>
              </a:spcBef>
              <a:spcAft>
                <a:spcPts val="0"/>
              </a:spcAft>
              <a:buSzPts val="1400"/>
              <a:buChar char="•"/>
              <a:defRPr/>
            </a:lvl9pPr>
          </a:lstStyle>
          <a:p>
            <a:endParaRPr/>
          </a:p>
        </p:txBody>
      </p:sp>
      <p:pic>
        <p:nvPicPr>
          <p:cNvPr id="21" name="Google Shape;21;p5"/>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22"/>
        <p:cNvGrpSpPr/>
        <p:nvPr/>
      </p:nvGrpSpPr>
      <p:grpSpPr>
        <a:xfrm>
          <a:off x="0" y="0"/>
          <a:ext cx="0" cy="0"/>
          <a:chOff x="0" y="0"/>
          <a:chExt cx="0" cy="0"/>
        </a:xfrm>
      </p:grpSpPr>
      <p:sp>
        <p:nvSpPr>
          <p:cNvPr id="23" name="Google Shape;23;p6"/>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6"/>
          <p:cNvSpPr txBox="1">
            <a:spLocks noGrp="1"/>
          </p:cNvSpPr>
          <p:nvPr>
            <p:ph type="body" idx="1"/>
          </p:nvPr>
        </p:nvSpPr>
        <p:spPr>
          <a:xfrm>
            <a:off x="457200" y="1391436"/>
            <a:ext cx="4040100" cy="494400"/>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25" name="Google Shape;25;p6"/>
          <p:cNvSpPr txBox="1">
            <a:spLocks noGrp="1"/>
          </p:cNvSpPr>
          <p:nvPr>
            <p:ph type="body" idx="2"/>
          </p:nvPr>
        </p:nvSpPr>
        <p:spPr>
          <a:xfrm>
            <a:off x="4645027" y="1394820"/>
            <a:ext cx="4041900" cy="491100"/>
          </a:xfrm>
          <a:prstGeom prst="rect">
            <a:avLst/>
          </a:prstGeom>
          <a:noFill/>
          <a:ln>
            <a:noFill/>
          </a:ln>
        </p:spPr>
        <p:txBody>
          <a:bodyPr spcFirstLastPara="1" wrap="square" lIns="45700" tIns="0" rIns="45700" bIns="0" anchor="ctr" anchorCtr="0">
            <a:norm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26" name="Google Shape;26;p6"/>
          <p:cNvSpPr txBox="1">
            <a:spLocks noGrp="1"/>
          </p:cNvSpPr>
          <p:nvPr>
            <p:ph type="body" idx="3"/>
          </p:nvPr>
        </p:nvSpPr>
        <p:spPr>
          <a:xfrm>
            <a:off x="457200" y="1974760"/>
            <a:ext cx="4040100" cy="279540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27" name="Google Shape;27;p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8" name="Google Shape;28;p6"/>
          <p:cNvSpPr txBox="1">
            <a:spLocks noGrp="1"/>
          </p:cNvSpPr>
          <p:nvPr>
            <p:ph type="body" idx="4"/>
          </p:nvPr>
        </p:nvSpPr>
        <p:spPr>
          <a:xfrm>
            <a:off x="4649788" y="1974760"/>
            <a:ext cx="4040100" cy="279540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457200" y="302954"/>
            <a:ext cx="8229600" cy="85740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7"/>
          <p:cNvSpPr txBox="1">
            <a:spLocks noGrp="1"/>
          </p:cNvSpPr>
          <p:nvPr>
            <p:ph type="body" idx="1"/>
          </p:nvPr>
        </p:nvSpPr>
        <p:spPr>
          <a:xfrm>
            <a:off x="457200" y="1317938"/>
            <a:ext cx="4038600" cy="3448200"/>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2" name="Google Shape;32;p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3" name="Google Shape;33;p7"/>
          <p:cNvSpPr txBox="1">
            <a:spLocks noGrp="1"/>
          </p:cNvSpPr>
          <p:nvPr>
            <p:ph type="body" idx="2"/>
          </p:nvPr>
        </p:nvSpPr>
        <p:spPr>
          <a:xfrm>
            <a:off x="4648200" y="1317938"/>
            <a:ext cx="4038600" cy="3448200"/>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34"/>
        <p:cNvGrpSpPr/>
        <p:nvPr/>
      </p:nvGrpSpPr>
      <p:grpSpPr>
        <a:xfrm>
          <a:off x="0" y="0"/>
          <a:ext cx="0" cy="0"/>
          <a:chOff x="0" y="0"/>
          <a:chExt cx="0" cy="0"/>
        </a:xfrm>
      </p:grpSpPr>
      <p:pic>
        <p:nvPicPr>
          <p:cNvPr id="35" name="Google Shape;35;p8"/>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36"/>
        <p:cNvGrpSpPr/>
        <p:nvPr/>
      </p:nvGrpSpPr>
      <p:grpSpPr>
        <a:xfrm>
          <a:off x="0" y="0"/>
          <a:ext cx="0" cy="0"/>
          <a:chOff x="0" y="0"/>
          <a:chExt cx="0" cy="0"/>
        </a:xfrm>
      </p:grpSpPr>
      <p:sp>
        <p:nvSpPr>
          <p:cNvPr id="37" name="Google Shape;37;p9"/>
          <p:cNvSpPr txBox="1">
            <a:spLocks noGrp="1"/>
          </p:cNvSpPr>
          <p:nvPr>
            <p:ph type="body" idx="1"/>
          </p:nvPr>
        </p:nvSpPr>
        <p:spPr>
          <a:xfrm>
            <a:off x="457200" y="1309352"/>
            <a:ext cx="8229600" cy="3434100"/>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Arial"/>
              <a:buChar char="•"/>
              <a:defRPr sz="2600"/>
            </a:lvl1pPr>
            <a:lvl2pPr marL="914400" lvl="1" indent="-355600" algn="l">
              <a:lnSpc>
                <a:spcPct val="100000"/>
              </a:lnSpc>
              <a:spcBef>
                <a:spcPts val="400"/>
              </a:spcBef>
              <a:spcAft>
                <a:spcPts val="0"/>
              </a:spcAft>
              <a:buSzPts val="2000"/>
              <a:buFont typeface="Arial"/>
              <a:buChar char="•"/>
              <a:defRPr sz="2000"/>
            </a:lvl2pPr>
            <a:lvl3pPr marL="1371600" lvl="2" indent="-336550" algn="l">
              <a:lnSpc>
                <a:spcPct val="100000"/>
              </a:lnSpc>
              <a:spcBef>
                <a:spcPts val="340"/>
              </a:spcBef>
              <a:spcAft>
                <a:spcPts val="0"/>
              </a:spcAft>
              <a:buSzPts val="1700"/>
              <a:buFont typeface="Arial"/>
              <a:buChar char="•"/>
              <a:defRPr sz="1700"/>
            </a:lvl3pPr>
            <a:lvl4pPr marL="1828800" lvl="3" indent="-323850" algn="l">
              <a:lnSpc>
                <a:spcPct val="100000"/>
              </a:lnSpc>
              <a:spcBef>
                <a:spcPts val="300"/>
              </a:spcBef>
              <a:spcAft>
                <a:spcPts val="0"/>
              </a:spcAft>
              <a:buSzPts val="1500"/>
              <a:buFont typeface="Arial"/>
              <a:buChar char="•"/>
              <a:defRPr/>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8" name="Google Shape;38;p9"/>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9" name="Google Shape;39;p9"/>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40"/>
        <p:cNvGrpSpPr/>
        <p:nvPr/>
      </p:nvGrpSpPr>
      <p:grpSpPr>
        <a:xfrm>
          <a:off x="0" y="0"/>
          <a:ext cx="0" cy="0"/>
          <a:chOff x="0" y="0"/>
          <a:chExt cx="0" cy="0"/>
        </a:xfrm>
      </p:grpSpPr>
      <p:pic>
        <p:nvPicPr>
          <p:cNvPr id="41" name="Google Shape;41;p1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2" name="Google Shape;42;p10"/>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0"/>
          <p:cNvSpPr txBox="1">
            <a:spLocks noGrp="1"/>
          </p:cNvSpPr>
          <p:nvPr>
            <p:ph type="body" idx="1"/>
          </p:nvPr>
        </p:nvSpPr>
        <p:spPr>
          <a:xfrm>
            <a:off x="457200" y="1305059"/>
            <a:ext cx="5020500" cy="3621000"/>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44" name="Google Shape;44;p10"/>
          <p:cNvSpPr>
            <a:spLocks noGrp="1"/>
          </p:cNvSpPr>
          <p:nvPr>
            <p:ph type="pic" idx="2"/>
          </p:nvPr>
        </p:nvSpPr>
        <p:spPr>
          <a:xfrm>
            <a:off x="5911850" y="1663336"/>
            <a:ext cx="1828800" cy="1827900"/>
          </a:xfrm>
          <a:prstGeom prst="rect">
            <a:avLst/>
          </a:prstGeom>
          <a:noFill/>
          <a:ln>
            <a:noFill/>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40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457200" y="1451610"/>
            <a:ext cx="8229600" cy="329190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21"/>
          <p:cNvSpPr txBox="1">
            <a:spLocks noGrp="1"/>
          </p:cNvSpPr>
          <p:nvPr>
            <p:ph type="ctrTitle"/>
          </p:nvPr>
        </p:nvSpPr>
        <p:spPr>
          <a:xfrm>
            <a:off x="644652" y="1007598"/>
            <a:ext cx="7851600" cy="1371600"/>
          </a:xfrm>
          <a:prstGeom prst="rect">
            <a:avLst/>
          </a:prstGeom>
        </p:spPr>
        <p:txBody>
          <a:bodyPr spcFirstLastPara="1" wrap="square" lIns="0" tIns="0" rIns="18275" bIns="0" anchor="b" anchorCtr="0">
            <a:noAutofit/>
          </a:bodyPr>
          <a:lstStyle/>
          <a:p>
            <a:pPr marL="0" lvl="0" indent="0" algn="l" rtl="0">
              <a:spcBef>
                <a:spcPts val="0"/>
              </a:spcBef>
              <a:spcAft>
                <a:spcPts val="0"/>
              </a:spcAft>
              <a:buNone/>
            </a:pPr>
            <a:r>
              <a:rPr lang="en"/>
              <a:t>Somebody’s Watching Me</a:t>
            </a:r>
            <a:endParaRPr/>
          </a:p>
        </p:txBody>
      </p:sp>
      <p:sp>
        <p:nvSpPr>
          <p:cNvPr id="89" name="Google Shape;89;p21"/>
          <p:cNvSpPr txBox="1">
            <a:spLocks noGrp="1"/>
          </p:cNvSpPr>
          <p:nvPr>
            <p:ph type="subTitle" idx="1"/>
          </p:nvPr>
        </p:nvSpPr>
        <p:spPr>
          <a:xfrm>
            <a:off x="644652" y="2400300"/>
            <a:ext cx="7854600" cy="1314300"/>
          </a:xfrm>
          <a:prstGeom prst="rect">
            <a:avLst/>
          </a:prstGeom>
        </p:spPr>
        <p:txBody>
          <a:bodyPr spcFirstLastPara="1" wrap="square" lIns="0" tIns="45700" rIns="18275" bIns="45700" anchor="t" anchorCtr="0">
            <a:normAutofit/>
          </a:bodyPr>
          <a:lstStyle/>
          <a:p>
            <a:pPr marL="0" lvl="0" indent="0" algn="l" rtl="0">
              <a:spcBef>
                <a:spcPts val="520"/>
              </a:spcBef>
              <a:spcAft>
                <a:spcPts val="0"/>
              </a:spcAft>
              <a:buNone/>
            </a:pPr>
            <a:r>
              <a:rPr lang="en" dirty="0"/>
              <a:t>Logical Fallacies and Propaganda in 1984</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30"/>
          <p:cNvSpPr txBox="1">
            <a:spLocks noGrp="1"/>
          </p:cNvSpPr>
          <p:nvPr>
            <p:ph type="title"/>
          </p:nvPr>
        </p:nvSpPr>
        <p:spPr>
          <a:xfrm>
            <a:off x="457200" y="528066"/>
            <a:ext cx="8229600" cy="593068"/>
          </a:xfrm>
          <a:prstGeom prst="rect">
            <a:avLst/>
          </a:prstGeom>
        </p:spPr>
        <p:txBody>
          <a:bodyPr spcFirstLastPara="1" wrap="square" lIns="0" tIns="48750" rIns="0" bIns="0" anchor="b" anchorCtr="0">
            <a:normAutofit fontScale="90000"/>
          </a:bodyPr>
          <a:lstStyle/>
          <a:p>
            <a:pPr marL="0" lvl="0" indent="0" algn="l" rtl="0">
              <a:spcBef>
                <a:spcPts val="0"/>
              </a:spcBef>
              <a:spcAft>
                <a:spcPts val="0"/>
              </a:spcAft>
              <a:buNone/>
            </a:pPr>
            <a:r>
              <a:rPr lang="en" dirty="0"/>
              <a:t>Magnetic Statement #2</a:t>
            </a:r>
            <a:endParaRPr dirty="0"/>
          </a:p>
        </p:txBody>
      </p:sp>
      <p:sp>
        <p:nvSpPr>
          <p:cNvPr id="142" name="Google Shape;142;p30"/>
          <p:cNvSpPr txBox="1">
            <a:spLocks noGrp="1"/>
          </p:cNvSpPr>
          <p:nvPr>
            <p:ph type="body" idx="1"/>
          </p:nvPr>
        </p:nvSpPr>
        <p:spPr>
          <a:xfrm>
            <a:off x="457200" y="1121134"/>
            <a:ext cx="8229600" cy="3228229"/>
          </a:xfrm>
          <a:prstGeom prst="rect">
            <a:avLst/>
          </a:prstGeom>
        </p:spPr>
        <p:txBody>
          <a:bodyPr spcFirstLastPara="1" wrap="square" lIns="97525" tIns="48750" rIns="97525" bIns="48750" anchor="t" anchorCtr="0">
            <a:noAutofit/>
          </a:bodyPr>
          <a:lstStyle/>
          <a:p>
            <a:pPr marL="0" lvl="0" indent="0" algn="l" rtl="0">
              <a:spcBef>
                <a:spcPts val="300"/>
              </a:spcBef>
              <a:spcAft>
                <a:spcPts val="0"/>
              </a:spcAft>
              <a:buNone/>
            </a:pPr>
            <a:r>
              <a:rPr lang="en" dirty="0"/>
              <a:t>Propaganda is a form of purposeful persuasion that attempts to influence the emotions, attitudes, opinions and actions of specified target audiences for ideological, political or commercial purposes through the controlled transmission of one-sided messages (which may or may not be factual) via mass and direct media channels. </a:t>
            </a:r>
          </a:p>
          <a:p>
            <a:pPr marL="0" lvl="0" indent="0" algn="l" rtl="0">
              <a:spcBef>
                <a:spcPts val="300"/>
              </a:spcBef>
              <a:spcAft>
                <a:spcPts val="0"/>
              </a:spcAft>
              <a:buNone/>
            </a:pPr>
            <a:r>
              <a:rPr lang="en" dirty="0"/>
              <a:t>				—Richard Alan Nelson</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31"/>
          <p:cNvSpPr txBox="1">
            <a:spLocks noGrp="1"/>
          </p:cNvSpPr>
          <p:nvPr>
            <p:ph type="title"/>
          </p:nvPr>
        </p:nvSpPr>
        <p:spPr>
          <a:xfrm>
            <a:off x="457200" y="528066"/>
            <a:ext cx="8229600" cy="857400"/>
          </a:xfrm>
          <a:prstGeom prst="rect">
            <a:avLst/>
          </a:prstGeom>
        </p:spPr>
        <p:txBody>
          <a:bodyPr spcFirstLastPara="1" wrap="square" lIns="0" tIns="48750" rIns="0" bIns="0" anchor="b" anchorCtr="0">
            <a:normAutofit/>
          </a:bodyPr>
          <a:lstStyle/>
          <a:p>
            <a:pPr marL="0" lvl="0" indent="0" algn="l" rtl="0">
              <a:spcBef>
                <a:spcPts val="0"/>
              </a:spcBef>
              <a:spcAft>
                <a:spcPts val="0"/>
              </a:spcAft>
              <a:buNone/>
            </a:pPr>
            <a:r>
              <a:rPr lang="en"/>
              <a:t>Magnetic Statement #3</a:t>
            </a:r>
            <a:endParaRPr/>
          </a:p>
        </p:txBody>
      </p:sp>
      <p:sp>
        <p:nvSpPr>
          <p:cNvPr id="148" name="Google Shape;148;p31"/>
          <p:cNvSpPr txBox="1">
            <a:spLocks noGrp="1"/>
          </p:cNvSpPr>
          <p:nvPr>
            <p:ph type="body" idx="1"/>
          </p:nvPr>
        </p:nvSpPr>
        <p:spPr>
          <a:xfrm>
            <a:off x="457200" y="1451610"/>
            <a:ext cx="8229600" cy="3291900"/>
          </a:xfrm>
          <a:prstGeom prst="rect">
            <a:avLst/>
          </a:prstGeom>
        </p:spPr>
        <p:txBody>
          <a:bodyPr spcFirstLastPara="1" wrap="square" lIns="97525" tIns="48750" rIns="97525" bIns="48750" anchor="t" anchorCtr="0">
            <a:normAutofit/>
          </a:bodyPr>
          <a:lstStyle/>
          <a:p>
            <a:pPr marL="0" lvl="0" indent="0" algn="l" rtl="0">
              <a:spcBef>
                <a:spcPts val="300"/>
              </a:spcBef>
              <a:spcAft>
                <a:spcPts val="0"/>
              </a:spcAft>
              <a:buNone/>
            </a:pPr>
            <a:r>
              <a:rPr lang="en" dirty="0"/>
              <a:t>Propaganda is the deliberate, systematic attempt to shape perceptions, manipulate cognitions, and direct behavior to achieve a response that furthers the desired intent of the propagandist. </a:t>
            </a:r>
          </a:p>
          <a:p>
            <a:pPr marL="0" lvl="0" indent="0" algn="r" rtl="0">
              <a:spcBef>
                <a:spcPts val="300"/>
              </a:spcBef>
              <a:spcAft>
                <a:spcPts val="0"/>
              </a:spcAft>
              <a:buNone/>
            </a:pPr>
            <a:r>
              <a:rPr lang="en" dirty="0"/>
              <a:t>—Garth Jowett and Victoria O’Donnell </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32"/>
          <p:cNvSpPr txBox="1">
            <a:spLocks noGrp="1"/>
          </p:cNvSpPr>
          <p:nvPr>
            <p:ph type="title"/>
          </p:nvPr>
        </p:nvSpPr>
        <p:spPr>
          <a:xfrm>
            <a:off x="457200" y="528066"/>
            <a:ext cx="8229600" cy="857400"/>
          </a:xfrm>
          <a:prstGeom prst="rect">
            <a:avLst/>
          </a:prstGeom>
        </p:spPr>
        <p:txBody>
          <a:bodyPr spcFirstLastPara="1" wrap="square" lIns="0" tIns="48750" rIns="0" bIns="0" anchor="b" anchorCtr="0">
            <a:normAutofit/>
          </a:bodyPr>
          <a:lstStyle/>
          <a:p>
            <a:pPr marL="0" lvl="0" indent="0" algn="l" rtl="0">
              <a:spcBef>
                <a:spcPts val="0"/>
              </a:spcBef>
              <a:spcAft>
                <a:spcPts val="0"/>
              </a:spcAft>
              <a:buNone/>
            </a:pPr>
            <a:r>
              <a:rPr lang="en"/>
              <a:t>Magnetic Statement #4</a:t>
            </a:r>
            <a:endParaRPr/>
          </a:p>
        </p:txBody>
      </p:sp>
      <p:sp>
        <p:nvSpPr>
          <p:cNvPr id="154" name="Google Shape;154;p32"/>
          <p:cNvSpPr txBox="1">
            <a:spLocks noGrp="1"/>
          </p:cNvSpPr>
          <p:nvPr>
            <p:ph type="body" idx="1"/>
          </p:nvPr>
        </p:nvSpPr>
        <p:spPr>
          <a:xfrm>
            <a:off x="457200" y="1451610"/>
            <a:ext cx="8229600" cy="3291900"/>
          </a:xfrm>
          <a:prstGeom prst="rect">
            <a:avLst/>
          </a:prstGeom>
        </p:spPr>
        <p:txBody>
          <a:bodyPr spcFirstLastPara="1" wrap="square" lIns="97525" tIns="48750" rIns="97525" bIns="48750" anchor="t" anchorCtr="0">
            <a:normAutofit/>
          </a:bodyPr>
          <a:lstStyle/>
          <a:p>
            <a:pPr marL="0" lvl="0" indent="0" algn="l" rtl="0">
              <a:spcBef>
                <a:spcPts val="300"/>
              </a:spcBef>
              <a:spcAft>
                <a:spcPts val="0"/>
              </a:spcAft>
              <a:buNone/>
            </a:pPr>
            <a:r>
              <a:rPr lang="en" dirty="0"/>
              <a:t>Propaganda is indifferent to truth and truthfulness, knowledge and understanding; it is a form of strategic communication that uses any means to accomplish its ends. </a:t>
            </a:r>
          </a:p>
          <a:p>
            <a:pPr marL="0" lvl="0" indent="0" algn="r" rtl="0">
              <a:spcBef>
                <a:spcPts val="300"/>
              </a:spcBef>
              <a:spcAft>
                <a:spcPts val="0"/>
              </a:spcAft>
              <a:buNone/>
            </a:pPr>
            <a:r>
              <a:rPr lang="en" dirty="0"/>
              <a:t>—Walter Cunningham</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33"/>
          <p:cNvSpPr txBox="1">
            <a:spLocks noGrp="1"/>
          </p:cNvSpPr>
          <p:nvPr>
            <p:ph type="title"/>
          </p:nvPr>
        </p:nvSpPr>
        <p:spPr>
          <a:xfrm>
            <a:off x="457200" y="528066"/>
            <a:ext cx="8229600" cy="857400"/>
          </a:xfrm>
          <a:prstGeom prst="rect">
            <a:avLst/>
          </a:prstGeom>
        </p:spPr>
        <p:txBody>
          <a:bodyPr spcFirstLastPara="1" wrap="square" lIns="0" tIns="48750" rIns="0" bIns="0" anchor="b" anchorCtr="0">
            <a:normAutofit/>
          </a:bodyPr>
          <a:lstStyle/>
          <a:p>
            <a:pPr marL="0" lvl="0" indent="0" algn="l" rtl="0">
              <a:spcBef>
                <a:spcPts val="0"/>
              </a:spcBef>
              <a:spcAft>
                <a:spcPts val="0"/>
              </a:spcAft>
              <a:buNone/>
            </a:pPr>
            <a:r>
              <a:rPr lang="en"/>
              <a:t>Magnetic Statement #5</a:t>
            </a:r>
            <a:endParaRPr/>
          </a:p>
        </p:txBody>
      </p:sp>
      <p:sp>
        <p:nvSpPr>
          <p:cNvPr id="160" name="Google Shape;160;p33"/>
          <p:cNvSpPr txBox="1">
            <a:spLocks noGrp="1"/>
          </p:cNvSpPr>
          <p:nvPr>
            <p:ph type="body" idx="1"/>
          </p:nvPr>
        </p:nvSpPr>
        <p:spPr>
          <a:xfrm>
            <a:off x="457200" y="1451610"/>
            <a:ext cx="8229600" cy="3291900"/>
          </a:xfrm>
          <a:prstGeom prst="rect">
            <a:avLst/>
          </a:prstGeom>
        </p:spPr>
        <p:txBody>
          <a:bodyPr spcFirstLastPara="1" wrap="square" lIns="97525" tIns="48750" rIns="97525" bIns="48750" anchor="t" anchorCtr="0">
            <a:normAutofit/>
          </a:bodyPr>
          <a:lstStyle/>
          <a:p>
            <a:pPr marL="0" lvl="0" indent="0" algn="l" rtl="0">
              <a:spcBef>
                <a:spcPts val="300"/>
              </a:spcBef>
              <a:spcAft>
                <a:spcPts val="0"/>
              </a:spcAft>
              <a:buNone/>
            </a:pPr>
            <a:r>
              <a:rPr lang="en" dirty="0"/>
              <a:t>Propaganda is a form of information that panders to our insecurities and anxieties. </a:t>
            </a:r>
          </a:p>
          <a:p>
            <a:pPr marL="0" lvl="0" indent="0" algn="r" rtl="0">
              <a:spcBef>
                <a:spcPts val="300"/>
              </a:spcBef>
              <a:spcAft>
                <a:spcPts val="0"/>
              </a:spcAft>
              <a:buNone/>
            </a:pPr>
            <a:r>
              <a:rPr lang="en" dirty="0"/>
              <a:t>—Jacques Ellul </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34"/>
          <p:cNvSpPr txBox="1">
            <a:spLocks noGrp="1"/>
          </p:cNvSpPr>
          <p:nvPr>
            <p:ph type="title"/>
          </p:nvPr>
        </p:nvSpPr>
        <p:spPr>
          <a:xfrm>
            <a:off x="457200" y="528066"/>
            <a:ext cx="8229600" cy="857400"/>
          </a:xfrm>
          <a:prstGeom prst="rect">
            <a:avLst/>
          </a:prstGeom>
        </p:spPr>
        <p:txBody>
          <a:bodyPr spcFirstLastPara="1" wrap="square" lIns="0" tIns="48750" rIns="0" bIns="0" anchor="b" anchorCtr="0">
            <a:normAutofit/>
          </a:bodyPr>
          <a:lstStyle/>
          <a:p>
            <a:pPr marL="0" lvl="0" indent="0" algn="l" rtl="0">
              <a:spcBef>
                <a:spcPts val="0"/>
              </a:spcBef>
              <a:spcAft>
                <a:spcPts val="0"/>
              </a:spcAft>
              <a:buNone/>
            </a:pPr>
            <a:r>
              <a:rPr lang="en"/>
              <a:t>Why-Lighting </a:t>
            </a:r>
            <a:endParaRPr/>
          </a:p>
        </p:txBody>
      </p:sp>
      <p:sp>
        <p:nvSpPr>
          <p:cNvPr id="166" name="Google Shape;166;p34"/>
          <p:cNvSpPr txBox="1">
            <a:spLocks noGrp="1"/>
          </p:cNvSpPr>
          <p:nvPr>
            <p:ph type="body" idx="1"/>
          </p:nvPr>
        </p:nvSpPr>
        <p:spPr>
          <a:xfrm>
            <a:off x="457200" y="1451600"/>
            <a:ext cx="4653900" cy="3291900"/>
          </a:xfrm>
          <a:prstGeom prst="rect">
            <a:avLst/>
          </a:prstGeom>
        </p:spPr>
        <p:txBody>
          <a:bodyPr spcFirstLastPara="1" wrap="square" lIns="97525" tIns="48750" rIns="97525" bIns="48750" anchor="t" anchorCtr="0">
            <a:normAutofit/>
          </a:bodyPr>
          <a:lstStyle/>
          <a:p>
            <a:pPr marL="457200" lvl="0" indent="-311150" algn="l" rtl="0">
              <a:spcBef>
                <a:spcPts val="300"/>
              </a:spcBef>
              <a:spcAft>
                <a:spcPts val="0"/>
              </a:spcAft>
              <a:buSzPts val="1300"/>
              <a:buChar char="●"/>
            </a:pPr>
            <a:r>
              <a:rPr lang="en"/>
              <a:t>Read the speech excerpts.</a:t>
            </a:r>
            <a:endParaRPr/>
          </a:p>
          <a:p>
            <a:pPr marL="457200" lvl="0" indent="-311150" algn="l" rtl="0">
              <a:spcBef>
                <a:spcPts val="0"/>
              </a:spcBef>
              <a:spcAft>
                <a:spcPts val="0"/>
              </a:spcAft>
              <a:buSzPts val="1300"/>
              <a:buChar char="●"/>
            </a:pPr>
            <a:r>
              <a:rPr lang="en"/>
              <a:t>With a partner, look for and highlight logical fallacies. </a:t>
            </a:r>
            <a:endParaRPr/>
          </a:p>
          <a:p>
            <a:pPr marL="457200" lvl="0" indent="-311150" algn="l" rtl="0">
              <a:spcBef>
                <a:spcPts val="0"/>
              </a:spcBef>
              <a:spcAft>
                <a:spcPts val="0"/>
              </a:spcAft>
              <a:buSzPts val="1300"/>
              <a:buChar char="●"/>
            </a:pPr>
            <a:r>
              <a:rPr lang="en"/>
              <a:t>Write down next to your highlights what fallacy it is and why.</a:t>
            </a:r>
            <a:endParaRPr/>
          </a:p>
        </p:txBody>
      </p:sp>
      <p:pic>
        <p:nvPicPr>
          <p:cNvPr id="167" name="Google Shape;167;p34" title="Why-Lighting.png"/>
          <p:cNvPicPr preferRelativeResize="0"/>
          <p:nvPr/>
        </p:nvPicPr>
        <p:blipFill>
          <a:blip r:embed="rId3">
            <a:alphaModFix/>
          </a:blip>
          <a:stretch>
            <a:fillRect/>
          </a:stretch>
        </p:blipFill>
        <p:spPr>
          <a:xfrm>
            <a:off x="4873075" y="384875"/>
            <a:ext cx="3966127" cy="2227576"/>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35"/>
          <p:cNvSpPr txBox="1">
            <a:spLocks noGrp="1"/>
          </p:cNvSpPr>
          <p:nvPr>
            <p:ph type="title"/>
          </p:nvPr>
        </p:nvSpPr>
        <p:spPr>
          <a:xfrm>
            <a:off x="457200" y="528066"/>
            <a:ext cx="8229600" cy="857400"/>
          </a:xfrm>
          <a:prstGeom prst="rect">
            <a:avLst/>
          </a:prstGeom>
        </p:spPr>
        <p:txBody>
          <a:bodyPr spcFirstLastPara="1" wrap="square" lIns="0" tIns="48750" rIns="0" bIns="0" anchor="b" anchorCtr="0">
            <a:normAutofit/>
          </a:bodyPr>
          <a:lstStyle/>
          <a:p>
            <a:pPr marL="0" lvl="0" indent="0" algn="l" rtl="0">
              <a:spcBef>
                <a:spcPts val="0"/>
              </a:spcBef>
              <a:spcAft>
                <a:spcPts val="0"/>
              </a:spcAft>
              <a:buNone/>
            </a:pPr>
            <a:r>
              <a:rPr lang="en"/>
              <a:t>Bento Box</a:t>
            </a:r>
            <a:endParaRPr/>
          </a:p>
        </p:txBody>
      </p:sp>
      <p:sp>
        <p:nvSpPr>
          <p:cNvPr id="173" name="Google Shape;173;p35"/>
          <p:cNvSpPr txBox="1">
            <a:spLocks noGrp="1"/>
          </p:cNvSpPr>
          <p:nvPr>
            <p:ph type="body" idx="1"/>
          </p:nvPr>
        </p:nvSpPr>
        <p:spPr>
          <a:xfrm>
            <a:off x="457200" y="1451600"/>
            <a:ext cx="4653900" cy="3291900"/>
          </a:xfrm>
          <a:prstGeom prst="rect">
            <a:avLst/>
          </a:prstGeom>
        </p:spPr>
        <p:txBody>
          <a:bodyPr spcFirstLastPara="1" wrap="square" lIns="97525" tIns="48750" rIns="97525" bIns="48750" anchor="t" anchorCtr="0">
            <a:normAutofit/>
          </a:bodyPr>
          <a:lstStyle/>
          <a:p>
            <a:pPr marL="0" lvl="0" indent="0" algn="l" rtl="0">
              <a:spcBef>
                <a:spcPts val="300"/>
              </a:spcBef>
              <a:spcAft>
                <a:spcPts val="0"/>
              </a:spcAft>
              <a:buNone/>
            </a:pPr>
            <a:r>
              <a:rPr lang="en" dirty="0"/>
              <a:t>Create a collage with 5–7 examples of propaganda or logical fallacies. Include at least:</a:t>
            </a:r>
            <a:endParaRPr dirty="0"/>
          </a:p>
          <a:p>
            <a:pPr marL="457200" lvl="0" indent="-311150" algn="l" rtl="0">
              <a:spcBef>
                <a:spcPts val="1000"/>
              </a:spcBef>
              <a:spcAft>
                <a:spcPts val="0"/>
              </a:spcAft>
              <a:buSzPts val="1300"/>
              <a:buChar char="●"/>
            </a:pPr>
            <a:r>
              <a:rPr lang="en" dirty="0"/>
              <a:t>3 examples from 1984 </a:t>
            </a:r>
            <a:endParaRPr dirty="0"/>
          </a:p>
          <a:p>
            <a:pPr marL="457200" lvl="0" indent="-311150" algn="l" rtl="0">
              <a:spcBef>
                <a:spcPts val="1000"/>
              </a:spcBef>
              <a:spcAft>
                <a:spcPts val="1000"/>
              </a:spcAft>
              <a:buSzPts val="1300"/>
              <a:buChar char="●"/>
            </a:pPr>
            <a:r>
              <a:rPr lang="en" dirty="0"/>
              <a:t>2 from real life (commercials, politics, etc.) </a:t>
            </a:r>
            <a:endParaRPr dirty="0"/>
          </a:p>
        </p:txBody>
      </p:sp>
      <p:pic>
        <p:nvPicPr>
          <p:cNvPr id="174" name="Google Shape;174;p35" title="Bento Box.png"/>
          <p:cNvPicPr preferRelativeResize="0"/>
          <p:nvPr/>
        </p:nvPicPr>
        <p:blipFill>
          <a:blip r:embed="rId3">
            <a:alphaModFix/>
          </a:blip>
          <a:stretch>
            <a:fillRect/>
          </a:stretch>
        </p:blipFill>
        <p:spPr>
          <a:xfrm>
            <a:off x="4978900" y="97650"/>
            <a:ext cx="4014976" cy="3011224"/>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36"/>
          <p:cNvSpPr txBox="1">
            <a:spLocks noGrp="1"/>
          </p:cNvSpPr>
          <p:nvPr>
            <p:ph type="title"/>
          </p:nvPr>
        </p:nvSpPr>
        <p:spPr>
          <a:xfrm>
            <a:off x="457200" y="528066"/>
            <a:ext cx="8229600" cy="857400"/>
          </a:xfrm>
          <a:prstGeom prst="rect">
            <a:avLst/>
          </a:prstGeom>
        </p:spPr>
        <p:txBody>
          <a:bodyPr spcFirstLastPara="1" wrap="square" lIns="0" tIns="48750" rIns="0" bIns="0" anchor="b" anchorCtr="0">
            <a:normAutofit/>
          </a:bodyPr>
          <a:lstStyle/>
          <a:p>
            <a:pPr marL="0" lvl="0" indent="0" algn="l" rtl="0">
              <a:spcBef>
                <a:spcPts val="0"/>
              </a:spcBef>
              <a:spcAft>
                <a:spcPts val="0"/>
              </a:spcAft>
              <a:buNone/>
            </a:pPr>
            <a:r>
              <a:rPr lang="en"/>
              <a:t>Exit Ticket</a:t>
            </a:r>
            <a:endParaRPr/>
          </a:p>
        </p:txBody>
      </p:sp>
      <p:sp>
        <p:nvSpPr>
          <p:cNvPr id="180" name="Google Shape;180;p36"/>
          <p:cNvSpPr txBox="1">
            <a:spLocks noGrp="1"/>
          </p:cNvSpPr>
          <p:nvPr>
            <p:ph type="body" idx="1"/>
          </p:nvPr>
        </p:nvSpPr>
        <p:spPr>
          <a:xfrm>
            <a:off x="457200" y="1451610"/>
            <a:ext cx="8229600" cy="3291900"/>
          </a:xfrm>
          <a:prstGeom prst="rect">
            <a:avLst/>
          </a:prstGeom>
        </p:spPr>
        <p:txBody>
          <a:bodyPr spcFirstLastPara="1" wrap="square" lIns="97525" tIns="48750" rIns="97525" bIns="48750" anchor="t" anchorCtr="0">
            <a:normAutofit/>
          </a:bodyPr>
          <a:lstStyle/>
          <a:p>
            <a:pPr marL="0" lvl="0" indent="0" algn="l" rtl="0">
              <a:spcBef>
                <a:spcPts val="300"/>
              </a:spcBef>
              <a:spcAft>
                <a:spcPts val="0"/>
              </a:spcAft>
              <a:buNone/>
            </a:pPr>
            <a:r>
              <a:rPr lang="en" b="1" dirty="0"/>
              <a:t>On a piece of paper answer the question:</a:t>
            </a:r>
            <a:r>
              <a:rPr lang="en" dirty="0"/>
              <a:t> </a:t>
            </a:r>
          </a:p>
          <a:p>
            <a:pPr marL="0" lvl="0" indent="0" algn="l" rtl="0">
              <a:spcBef>
                <a:spcPts val="300"/>
              </a:spcBef>
              <a:spcAft>
                <a:spcPts val="0"/>
              </a:spcAft>
              <a:buNone/>
            </a:pPr>
            <a:endParaRPr lang="en" dirty="0"/>
          </a:p>
          <a:p>
            <a:pPr marL="0" lvl="0" indent="0" algn="l" rtl="0">
              <a:spcBef>
                <a:spcPts val="300"/>
              </a:spcBef>
              <a:spcAft>
                <a:spcPts val="0"/>
              </a:spcAft>
              <a:buNone/>
            </a:pPr>
            <a:r>
              <a:rPr lang="en" dirty="0"/>
              <a:t>Which logical fallacies or propaganda techniques have you used or had used on you in your day-to-day life?</a:t>
            </a:r>
            <a:endParaRPr dirty="0"/>
          </a:p>
        </p:txBody>
      </p:sp>
      <p:pic>
        <p:nvPicPr>
          <p:cNvPr id="181" name="Google Shape;181;p36" descr="A picture containing text, sign, picture frame&#10;&#10;Description automatically generated"/>
          <p:cNvPicPr preferRelativeResize="0"/>
          <p:nvPr/>
        </p:nvPicPr>
        <p:blipFill rotWithShape="1">
          <a:blip r:embed="rId3">
            <a:alphaModFix/>
          </a:blip>
          <a:srcRect/>
          <a:stretch/>
        </p:blipFill>
        <p:spPr>
          <a:xfrm>
            <a:off x="6424325" y="53950"/>
            <a:ext cx="2262476" cy="152957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2"/>
          <p:cNvSpPr txBox="1">
            <a:spLocks noGrp="1"/>
          </p:cNvSpPr>
          <p:nvPr>
            <p:ph type="title"/>
          </p:nvPr>
        </p:nvSpPr>
        <p:spPr>
          <a:xfrm>
            <a:off x="530352" y="987552"/>
            <a:ext cx="7772400" cy="1021800"/>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en" dirty="0"/>
              <a:t>Essential Questions </a:t>
            </a:r>
            <a:endParaRPr dirty="0"/>
          </a:p>
        </p:txBody>
      </p:sp>
      <p:sp>
        <p:nvSpPr>
          <p:cNvPr id="95" name="Google Shape;95;p22"/>
          <p:cNvSpPr txBox="1">
            <a:spLocks noGrp="1"/>
          </p:cNvSpPr>
          <p:nvPr>
            <p:ph type="body" idx="1"/>
          </p:nvPr>
        </p:nvSpPr>
        <p:spPr>
          <a:xfrm>
            <a:off x="530352" y="2028498"/>
            <a:ext cx="7772400" cy="1652956"/>
          </a:xfrm>
          <a:prstGeom prst="rect">
            <a:avLst/>
          </a:prstGeom>
        </p:spPr>
        <p:txBody>
          <a:bodyPr spcFirstLastPara="1" wrap="square" lIns="45700" tIns="45700" rIns="45700" bIns="45700" anchor="t" anchorCtr="0">
            <a:noAutofit/>
          </a:bodyPr>
          <a:lstStyle/>
          <a:p>
            <a:pPr indent="-457200"/>
            <a:r>
              <a:rPr lang="en" dirty="0"/>
              <a:t>How do authors/speakers use logical fallacies to persuade? </a:t>
            </a:r>
          </a:p>
          <a:p>
            <a:pPr indent="-457200"/>
            <a:r>
              <a:rPr lang="en-US" dirty="0"/>
              <a:t>How are logical fallacies used in everyday life? </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3"/>
          <p:cNvSpPr txBox="1">
            <a:spLocks noGrp="1"/>
          </p:cNvSpPr>
          <p:nvPr>
            <p:ph type="title"/>
          </p:nvPr>
        </p:nvSpPr>
        <p:spPr>
          <a:xfrm>
            <a:off x="530352" y="987552"/>
            <a:ext cx="7772400" cy="1021800"/>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en" dirty="0"/>
              <a:t>Learning Objectives </a:t>
            </a:r>
            <a:endParaRPr dirty="0"/>
          </a:p>
        </p:txBody>
      </p:sp>
      <p:sp>
        <p:nvSpPr>
          <p:cNvPr id="101" name="Google Shape;101;p23"/>
          <p:cNvSpPr txBox="1">
            <a:spLocks noGrp="1"/>
          </p:cNvSpPr>
          <p:nvPr>
            <p:ph type="body" idx="1"/>
          </p:nvPr>
        </p:nvSpPr>
        <p:spPr>
          <a:xfrm>
            <a:off x="530352" y="2028498"/>
            <a:ext cx="7772400" cy="1132200"/>
          </a:xfrm>
          <a:prstGeom prst="rect">
            <a:avLst/>
          </a:prstGeom>
        </p:spPr>
        <p:txBody>
          <a:bodyPr spcFirstLastPara="1" wrap="square" lIns="45700" tIns="45700" rIns="45700" bIns="45700" anchor="t" anchorCtr="0">
            <a:normAutofit/>
          </a:bodyPr>
          <a:lstStyle/>
          <a:p>
            <a:pPr marL="457200" lvl="0" indent="-393700" algn="l" rtl="0">
              <a:spcBef>
                <a:spcPts val="520"/>
              </a:spcBef>
              <a:spcAft>
                <a:spcPts val="0"/>
              </a:spcAft>
              <a:buSzPts val="2600"/>
              <a:buChar char="•"/>
            </a:pPr>
            <a:r>
              <a:rPr lang="en" dirty="0"/>
              <a:t>Analyze speeches for logical fallacies</a:t>
            </a:r>
            <a:endParaRPr dirty="0"/>
          </a:p>
          <a:p>
            <a:pPr marL="457200" lvl="0" indent="-393700" algn="l" rtl="0">
              <a:spcBef>
                <a:spcPts val="0"/>
              </a:spcBef>
              <a:spcAft>
                <a:spcPts val="0"/>
              </a:spcAft>
              <a:buSzPts val="2600"/>
              <a:buChar char="•"/>
            </a:pPr>
            <a:r>
              <a:rPr lang="en" dirty="0"/>
              <a:t>Identify logical fallacies from </a:t>
            </a:r>
            <a:r>
              <a:rPr lang="en" i="1" dirty="0"/>
              <a:t>1984</a:t>
            </a:r>
            <a:r>
              <a:rPr lang="en" dirty="0"/>
              <a:t> and from real life</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4"/>
          <p:cNvSpPr txBox="1">
            <a:spLocks noGrp="1"/>
          </p:cNvSpPr>
          <p:nvPr>
            <p:ph type="title"/>
          </p:nvPr>
        </p:nvSpPr>
        <p:spPr>
          <a:xfrm>
            <a:off x="457200" y="528066"/>
            <a:ext cx="8229600" cy="857400"/>
          </a:xfrm>
          <a:prstGeom prst="rect">
            <a:avLst/>
          </a:prstGeom>
        </p:spPr>
        <p:txBody>
          <a:bodyPr spcFirstLastPara="1" wrap="square" lIns="0" tIns="48750" rIns="0" bIns="0" anchor="b" anchorCtr="0">
            <a:normAutofit/>
          </a:bodyPr>
          <a:lstStyle/>
          <a:p>
            <a:pPr marL="0" lvl="0" indent="0" algn="l" rtl="0">
              <a:spcBef>
                <a:spcPts val="0"/>
              </a:spcBef>
              <a:spcAft>
                <a:spcPts val="0"/>
              </a:spcAft>
              <a:buNone/>
            </a:pPr>
            <a:r>
              <a:rPr lang="en"/>
              <a:t>Card Sort </a:t>
            </a:r>
            <a:endParaRPr/>
          </a:p>
        </p:txBody>
      </p:sp>
      <p:sp>
        <p:nvSpPr>
          <p:cNvPr id="107" name="Google Shape;107;p24"/>
          <p:cNvSpPr txBox="1">
            <a:spLocks noGrp="1"/>
          </p:cNvSpPr>
          <p:nvPr>
            <p:ph type="body" idx="1"/>
          </p:nvPr>
        </p:nvSpPr>
        <p:spPr>
          <a:xfrm>
            <a:off x="457200" y="1451600"/>
            <a:ext cx="4328100" cy="3291900"/>
          </a:xfrm>
          <a:prstGeom prst="rect">
            <a:avLst/>
          </a:prstGeom>
        </p:spPr>
        <p:txBody>
          <a:bodyPr spcFirstLastPara="1" wrap="square" lIns="97525" tIns="48750" rIns="97525" bIns="48750" anchor="t" anchorCtr="0">
            <a:normAutofit fontScale="92500" lnSpcReduction="20000"/>
          </a:bodyPr>
          <a:lstStyle/>
          <a:p>
            <a:pPr marL="0" lvl="0" indent="0" algn="l" rtl="0">
              <a:spcBef>
                <a:spcPts val="300"/>
              </a:spcBef>
              <a:spcAft>
                <a:spcPts val="0"/>
              </a:spcAft>
              <a:buNone/>
            </a:pPr>
            <a:r>
              <a:rPr lang="en" dirty="0"/>
              <a:t>In groups of 2-3, sort the provided cards.</a:t>
            </a:r>
            <a:endParaRPr dirty="0"/>
          </a:p>
          <a:p>
            <a:pPr marL="0" lvl="0" indent="0" algn="l" rtl="0">
              <a:spcBef>
                <a:spcPts val="300"/>
              </a:spcBef>
              <a:spcAft>
                <a:spcPts val="0"/>
              </a:spcAft>
              <a:buNone/>
            </a:pPr>
            <a:endParaRPr dirty="0"/>
          </a:p>
          <a:p>
            <a:pPr marL="0" lvl="0" indent="0" algn="l" rtl="0">
              <a:spcBef>
                <a:spcPts val="300"/>
              </a:spcBef>
              <a:spcAft>
                <a:spcPts val="0"/>
              </a:spcAft>
              <a:buNone/>
            </a:pPr>
            <a:r>
              <a:rPr lang="en" dirty="0"/>
              <a:t>There will be some new terms. Don’t worry if you don’t know them or about getting it right. </a:t>
            </a:r>
            <a:endParaRPr dirty="0"/>
          </a:p>
          <a:p>
            <a:pPr marL="0" lvl="0" indent="0" algn="l" rtl="0">
              <a:spcBef>
                <a:spcPts val="300"/>
              </a:spcBef>
              <a:spcAft>
                <a:spcPts val="0"/>
              </a:spcAft>
              <a:buNone/>
            </a:pPr>
            <a:endParaRPr dirty="0"/>
          </a:p>
          <a:p>
            <a:pPr marL="0" lvl="0" indent="0" algn="l" rtl="0">
              <a:spcBef>
                <a:spcPts val="300"/>
              </a:spcBef>
              <a:spcAft>
                <a:spcPts val="0"/>
              </a:spcAft>
              <a:buNone/>
            </a:pPr>
            <a:r>
              <a:rPr lang="en" dirty="0"/>
              <a:t>Just do your best!</a:t>
            </a:r>
            <a:endParaRPr dirty="0"/>
          </a:p>
        </p:txBody>
      </p:sp>
      <p:pic>
        <p:nvPicPr>
          <p:cNvPr id="108" name="Google Shape;108;p24" title="Card Sorts.png"/>
          <p:cNvPicPr preferRelativeResize="0"/>
          <p:nvPr/>
        </p:nvPicPr>
        <p:blipFill>
          <a:blip r:embed="rId3">
            <a:alphaModFix/>
          </a:blip>
          <a:stretch>
            <a:fillRect/>
          </a:stretch>
        </p:blipFill>
        <p:spPr>
          <a:xfrm>
            <a:off x="5220100" y="1143000"/>
            <a:ext cx="3399177" cy="19407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graphicFrame>
        <p:nvGraphicFramePr>
          <p:cNvPr id="113" name="Google Shape;113;p25"/>
          <p:cNvGraphicFramePr/>
          <p:nvPr>
            <p:extLst>
              <p:ext uri="{D42A27DB-BD31-4B8C-83A1-F6EECF244321}">
                <p14:modId xmlns:p14="http://schemas.microsoft.com/office/powerpoint/2010/main" val="686225309"/>
              </p:ext>
            </p:extLst>
          </p:nvPr>
        </p:nvGraphicFramePr>
        <p:xfrm>
          <a:off x="656350" y="503975"/>
          <a:ext cx="7885550" cy="4295350"/>
        </p:xfrm>
        <a:graphic>
          <a:graphicData uri="http://schemas.openxmlformats.org/drawingml/2006/table">
            <a:tbl>
              <a:tblPr>
                <a:noFill/>
                <a:tableStyleId>{89C0E04D-CC8D-4282-AC2B-CE1A512FB2FF}</a:tableStyleId>
              </a:tblPr>
              <a:tblGrid>
                <a:gridCol w="3942775">
                  <a:extLst>
                    <a:ext uri="{9D8B030D-6E8A-4147-A177-3AD203B41FA5}">
                      <a16:colId xmlns:a16="http://schemas.microsoft.com/office/drawing/2014/main" val="20000"/>
                    </a:ext>
                  </a:extLst>
                </a:gridCol>
                <a:gridCol w="3942775">
                  <a:extLst>
                    <a:ext uri="{9D8B030D-6E8A-4147-A177-3AD203B41FA5}">
                      <a16:colId xmlns:a16="http://schemas.microsoft.com/office/drawing/2014/main" val="20001"/>
                    </a:ext>
                  </a:extLst>
                </a:gridCol>
              </a:tblGrid>
              <a:tr h="1934275">
                <a:tc>
                  <a:txBody>
                    <a:bodyPr/>
                    <a:lstStyle/>
                    <a:p>
                      <a:pPr marL="0" lvl="0" indent="0" algn="ctr" rtl="0">
                        <a:spcBef>
                          <a:spcPts val="0"/>
                        </a:spcBef>
                        <a:spcAft>
                          <a:spcPts val="0"/>
                        </a:spcAft>
                        <a:buNone/>
                      </a:pPr>
                      <a:r>
                        <a:rPr lang="en" sz="2000" b="1" dirty="0">
                          <a:solidFill>
                            <a:schemeClr val="accent4"/>
                          </a:solidFill>
                          <a:latin typeface="Calibri"/>
                          <a:ea typeface="Calibri"/>
                          <a:cs typeface="Calibri"/>
                          <a:sym typeface="Calibri"/>
                        </a:rPr>
                        <a:t>Argument from Ignorance</a:t>
                      </a:r>
                      <a:endParaRPr sz="2000" b="1" dirty="0">
                        <a:solidFill>
                          <a:schemeClr val="accent4"/>
                        </a:solidFill>
                        <a:latin typeface="Calibri"/>
                        <a:ea typeface="Calibri"/>
                        <a:cs typeface="Calibri"/>
                        <a:sym typeface="Calibri"/>
                      </a:endParaRPr>
                    </a:p>
                    <a:p>
                      <a:pPr marL="0" lvl="0" indent="0" algn="ctr" rtl="0">
                        <a:spcBef>
                          <a:spcPts val="0"/>
                        </a:spcBef>
                        <a:spcAft>
                          <a:spcPts val="0"/>
                        </a:spcAft>
                        <a:buNone/>
                      </a:pPr>
                      <a:r>
                        <a:rPr lang="en" sz="1800" dirty="0">
                          <a:solidFill>
                            <a:srgbClr val="001D35"/>
                          </a:solidFill>
                          <a:latin typeface="Calibri"/>
                          <a:ea typeface="Calibri"/>
                          <a:cs typeface="Calibri"/>
                          <a:sym typeface="Calibri"/>
                        </a:rPr>
                        <a:t>The Party often asserts something as true simply because it cannot be proven false, using this to control information and manipulate reality. </a:t>
                      </a:r>
                      <a:endParaRPr sz="1800" dirty="0">
                        <a:latin typeface="Calibri"/>
                        <a:ea typeface="Calibri"/>
                        <a:cs typeface="Calibri"/>
                        <a:sym typeface="Calibri"/>
                      </a:endParaRPr>
                    </a:p>
                  </a:txBody>
                  <a:tcPr marL="73025" marR="73025" marT="73025" marB="73025" anchor="ctr">
                    <a:lnL w="28575" cap="flat" cmpd="sng">
                      <a:solidFill>
                        <a:srgbClr val="BED7D3"/>
                      </a:solidFill>
                      <a:prstDash val="solid"/>
                      <a:round/>
                      <a:headEnd type="none" w="sm" len="sm"/>
                      <a:tailEnd type="none" w="sm" len="sm"/>
                    </a:lnL>
                    <a:lnR w="28575" cap="flat" cmpd="sng">
                      <a:solidFill>
                        <a:srgbClr val="BED7D3"/>
                      </a:solidFill>
                      <a:prstDash val="solid"/>
                      <a:round/>
                      <a:headEnd type="none" w="sm" len="sm"/>
                      <a:tailEnd type="none" w="sm" len="sm"/>
                    </a:lnR>
                    <a:lnT w="28575" cap="flat" cmpd="sng">
                      <a:solidFill>
                        <a:srgbClr val="BED7D3"/>
                      </a:solidFill>
                      <a:prstDash val="solid"/>
                      <a:round/>
                      <a:headEnd type="none" w="sm" len="sm"/>
                      <a:tailEnd type="none" w="sm" len="sm"/>
                    </a:lnT>
                    <a:lnB w="28575" cap="flat" cmpd="sng">
                      <a:solidFill>
                        <a:srgbClr val="BED7D3"/>
                      </a:solidFill>
                      <a:prstDash val="solid"/>
                      <a:round/>
                      <a:headEnd type="none" w="sm" len="sm"/>
                      <a:tailEnd type="none" w="sm" len="sm"/>
                    </a:lnB>
                    <a:solidFill>
                      <a:schemeClr val="lt1"/>
                    </a:solidFill>
                  </a:tcPr>
                </a:tc>
                <a:tc>
                  <a:txBody>
                    <a:bodyPr/>
                    <a:lstStyle/>
                    <a:p>
                      <a:pPr marL="0" lvl="0" indent="0" algn="ctr" rtl="0">
                        <a:spcBef>
                          <a:spcPts val="0"/>
                        </a:spcBef>
                        <a:spcAft>
                          <a:spcPts val="0"/>
                        </a:spcAft>
                        <a:buNone/>
                      </a:pPr>
                      <a:r>
                        <a:rPr lang="en" sz="2000" b="1" dirty="0">
                          <a:solidFill>
                            <a:schemeClr val="accent6"/>
                          </a:solidFill>
                          <a:latin typeface="Calibri"/>
                          <a:ea typeface="Calibri"/>
                          <a:cs typeface="Calibri"/>
                          <a:sym typeface="Calibri"/>
                        </a:rPr>
                        <a:t>Straw Man Argument</a:t>
                      </a:r>
                      <a:endParaRPr sz="2000" b="1" dirty="0">
                        <a:solidFill>
                          <a:schemeClr val="accent6"/>
                        </a:solidFill>
                        <a:latin typeface="Calibri"/>
                        <a:ea typeface="Calibri"/>
                        <a:cs typeface="Calibri"/>
                        <a:sym typeface="Calibri"/>
                      </a:endParaRPr>
                    </a:p>
                    <a:p>
                      <a:pPr marL="0" lvl="0" indent="0" algn="ctr" rtl="0">
                        <a:spcBef>
                          <a:spcPts val="0"/>
                        </a:spcBef>
                        <a:spcAft>
                          <a:spcPts val="0"/>
                        </a:spcAft>
                        <a:buNone/>
                      </a:pPr>
                      <a:r>
                        <a:rPr lang="en" sz="1800" dirty="0">
                          <a:solidFill>
                            <a:srgbClr val="001D35"/>
                          </a:solidFill>
                          <a:latin typeface="Calibri"/>
                          <a:ea typeface="Calibri"/>
                          <a:cs typeface="Calibri"/>
                          <a:sym typeface="Calibri"/>
                        </a:rPr>
                        <a:t>By distorting or misrepresenting opposing viewpoints, the Party creates an easy target to attack and discredit dissenting ideas. </a:t>
                      </a:r>
                      <a:endParaRPr sz="1800" dirty="0">
                        <a:latin typeface="Calibri"/>
                        <a:ea typeface="Calibri"/>
                        <a:cs typeface="Calibri"/>
                        <a:sym typeface="Calibri"/>
                      </a:endParaRPr>
                    </a:p>
                  </a:txBody>
                  <a:tcPr marL="73025" marR="73025" marT="73025" marB="73025" anchor="ctr">
                    <a:lnL w="28575" cap="flat" cmpd="sng">
                      <a:solidFill>
                        <a:srgbClr val="BED7D3"/>
                      </a:solidFill>
                      <a:prstDash val="solid"/>
                      <a:round/>
                      <a:headEnd type="none" w="sm" len="sm"/>
                      <a:tailEnd type="none" w="sm" len="sm"/>
                    </a:lnL>
                    <a:lnR w="28575" cap="flat" cmpd="sng">
                      <a:solidFill>
                        <a:srgbClr val="BED7D3"/>
                      </a:solidFill>
                      <a:prstDash val="solid"/>
                      <a:round/>
                      <a:headEnd type="none" w="sm" len="sm"/>
                      <a:tailEnd type="none" w="sm" len="sm"/>
                    </a:lnR>
                    <a:lnT w="28575" cap="flat" cmpd="sng">
                      <a:solidFill>
                        <a:srgbClr val="BED7D3"/>
                      </a:solidFill>
                      <a:prstDash val="solid"/>
                      <a:round/>
                      <a:headEnd type="none" w="sm" len="sm"/>
                      <a:tailEnd type="none" w="sm" len="sm"/>
                    </a:lnT>
                    <a:lnB w="28575" cap="flat" cmpd="sng">
                      <a:solidFill>
                        <a:srgbClr val="BED7D3"/>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2361075">
                <a:tc>
                  <a:txBody>
                    <a:bodyPr/>
                    <a:lstStyle/>
                    <a:p>
                      <a:pPr marL="0" lvl="0" indent="0" algn="ctr" rtl="0">
                        <a:spcBef>
                          <a:spcPts val="0"/>
                        </a:spcBef>
                        <a:spcAft>
                          <a:spcPts val="0"/>
                        </a:spcAft>
                        <a:buNone/>
                      </a:pPr>
                      <a:r>
                        <a:rPr lang="en" sz="2000" b="1" dirty="0">
                          <a:solidFill>
                            <a:schemeClr val="accent6"/>
                          </a:solidFill>
                          <a:latin typeface="Calibri"/>
                          <a:ea typeface="Calibri"/>
                          <a:cs typeface="Calibri"/>
                          <a:sym typeface="Calibri"/>
                        </a:rPr>
                        <a:t>Appeal to Authority</a:t>
                      </a:r>
                      <a:endParaRPr sz="2000" b="1" dirty="0">
                        <a:solidFill>
                          <a:schemeClr val="accent6"/>
                        </a:solidFill>
                        <a:latin typeface="Calibri"/>
                        <a:ea typeface="Calibri"/>
                        <a:cs typeface="Calibri"/>
                        <a:sym typeface="Calibri"/>
                      </a:endParaRPr>
                    </a:p>
                    <a:p>
                      <a:pPr marL="0" lvl="0" indent="0" algn="ctr" rtl="0">
                        <a:spcBef>
                          <a:spcPts val="0"/>
                        </a:spcBef>
                        <a:spcAft>
                          <a:spcPts val="0"/>
                        </a:spcAft>
                        <a:buNone/>
                      </a:pPr>
                      <a:r>
                        <a:rPr lang="en" sz="1800" dirty="0">
                          <a:solidFill>
                            <a:srgbClr val="001D35"/>
                          </a:solidFill>
                          <a:latin typeface="Calibri"/>
                          <a:ea typeface="Calibri"/>
                          <a:cs typeface="Calibri"/>
                          <a:sym typeface="Calibri"/>
                        </a:rPr>
                        <a:t>The Party uses its absolute power and authority to enforce obedience, discourage critical thinking, and encourage acceptance of their pronouncements as truth. </a:t>
                      </a:r>
                      <a:endParaRPr sz="1800" dirty="0">
                        <a:latin typeface="Calibri"/>
                        <a:ea typeface="Calibri"/>
                        <a:cs typeface="Calibri"/>
                        <a:sym typeface="Calibri"/>
                      </a:endParaRPr>
                    </a:p>
                  </a:txBody>
                  <a:tcPr marL="73025" marR="73025" marT="73025" marB="73025" anchor="ctr">
                    <a:lnL w="28575" cap="flat" cmpd="sng">
                      <a:solidFill>
                        <a:srgbClr val="BED7D3"/>
                      </a:solidFill>
                      <a:prstDash val="solid"/>
                      <a:round/>
                      <a:headEnd type="none" w="sm" len="sm"/>
                      <a:tailEnd type="none" w="sm" len="sm"/>
                    </a:lnL>
                    <a:lnR w="28575" cap="flat" cmpd="sng">
                      <a:solidFill>
                        <a:srgbClr val="BED7D3"/>
                      </a:solidFill>
                      <a:prstDash val="solid"/>
                      <a:round/>
                      <a:headEnd type="none" w="sm" len="sm"/>
                      <a:tailEnd type="none" w="sm" len="sm"/>
                    </a:lnR>
                    <a:lnT w="28575" cap="flat" cmpd="sng">
                      <a:solidFill>
                        <a:srgbClr val="BED7D3"/>
                      </a:solidFill>
                      <a:prstDash val="solid"/>
                      <a:round/>
                      <a:headEnd type="none" w="sm" len="sm"/>
                      <a:tailEnd type="none" w="sm" len="sm"/>
                    </a:lnT>
                    <a:lnB w="28575" cap="flat" cmpd="sng">
                      <a:solidFill>
                        <a:srgbClr val="BED7D3"/>
                      </a:solidFill>
                      <a:prstDash val="solid"/>
                      <a:round/>
                      <a:headEnd type="none" w="sm" len="sm"/>
                      <a:tailEnd type="none" w="sm" len="sm"/>
                    </a:lnB>
                    <a:solidFill>
                      <a:schemeClr val="lt1"/>
                    </a:solidFill>
                  </a:tcPr>
                </a:tc>
                <a:tc>
                  <a:txBody>
                    <a:bodyPr/>
                    <a:lstStyle/>
                    <a:p>
                      <a:pPr marL="0" lvl="0" indent="0" algn="ctr" rtl="0">
                        <a:spcBef>
                          <a:spcPts val="0"/>
                        </a:spcBef>
                        <a:spcAft>
                          <a:spcPts val="0"/>
                        </a:spcAft>
                        <a:buNone/>
                      </a:pPr>
                      <a:r>
                        <a:rPr lang="en" sz="2000" b="1" dirty="0">
                          <a:solidFill>
                            <a:schemeClr val="accent6"/>
                          </a:solidFill>
                          <a:latin typeface="Calibri"/>
                          <a:ea typeface="Calibri"/>
                          <a:cs typeface="Calibri"/>
                          <a:sym typeface="Calibri"/>
                        </a:rPr>
                        <a:t>Ad Hominem Attacks</a:t>
                      </a:r>
                      <a:endParaRPr sz="2000" b="1" dirty="0">
                        <a:solidFill>
                          <a:schemeClr val="accent6"/>
                        </a:solidFill>
                        <a:latin typeface="Calibri"/>
                        <a:ea typeface="Calibri"/>
                        <a:cs typeface="Calibri"/>
                        <a:sym typeface="Calibri"/>
                      </a:endParaRPr>
                    </a:p>
                    <a:p>
                      <a:pPr marL="0" lvl="0" indent="0" algn="ctr" rtl="0">
                        <a:spcBef>
                          <a:spcPts val="0"/>
                        </a:spcBef>
                        <a:spcAft>
                          <a:spcPts val="0"/>
                        </a:spcAft>
                        <a:buNone/>
                      </a:pPr>
                      <a:r>
                        <a:rPr lang="en" sz="1800" dirty="0">
                          <a:solidFill>
                            <a:srgbClr val="001D35"/>
                          </a:solidFill>
                          <a:latin typeface="Calibri"/>
                          <a:ea typeface="Calibri"/>
                          <a:cs typeface="Calibri"/>
                          <a:sym typeface="Calibri"/>
                        </a:rPr>
                        <a:t>The Party often labels individuals who question it as "thought criminals" or "enemies of the people," attacking their character rather than addressing their arguments. </a:t>
                      </a:r>
                      <a:endParaRPr sz="1800" dirty="0">
                        <a:latin typeface="Calibri"/>
                        <a:ea typeface="Calibri"/>
                        <a:cs typeface="Calibri"/>
                        <a:sym typeface="Calibri"/>
                      </a:endParaRPr>
                    </a:p>
                  </a:txBody>
                  <a:tcPr marL="73025" marR="73025" marT="73025" marB="73025" anchor="ctr">
                    <a:lnL w="28575" cap="flat" cmpd="sng">
                      <a:solidFill>
                        <a:srgbClr val="BED7D3"/>
                      </a:solidFill>
                      <a:prstDash val="solid"/>
                      <a:round/>
                      <a:headEnd type="none" w="sm" len="sm"/>
                      <a:tailEnd type="none" w="sm" len="sm"/>
                    </a:lnL>
                    <a:lnR w="28575" cap="flat" cmpd="sng">
                      <a:solidFill>
                        <a:srgbClr val="BED7D3"/>
                      </a:solidFill>
                      <a:prstDash val="solid"/>
                      <a:round/>
                      <a:headEnd type="none" w="sm" len="sm"/>
                      <a:tailEnd type="none" w="sm" len="sm"/>
                    </a:lnR>
                    <a:lnT w="28575" cap="flat" cmpd="sng">
                      <a:solidFill>
                        <a:srgbClr val="BED7D3"/>
                      </a:solidFill>
                      <a:prstDash val="solid"/>
                      <a:round/>
                      <a:headEnd type="none" w="sm" len="sm"/>
                      <a:tailEnd type="none" w="sm" len="sm"/>
                    </a:lnT>
                    <a:lnB w="28575" cap="flat" cmpd="sng">
                      <a:solidFill>
                        <a:srgbClr val="BED7D3"/>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graphicFrame>
        <p:nvGraphicFramePr>
          <p:cNvPr id="118" name="Google Shape;118;p26"/>
          <p:cNvGraphicFramePr/>
          <p:nvPr>
            <p:extLst>
              <p:ext uri="{D42A27DB-BD31-4B8C-83A1-F6EECF244321}">
                <p14:modId xmlns:p14="http://schemas.microsoft.com/office/powerpoint/2010/main" val="2228193635"/>
              </p:ext>
            </p:extLst>
          </p:nvPr>
        </p:nvGraphicFramePr>
        <p:xfrm>
          <a:off x="656350" y="216475"/>
          <a:ext cx="7885550" cy="4776800"/>
        </p:xfrm>
        <a:graphic>
          <a:graphicData uri="http://schemas.openxmlformats.org/drawingml/2006/table">
            <a:tbl>
              <a:tblPr>
                <a:noFill/>
                <a:tableStyleId>{89C0E04D-CC8D-4282-AC2B-CE1A512FB2FF}</a:tableStyleId>
              </a:tblPr>
              <a:tblGrid>
                <a:gridCol w="3942775">
                  <a:extLst>
                    <a:ext uri="{9D8B030D-6E8A-4147-A177-3AD203B41FA5}">
                      <a16:colId xmlns:a16="http://schemas.microsoft.com/office/drawing/2014/main" val="20000"/>
                    </a:ext>
                  </a:extLst>
                </a:gridCol>
                <a:gridCol w="3942775">
                  <a:extLst>
                    <a:ext uri="{9D8B030D-6E8A-4147-A177-3AD203B41FA5}">
                      <a16:colId xmlns:a16="http://schemas.microsoft.com/office/drawing/2014/main" val="20001"/>
                    </a:ext>
                  </a:extLst>
                </a:gridCol>
              </a:tblGrid>
              <a:tr h="1903500">
                <a:tc>
                  <a:txBody>
                    <a:bodyPr/>
                    <a:lstStyle/>
                    <a:p>
                      <a:pPr marL="0" lvl="0" indent="0" algn="ctr" rtl="0">
                        <a:spcBef>
                          <a:spcPts val="0"/>
                        </a:spcBef>
                        <a:spcAft>
                          <a:spcPts val="0"/>
                        </a:spcAft>
                        <a:buNone/>
                      </a:pPr>
                      <a:r>
                        <a:rPr lang="en" sz="2000" b="1">
                          <a:solidFill>
                            <a:schemeClr val="accent6"/>
                          </a:solidFill>
                          <a:latin typeface="Calibri"/>
                          <a:ea typeface="Calibri"/>
                          <a:cs typeface="Calibri"/>
                          <a:sym typeface="Calibri"/>
                        </a:rPr>
                        <a:t>Equivocation</a:t>
                      </a:r>
                      <a:endParaRPr sz="2000" b="1">
                        <a:solidFill>
                          <a:schemeClr val="accent6"/>
                        </a:solidFill>
                        <a:latin typeface="Calibri"/>
                        <a:ea typeface="Calibri"/>
                        <a:cs typeface="Calibri"/>
                        <a:sym typeface="Calibri"/>
                      </a:endParaRPr>
                    </a:p>
                    <a:p>
                      <a:pPr marL="0" lvl="0" indent="0" algn="ctr" rtl="0">
                        <a:spcBef>
                          <a:spcPts val="0"/>
                        </a:spcBef>
                        <a:spcAft>
                          <a:spcPts val="0"/>
                        </a:spcAft>
                        <a:buNone/>
                      </a:pPr>
                      <a:r>
                        <a:rPr lang="en" sz="1700">
                          <a:solidFill>
                            <a:srgbClr val="001D35"/>
                          </a:solidFill>
                          <a:latin typeface="Calibri"/>
                          <a:ea typeface="Calibri"/>
                          <a:cs typeface="Calibri"/>
                          <a:sym typeface="Calibri"/>
                        </a:rPr>
                        <a:t>The Party often defines terms in a way that reinforces their own power, creating a closed loop where their narrative is always self-consistent. </a:t>
                      </a:r>
                      <a:endParaRPr sz="1700">
                        <a:latin typeface="Calibri"/>
                        <a:ea typeface="Calibri"/>
                        <a:cs typeface="Calibri"/>
                        <a:sym typeface="Calibri"/>
                      </a:endParaRPr>
                    </a:p>
                  </a:txBody>
                  <a:tcPr marL="73025" marR="73025" marT="73025" marB="73025" anchor="ctr">
                    <a:lnL w="19050" cap="flat" cmpd="sng">
                      <a:solidFill>
                        <a:srgbClr val="BED7D3"/>
                      </a:solidFill>
                      <a:prstDash val="solid"/>
                      <a:round/>
                      <a:headEnd type="none" w="sm" len="sm"/>
                      <a:tailEnd type="none" w="sm" len="sm"/>
                    </a:lnL>
                    <a:lnR w="19050" cap="flat" cmpd="sng">
                      <a:solidFill>
                        <a:srgbClr val="BED7D3"/>
                      </a:solidFill>
                      <a:prstDash val="solid"/>
                      <a:round/>
                      <a:headEnd type="none" w="sm" len="sm"/>
                      <a:tailEnd type="none" w="sm" len="sm"/>
                    </a:lnR>
                    <a:lnT w="19050" cap="flat" cmpd="sng">
                      <a:solidFill>
                        <a:srgbClr val="BED7D3"/>
                      </a:solidFill>
                      <a:prstDash val="solid"/>
                      <a:round/>
                      <a:headEnd type="none" w="sm" len="sm"/>
                      <a:tailEnd type="none" w="sm" len="sm"/>
                    </a:lnT>
                    <a:lnB w="19050" cap="flat" cmpd="sng">
                      <a:solidFill>
                        <a:srgbClr val="BED7D3"/>
                      </a:solidFill>
                      <a:prstDash val="solid"/>
                      <a:round/>
                      <a:headEnd type="none" w="sm" len="sm"/>
                      <a:tailEnd type="none" w="sm" len="sm"/>
                    </a:lnB>
                    <a:solidFill>
                      <a:schemeClr val="lt1"/>
                    </a:solidFill>
                  </a:tcPr>
                </a:tc>
                <a:tc>
                  <a:txBody>
                    <a:bodyPr/>
                    <a:lstStyle/>
                    <a:p>
                      <a:pPr marL="0" lvl="0" indent="0" algn="ctr" rtl="0">
                        <a:spcBef>
                          <a:spcPts val="0"/>
                        </a:spcBef>
                        <a:spcAft>
                          <a:spcPts val="0"/>
                        </a:spcAft>
                        <a:buNone/>
                      </a:pPr>
                      <a:r>
                        <a:rPr lang="en" sz="2000" b="1">
                          <a:solidFill>
                            <a:schemeClr val="accent6"/>
                          </a:solidFill>
                          <a:latin typeface="Calibri"/>
                          <a:ea typeface="Calibri"/>
                          <a:cs typeface="Calibri"/>
                          <a:sym typeface="Calibri"/>
                        </a:rPr>
                        <a:t>Contradictory Statements</a:t>
                      </a:r>
                      <a:endParaRPr sz="2000" b="1">
                        <a:solidFill>
                          <a:schemeClr val="accent6"/>
                        </a:solidFill>
                        <a:latin typeface="Calibri"/>
                        <a:ea typeface="Calibri"/>
                        <a:cs typeface="Calibri"/>
                        <a:sym typeface="Calibri"/>
                      </a:endParaRPr>
                    </a:p>
                    <a:p>
                      <a:pPr marL="0" lvl="0" indent="0" algn="ctr" rtl="0">
                        <a:spcBef>
                          <a:spcPts val="0"/>
                        </a:spcBef>
                        <a:spcAft>
                          <a:spcPts val="0"/>
                        </a:spcAft>
                        <a:buNone/>
                      </a:pPr>
                      <a:r>
                        <a:rPr lang="en" sz="1700">
                          <a:solidFill>
                            <a:srgbClr val="001D35"/>
                          </a:solidFill>
                          <a:latin typeface="Calibri"/>
                          <a:ea typeface="Calibri"/>
                          <a:cs typeface="Calibri"/>
                          <a:sym typeface="Calibri"/>
                        </a:rPr>
                        <a:t>The Party manipulates citizens into believing contradictory statements as truth, exemplified by slogans like "War is Peace," "Freedom is Slavery," and "Ignorance is Strength.” </a:t>
                      </a:r>
                      <a:endParaRPr sz="1700">
                        <a:latin typeface="Calibri"/>
                        <a:ea typeface="Calibri"/>
                        <a:cs typeface="Calibri"/>
                        <a:sym typeface="Calibri"/>
                      </a:endParaRPr>
                    </a:p>
                  </a:txBody>
                  <a:tcPr marL="73025" marR="73025" marT="73025" marB="73025" anchor="ctr">
                    <a:lnL w="19050" cap="flat" cmpd="sng">
                      <a:solidFill>
                        <a:srgbClr val="BED7D3"/>
                      </a:solidFill>
                      <a:prstDash val="solid"/>
                      <a:round/>
                      <a:headEnd type="none" w="sm" len="sm"/>
                      <a:tailEnd type="none" w="sm" len="sm"/>
                    </a:lnL>
                    <a:lnR w="19050" cap="flat" cmpd="sng">
                      <a:solidFill>
                        <a:srgbClr val="BED7D3"/>
                      </a:solidFill>
                      <a:prstDash val="solid"/>
                      <a:round/>
                      <a:headEnd type="none" w="sm" len="sm"/>
                      <a:tailEnd type="none" w="sm" len="sm"/>
                    </a:lnR>
                    <a:lnT w="19050" cap="flat" cmpd="sng">
                      <a:solidFill>
                        <a:srgbClr val="BED7D3"/>
                      </a:solidFill>
                      <a:prstDash val="solid"/>
                      <a:round/>
                      <a:headEnd type="none" w="sm" len="sm"/>
                      <a:tailEnd type="none" w="sm" len="sm"/>
                    </a:lnT>
                    <a:lnB w="19050" cap="flat" cmpd="sng">
                      <a:solidFill>
                        <a:srgbClr val="BED7D3"/>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2873300">
                <a:tc>
                  <a:txBody>
                    <a:bodyPr/>
                    <a:lstStyle/>
                    <a:p>
                      <a:pPr marL="0" lvl="0" indent="0" algn="ctr" rtl="0">
                        <a:spcBef>
                          <a:spcPts val="0"/>
                        </a:spcBef>
                        <a:spcAft>
                          <a:spcPts val="0"/>
                        </a:spcAft>
                        <a:buNone/>
                      </a:pPr>
                      <a:r>
                        <a:rPr lang="en" sz="2000" b="1">
                          <a:solidFill>
                            <a:schemeClr val="accent6"/>
                          </a:solidFill>
                          <a:latin typeface="Calibri"/>
                          <a:ea typeface="Calibri"/>
                          <a:cs typeface="Calibri"/>
                          <a:sym typeface="Calibri"/>
                        </a:rPr>
                        <a:t>Bandwagon</a:t>
                      </a:r>
                      <a:endParaRPr sz="2000" b="1">
                        <a:solidFill>
                          <a:schemeClr val="accent6"/>
                        </a:solidFill>
                        <a:latin typeface="Calibri"/>
                        <a:ea typeface="Calibri"/>
                        <a:cs typeface="Calibri"/>
                        <a:sym typeface="Calibri"/>
                      </a:endParaRPr>
                    </a:p>
                    <a:p>
                      <a:pPr marL="0" lvl="0" indent="0" algn="ctr" rtl="0">
                        <a:spcBef>
                          <a:spcPts val="0"/>
                        </a:spcBef>
                        <a:spcAft>
                          <a:spcPts val="0"/>
                        </a:spcAft>
                        <a:buNone/>
                      </a:pPr>
                      <a:r>
                        <a:rPr lang="en" sz="1700">
                          <a:solidFill>
                            <a:srgbClr val="001D35"/>
                          </a:solidFill>
                          <a:latin typeface="Calibri"/>
                          <a:ea typeface="Calibri"/>
                          <a:cs typeface="Calibri"/>
                          <a:sym typeface="Calibri"/>
                        </a:rPr>
                        <a:t>This technique is used extensively as a tool of control by the Party. This fallacy occurs when something is presented as true or right simply because "everyone else" believes it or does it. The Party exploits this fallacy to ensure conformity and suppress independent thought.</a:t>
                      </a:r>
                      <a:endParaRPr sz="1700">
                        <a:solidFill>
                          <a:srgbClr val="001D35"/>
                        </a:solidFill>
                        <a:latin typeface="Calibri"/>
                        <a:ea typeface="Calibri"/>
                        <a:cs typeface="Calibri"/>
                        <a:sym typeface="Calibri"/>
                      </a:endParaRPr>
                    </a:p>
                  </a:txBody>
                  <a:tcPr marL="73025" marR="73025" marT="73025" marB="73025" anchor="ctr">
                    <a:lnL w="19050" cap="flat" cmpd="sng">
                      <a:solidFill>
                        <a:srgbClr val="BED7D3"/>
                      </a:solidFill>
                      <a:prstDash val="solid"/>
                      <a:round/>
                      <a:headEnd type="none" w="sm" len="sm"/>
                      <a:tailEnd type="none" w="sm" len="sm"/>
                    </a:lnL>
                    <a:lnR w="19050" cap="flat" cmpd="sng">
                      <a:solidFill>
                        <a:srgbClr val="BED7D3"/>
                      </a:solidFill>
                      <a:prstDash val="solid"/>
                      <a:round/>
                      <a:headEnd type="none" w="sm" len="sm"/>
                      <a:tailEnd type="none" w="sm" len="sm"/>
                    </a:lnR>
                    <a:lnT w="19050" cap="flat" cmpd="sng">
                      <a:solidFill>
                        <a:srgbClr val="BED7D3"/>
                      </a:solidFill>
                      <a:prstDash val="solid"/>
                      <a:round/>
                      <a:headEnd type="none" w="sm" len="sm"/>
                      <a:tailEnd type="none" w="sm" len="sm"/>
                    </a:lnT>
                    <a:lnB w="19050" cap="flat" cmpd="sng">
                      <a:solidFill>
                        <a:srgbClr val="BED7D3"/>
                      </a:solidFill>
                      <a:prstDash val="solid"/>
                      <a:round/>
                      <a:headEnd type="none" w="sm" len="sm"/>
                      <a:tailEnd type="none" w="sm" len="sm"/>
                    </a:lnB>
                    <a:solidFill>
                      <a:schemeClr val="lt1"/>
                    </a:solidFill>
                  </a:tcPr>
                </a:tc>
                <a:tc>
                  <a:txBody>
                    <a:bodyPr/>
                    <a:lstStyle/>
                    <a:p>
                      <a:pPr marL="0" lvl="0" indent="0" algn="ctr" rtl="0">
                        <a:spcBef>
                          <a:spcPts val="0"/>
                        </a:spcBef>
                        <a:spcAft>
                          <a:spcPts val="0"/>
                        </a:spcAft>
                        <a:buNone/>
                      </a:pPr>
                      <a:r>
                        <a:rPr lang="en" sz="2000" b="1" dirty="0">
                          <a:solidFill>
                            <a:schemeClr val="accent6"/>
                          </a:solidFill>
                          <a:latin typeface="Calibri"/>
                          <a:ea typeface="Calibri"/>
                          <a:cs typeface="Calibri"/>
                          <a:sym typeface="Calibri"/>
                        </a:rPr>
                        <a:t>Cherry Picking</a:t>
                      </a:r>
                      <a:endParaRPr sz="2000" b="1" dirty="0">
                        <a:solidFill>
                          <a:schemeClr val="accent6"/>
                        </a:solidFill>
                        <a:latin typeface="Calibri"/>
                        <a:ea typeface="Calibri"/>
                        <a:cs typeface="Calibri"/>
                        <a:sym typeface="Calibri"/>
                      </a:endParaRPr>
                    </a:p>
                    <a:p>
                      <a:pPr marL="0" lvl="0" indent="0" algn="ctr" rtl="0">
                        <a:spcBef>
                          <a:spcPts val="0"/>
                        </a:spcBef>
                        <a:spcAft>
                          <a:spcPts val="0"/>
                        </a:spcAft>
                        <a:buNone/>
                      </a:pPr>
                      <a:r>
                        <a:rPr lang="en" sz="1700" dirty="0">
                          <a:solidFill>
                            <a:srgbClr val="001D35"/>
                          </a:solidFill>
                          <a:latin typeface="Calibri"/>
                          <a:ea typeface="Calibri"/>
                          <a:cs typeface="Calibri"/>
                          <a:sym typeface="Calibri"/>
                        </a:rPr>
                        <a:t>The Party uses this technique, which presents only selective information, to manipulate perception, control thought, and maintain power. This technique involves emphasizing positive information about a particular cause or leader while omitting or distorting facts that may present an opposing view. </a:t>
                      </a:r>
                      <a:endParaRPr sz="1700" dirty="0">
                        <a:solidFill>
                          <a:srgbClr val="001D35"/>
                        </a:solidFill>
                        <a:latin typeface="Calibri"/>
                        <a:ea typeface="Calibri"/>
                        <a:cs typeface="Calibri"/>
                        <a:sym typeface="Calibri"/>
                      </a:endParaRPr>
                    </a:p>
                  </a:txBody>
                  <a:tcPr marL="73025" marR="73025" marT="73025" marB="73025" anchor="ctr">
                    <a:lnL w="19050" cap="flat" cmpd="sng">
                      <a:solidFill>
                        <a:srgbClr val="BED7D3"/>
                      </a:solidFill>
                      <a:prstDash val="solid"/>
                      <a:round/>
                      <a:headEnd type="none" w="sm" len="sm"/>
                      <a:tailEnd type="none" w="sm" len="sm"/>
                    </a:lnL>
                    <a:lnR w="19050" cap="flat" cmpd="sng">
                      <a:solidFill>
                        <a:srgbClr val="BED7D3"/>
                      </a:solidFill>
                      <a:prstDash val="solid"/>
                      <a:round/>
                      <a:headEnd type="none" w="sm" len="sm"/>
                      <a:tailEnd type="none" w="sm" len="sm"/>
                    </a:lnR>
                    <a:lnT w="19050" cap="flat" cmpd="sng">
                      <a:solidFill>
                        <a:srgbClr val="BED7D3"/>
                      </a:solidFill>
                      <a:prstDash val="solid"/>
                      <a:round/>
                      <a:headEnd type="none" w="sm" len="sm"/>
                      <a:tailEnd type="none" w="sm" len="sm"/>
                    </a:lnT>
                    <a:lnB w="19050" cap="flat" cmpd="sng">
                      <a:solidFill>
                        <a:srgbClr val="BED7D3"/>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graphicFrame>
        <p:nvGraphicFramePr>
          <p:cNvPr id="123" name="Google Shape;123;p27"/>
          <p:cNvGraphicFramePr/>
          <p:nvPr>
            <p:extLst>
              <p:ext uri="{D42A27DB-BD31-4B8C-83A1-F6EECF244321}">
                <p14:modId xmlns:p14="http://schemas.microsoft.com/office/powerpoint/2010/main" val="1198038205"/>
              </p:ext>
            </p:extLst>
          </p:nvPr>
        </p:nvGraphicFramePr>
        <p:xfrm>
          <a:off x="961150" y="301325"/>
          <a:ext cx="6679300" cy="4683150"/>
        </p:xfrm>
        <a:graphic>
          <a:graphicData uri="http://schemas.openxmlformats.org/drawingml/2006/table">
            <a:tbl>
              <a:tblPr>
                <a:noFill/>
                <a:tableStyleId>{89C0E04D-CC8D-4282-AC2B-CE1A512FB2FF}</a:tableStyleId>
              </a:tblPr>
              <a:tblGrid>
                <a:gridCol w="3339650">
                  <a:extLst>
                    <a:ext uri="{9D8B030D-6E8A-4147-A177-3AD203B41FA5}">
                      <a16:colId xmlns:a16="http://schemas.microsoft.com/office/drawing/2014/main" val="20000"/>
                    </a:ext>
                  </a:extLst>
                </a:gridCol>
                <a:gridCol w="3339650">
                  <a:extLst>
                    <a:ext uri="{9D8B030D-6E8A-4147-A177-3AD203B41FA5}">
                      <a16:colId xmlns:a16="http://schemas.microsoft.com/office/drawing/2014/main" val="20001"/>
                    </a:ext>
                  </a:extLst>
                </a:gridCol>
              </a:tblGrid>
              <a:tr h="2022500">
                <a:tc>
                  <a:txBody>
                    <a:bodyPr/>
                    <a:lstStyle/>
                    <a:p>
                      <a:pPr marL="0" lvl="0" indent="0" algn="ctr" rtl="0">
                        <a:spcBef>
                          <a:spcPts val="0"/>
                        </a:spcBef>
                        <a:spcAft>
                          <a:spcPts val="0"/>
                        </a:spcAft>
                        <a:buNone/>
                      </a:pPr>
                      <a:r>
                        <a:rPr lang="en" sz="2000" b="1" dirty="0">
                          <a:solidFill>
                            <a:schemeClr val="accent6"/>
                          </a:solidFill>
                          <a:latin typeface="Calibri"/>
                          <a:ea typeface="Calibri"/>
                          <a:cs typeface="Calibri"/>
                          <a:sym typeface="Calibri"/>
                        </a:rPr>
                        <a:t>Glittering Generalities</a:t>
                      </a:r>
                      <a:endParaRPr sz="2000" b="1" dirty="0">
                        <a:solidFill>
                          <a:schemeClr val="accent6"/>
                        </a:solidFill>
                        <a:latin typeface="Calibri"/>
                        <a:ea typeface="Calibri"/>
                        <a:cs typeface="Calibri"/>
                        <a:sym typeface="Calibri"/>
                      </a:endParaRPr>
                    </a:p>
                    <a:p>
                      <a:pPr marL="0" lvl="0" indent="0" algn="ctr" rtl="0">
                        <a:spcBef>
                          <a:spcPts val="0"/>
                        </a:spcBef>
                        <a:spcAft>
                          <a:spcPts val="0"/>
                        </a:spcAft>
                        <a:buNone/>
                      </a:pPr>
                      <a:r>
                        <a:rPr lang="en" sz="1450" dirty="0">
                          <a:solidFill>
                            <a:srgbClr val="001D35"/>
                          </a:solidFill>
                          <a:latin typeface="Calibri"/>
                          <a:ea typeface="Calibri"/>
                          <a:cs typeface="Calibri"/>
                          <a:sym typeface="Calibri"/>
                        </a:rPr>
                        <a:t>Vague, emotionally appealing phrases that lack concrete meaning are used by the Party to manipulate thought and enforce ideological conformity. These slogans and expressions sound positive and inspiring, but they obscure the truth and discourage critical thinking.</a:t>
                      </a:r>
                      <a:endParaRPr sz="1450" dirty="0">
                        <a:solidFill>
                          <a:srgbClr val="001D35"/>
                        </a:solidFill>
                        <a:latin typeface="Calibri"/>
                        <a:ea typeface="Calibri"/>
                        <a:cs typeface="Calibri"/>
                        <a:sym typeface="Calibri"/>
                      </a:endParaRPr>
                    </a:p>
                  </a:txBody>
                  <a:tcPr marL="73025" marR="73025" marT="73025" marB="73025" anchor="ctr">
                    <a:lnL w="19050" cap="flat" cmpd="sng">
                      <a:solidFill>
                        <a:srgbClr val="BED7D3"/>
                      </a:solidFill>
                      <a:prstDash val="solid"/>
                      <a:round/>
                      <a:headEnd type="none" w="sm" len="sm"/>
                      <a:tailEnd type="none" w="sm" len="sm"/>
                    </a:lnL>
                    <a:lnR w="19050" cap="flat" cmpd="sng">
                      <a:solidFill>
                        <a:srgbClr val="BED7D3"/>
                      </a:solidFill>
                      <a:prstDash val="solid"/>
                      <a:round/>
                      <a:headEnd type="none" w="sm" len="sm"/>
                      <a:tailEnd type="none" w="sm" len="sm"/>
                    </a:lnR>
                    <a:lnT w="19050" cap="flat" cmpd="sng">
                      <a:solidFill>
                        <a:srgbClr val="BED7D3"/>
                      </a:solidFill>
                      <a:prstDash val="solid"/>
                      <a:round/>
                      <a:headEnd type="none" w="sm" len="sm"/>
                      <a:tailEnd type="none" w="sm" len="sm"/>
                    </a:lnT>
                    <a:lnB w="19050" cap="flat" cmpd="sng">
                      <a:solidFill>
                        <a:srgbClr val="BED7D3"/>
                      </a:solidFill>
                      <a:prstDash val="solid"/>
                      <a:round/>
                      <a:headEnd type="none" w="sm" len="sm"/>
                      <a:tailEnd type="none" w="sm" len="sm"/>
                    </a:lnB>
                    <a:solidFill>
                      <a:schemeClr val="lt1"/>
                    </a:solidFill>
                  </a:tcPr>
                </a:tc>
                <a:tc>
                  <a:txBody>
                    <a:bodyPr/>
                    <a:lstStyle/>
                    <a:p>
                      <a:pPr marL="0" lvl="0" indent="0" algn="ctr" rtl="0">
                        <a:spcBef>
                          <a:spcPts val="0"/>
                        </a:spcBef>
                        <a:spcAft>
                          <a:spcPts val="0"/>
                        </a:spcAft>
                        <a:buNone/>
                      </a:pPr>
                      <a:r>
                        <a:rPr lang="en" sz="2000" b="1" dirty="0">
                          <a:solidFill>
                            <a:schemeClr val="accent6"/>
                          </a:solidFill>
                          <a:latin typeface="Calibri"/>
                          <a:ea typeface="Calibri"/>
                          <a:cs typeface="Calibri"/>
                          <a:sym typeface="Calibri"/>
                        </a:rPr>
                        <a:t>Name Calling</a:t>
                      </a:r>
                      <a:endParaRPr sz="2000" b="1" dirty="0">
                        <a:solidFill>
                          <a:schemeClr val="accent6"/>
                        </a:solidFill>
                        <a:latin typeface="Calibri"/>
                        <a:ea typeface="Calibri"/>
                        <a:cs typeface="Calibri"/>
                        <a:sym typeface="Calibri"/>
                      </a:endParaRPr>
                    </a:p>
                    <a:p>
                      <a:pPr marL="0" lvl="0" indent="0" algn="ctr" rtl="0">
                        <a:spcBef>
                          <a:spcPts val="0"/>
                        </a:spcBef>
                        <a:spcAft>
                          <a:spcPts val="0"/>
                        </a:spcAft>
                        <a:buNone/>
                      </a:pPr>
                      <a:r>
                        <a:rPr lang="en" sz="1450" dirty="0">
                          <a:solidFill>
                            <a:srgbClr val="001D35"/>
                          </a:solidFill>
                          <a:latin typeface="Calibri"/>
                          <a:ea typeface="Calibri"/>
                          <a:cs typeface="Calibri"/>
                          <a:sym typeface="Calibri"/>
                        </a:rPr>
                        <a:t> A key propaganda tool used by the Party to manipulate public perception and suppress dissent. This technique involves attaching negative labels to enemies or opposing ideas to discredit them without providing logical reasoning. </a:t>
                      </a:r>
                      <a:endParaRPr sz="1450" dirty="0">
                        <a:solidFill>
                          <a:srgbClr val="001D35"/>
                        </a:solidFill>
                        <a:latin typeface="Calibri"/>
                        <a:ea typeface="Calibri"/>
                        <a:cs typeface="Calibri"/>
                        <a:sym typeface="Calibri"/>
                      </a:endParaRPr>
                    </a:p>
                  </a:txBody>
                  <a:tcPr marL="73025" marR="73025" marT="73025" marB="73025" anchor="ctr">
                    <a:lnL w="19050" cap="flat" cmpd="sng">
                      <a:solidFill>
                        <a:srgbClr val="BED7D3"/>
                      </a:solidFill>
                      <a:prstDash val="solid"/>
                      <a:round/>
                      <a:headEnd type="none" w="sm" len="sm"/>
                      <a:tailEnd type="none" w="sm" len="sm"/>
                    </a:lnL>
                    <a:lnR w="19050" cap="flat" cmpd="sng">
                      <a:solidFill>
                        <a:srgbClr val="BED7D3"/>
                      </a:solidFill>
                      <a:prstDash val="solid"/>
                      <a:round/>
                      <a:headEnd type="none" w="sm" len="sm"/>
                      <a:tailEnd type="none" w="sm" len="sm"/>
                    </a:lnR>
                    <a:lnT w="19050" cap="flat" cmpd="sng">
                      <a:solidFill>
                        <a:srgbClr val="BED7D3"/>
                      </a:solidFill>
                      <a:prstDash val="solid"/>
                      <a:round/>
                      <a:headEnd type="none" w="sm" len="sm"/>
                      <a:tailEnd type="none" w="sm" len="sm"/>
                    </a:lnT>
                    <a:lnB w="19050" cap="flat" cmpd="sng">
                      <a:solidFill>
                        <a:srgbClr val="BED7D3"/>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2622675">
                <a:tc>
                  <a:txBody>
                    <a:bodyPr/>
                    <a:lstStyle/>
                    <a:p>
                      <a:pPr marL="0" lvl="0" indent="0" algn="ctr" rtl="0">
                        <a:spcBef>
                          <a:spcPts val="0"/>
                        </a:spcBef>
                        <a:spcAft>
                          <a:spcPts val="0"/>
                        </a:spcAft>
                        <a:buNone/>
                      </a:pPr>
                      <a:r>
                        <a:rPr lang="en" sz="2000" b="1" dirty="0">
                          <a:solidFill>
                            <a:schemeClr val="accent6"/>
                          </a:solidFill>
                          <a:latin typeface="Calibri"/>
                          <a:ea typeface="Calibri"/>
                          <a:cs typeface="Calibri"/>
                          <a:sym typeface="Calibri"/>
                        </a:rPr>
                        <a:t>Transfer</a:t>
                      </a:r>
                      <a:endParaRPr sz="2000" b="1" dirty="0">
                        <a:solidFill>
                          <a:schemeClr val="accent6"/>
                        </a:solidFill>
                        <a:latin typeface="Calibri"/>
                        <a:ea typeface="Calibri"/>
                        <a:cs typeface="Calibri"/>
                        <a:sym typeface="Calibri"/>
                      </a:endParaRPr>
                    </a:p>
                    <a:p>
                      <a:pPr marL="0" lvl="0" indent="0" algn="ctr" rtl="0">
                        <a:spcBef>
                          <a:spcPts val="0"/>
                        </a:spcBef>
                        <a:spcAft>
                          <a:spcPts val="0"/>
                        </a:spcAft>
                        <a:buNone/>
                      </a:pPr>
                      <a:r>
                        <a:rPr lang="en" sz="1450" dirty="0">
                          <a:solidFill>
                            <a:srgbClr val="001D35"/>
                          </a:solidFill>
                          <a:latin typeface="Calibri"/>
                          <a:ea typeface="Calibri"/>
                          <a:cs typeface="Calibri"/>
                          <a:sym typeface="Calibri"/>
                        </a:rPr>
                        <a:t>A propaganda technique that associates the authority, respect, or emotion tied to one symbol with another idea or person is used by the Party to manipulate the people's thoughts and reinforce its power. This technique helps the Party gain unquestioned loyalty by transferring deep emotions onto political figures and ideologies.</a:t>
                      </a:r>
                      <a:r>
                        <a:rPr lang="en" sz="1550" dirty="0">
                          <a:solidFill>
                            <a:srgbClr val="001D35"/>
                          </a:solidFill>
                          <a:latin typeface="Calibri"/>
                          <a:ea typeface="Calibri"/>
                          <a:cs typeface="Calibri"/>
                          <a:sym typeface="Calibri"/>
                        </a:rPr>
                        <a:t> </a:t>
                      </a:r>
                      <a:endParaRPr sz="1550" dirty="0">
                        <a:solidFill>
                          <a:srgbClr val="001D35"/>
                        </a:solidFill>
                        <a:latin typeface="Calibri"/>
                        <a:ea typeface="Calibri"/>
                        <a:cs typeface="Calibri"/>
                        <a:sym typeface="Calibri"/>
                      </a:endParaRPr>
                    </a:p>
                  </a:txBody>
                  <a:tcPr marL="73025" marR="73025" marT="73025" marB="73025" anchor="ctr">
                    <a:lnL w="19050" cap="flat" cmpd="sng">
                      <a:solidFill>
                        <a:srgbClr val="BED7D3"/>
                      </a:solidFill>
                      <a:prstDash val="solid"/>
                      <a:round/>
                      <a:headEnd type="none" w="sm" len="sm"/>
                      <a:tailEnd type="none" w="sm" len="sm"/>
                    </a:lnL>
                    <a:lnR w="19050" cap="flat" cmpd="sng">
                      <a:solidFill>
                        <a:srgbClr val="BED7D3"/>
                      </a:solidFill>
                      <a:prstDash val="solid"/>
                      <a:round/>
                      <a:headEnd type="none" w="sm" len="sm"/>
                      <a:tailEnd type="none" w="sm" len="sm"/>
                    </a:lnR>
                    <a:lnT w="19050" cap="flat" cmpd="sng">
                      <a:solidFill>
                        <a:srgbClr val="BED7D3"/>
                      </a:solidFill>
                      <a:prstDash val="solid"/>
                      <a:round/>
                      <a:headEnd type="none" w="sm" len="sm"/>
                      <a:tailEnd type="none" w="sm" len="sm"/>
                    </a:lnT>
                    <a:lnB w="19050" cap="flat" cmpd="sng">
                      <a:solidFill>
                        <a:srgbClr val="BED7D3"/>
                      </a:solidFill>
                      <a:prstDash val="solid"/>
                      <a:round/>
                      <a:headEnd type="none" w="sm" len="sm"/>
                      <a:tailEnd type="none" w="sm" len="sm"/>
                    </a:lnB>
                    <a:solidFill>
                      <a:schemeClr val="lt1"/>
                    </a:solidFill>
                  </a:tcPr>
                </a:tc>
                <a:tc>
                  <a:txBody>
                    <a:bodyPr/>
                    <a:lstStyle/>
                    <a:p>
                      <a:pPr marL="0" lvl="0" indent="0" algn="ctr" rtl="0">
                        <a:spcBef>
                          <a:spcPts val="0"/>
                        </a:spcBef>
                        <a:spcAft>
                          <a:spcPts val="0"/>
                        </a:spcAft>
                        <a:buNone/>
                      </a:pPr>
                      <a:r>
                        <a:rPr lang="en" sz="2000" b="1" dirty="0">
                          <a:solidFill>
                            <a:schemeClr val="accent6"/>
                          </a:solidFill>
                          <a:latin typeface="Calibri"/>
                          <a:ea typeface="Calibri"/>
                          <a:cs typeface="Calibri"/>
                          <a:sym typeface="Calibri"/>
                        </a:rPr>
                        <a:t>Plain Folks</a:t>
                      </a:r>
                      <a:endParaRPr sz="2000" b="1" dirty="0">
                        <a:solidFill>
                          <a:schemeClr val="accent6"/>
                        </a:solidFill>
                        <a:latin typeface="Calibri"/>
                        <a:ea typeface="Calibri"/>
                        <a:cs typeface="Calibri"/>
                        <a:sym typeface="Calibri"/>
                      </a:endParaRPr>
                    </a:p>
                    <a:p>
                      <a:pPr marL="0" lvl="0" indent="0" algn="ctr" rtl="0">
                        <a:spcBef>
                          <a:spcPts val="0"/>
                        </a:spcBef>
                        <a:spcAft>
                          <a:spcPts val="0"/>
                        </a:spcAft>
                        <a:buNone/>
                      </a:pPr>
                      <a:r>
                        <a:rPr lang="en" sz="1450" dirty="0">
                          <a:solidFill>
                            <a:srgbClr val="001D35"/>
                          </a:solidFill>
                          <a:latin typeface="Calibri"/>
                          <a:ea typeface="Calibri"/>
                          <a:cs typeface="Calibri"/>
                          <a:sym typeface="Calibri"/>
                        </a:rPr>
                        <a:t>This propaganda technique—where leaders or ideas are presented as being aligned with the common people—is used by the Party to create a false sense of connection between the ruling elite and the masses. This technique makes the Party appear relatable and trustworthy, discouraging rebellion by making it seem as though it genuinely represents ordinary citizens.</a:t>
                      </a:r>
                      <a:endParaRPr sz="1450" dirty="0">
                        <a:solidFill>
                          <a:srgbClr val="001D35"/>
                        </a:solidFill>
                        <a:latin typeface="Calibri"/>
                        <a:ea typeface="Calibri"/>
                        <a:cs typeface="Calibri"/>
                        <a:sym typeface="Calibri"/>
                      </a:endParaRPr>
                    </a:p>
                  </a:txBody>
                  <a:tcPr marL="73025" marR="73025" marT="73025" marB="73025" anchor="ctr">
                    <a:lnL w="19050" cap="flat" cmpd="sng">
                      <a:solidFill>
                        <a:srgbClr val="BED7D3"/>
                      </a:solidFill>
                      <a:prstDash val="solid"/>
                      <a:round/>
                      <a:headEnd type="none" w="sm" len="sm"/>
                      <a:tailEnd type="none" w="sm" len="sm"/>
                    </a:lnL>
                    <a:lnR w="19050" cap="flat" cmpd="sng">
                      <a:solidFill>
                        <a:srgbClr val="BED7D3"/>
                      </a:solidFill>
                      <a:prstDash val="solid"/>
                      <a:round/>
                      <a:headEnd type="none" w="sm" len="sm"/>
                      <a:tailEnd type="none" w="sm" len="sm"/>
                    </a:lnR>
                    <a:lnT w="19050" cap="flat" cmpd="sng">
                      <a:solidFill>
                        <a:srgbClr val="BED7D3"/>
                      </a:solidFill>
                      <a:prstDash val="solid"/>
                      <a:round/>
                      <a:headEnd type="none" w="sm" len="sm"/>
                      <a:tailEnd type="none" w="sm" len="sm"/>
                    </a:lnT>
                    <a:lnB w="19050" cap="flat" cmpd="sng">
                      <a:solidFill>
                        <a:srgbClr val="BED7D3"/>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8"/>
          <p:cNvSpPr txBox="1">
            <a:spLocks noGrp="1"/>
          </p:cNvSpPr>
          <p:nvPr>
            <p:ph type="title"/>
          </p:nvPr>
        </p:nvSpPr>
        <p:spPr>
          <a:xfrm>
            <a:off x="457200" y="528066"/>
            <a:ext cx="8229600" cy="857400"/>
          </a:xfrm>
          <a:prstGeom prst="rect">
            <a:avLst/>
          </a:prstGeom>
        </p:spPr>
        <p:txBody>
          <a:bodyPr spcFirstLastPara="1" wrap="square" lIns="0" tIns="48750" rIns="0" bIns="0" anchor="b" anchorCtr="0">
            <a:normAutofit/>
          </a:bodyPr>
          <a:lstStyle/>
          <a:p>
            <a:pPr marL="0" lvl="0" indent="0" algn="l" rtl="0">
              <a:spcBef>
                <a:spcPts val="0"/>
              </a:spcBef>
              <a:spcAft>
                <a:spcPts val="0"/>
              </a:spcAft>
              <a:buNone/>
            </a:pPr>
            <a:r>
              <a:rPr lang="en"/>
              <a:t>Magnetic Statements </a:t>
            </a:r>
            <a:endParaRPr/>
          </a:p>
        </p:txBody>
      </p:sp>
      <p:sp>
        <p:nvSpPr>
          <p:cNvPr id="129" name="Google Shape;129;p28"/>
          <p:cNvSpPr txBox="1">
            <a:spLocks noGrp="1"/>
          </p:cNvSpPr>
          <p:nvPr>
            <p:ph type="body" idx="1"/>
          </p:nvPr>
        </p:nvSpPr>
        <p:spPr>
          <a:xfrm>
            <a:off x="457200" y="1451600"/>
            <a:ext cx="5085000" cy="3291900"/>
          </a:xfrm>
          <a:prstGeom prst="rect">
            <a:avLst/>
          </a:prstGeom>
        </p:spPr>
        <p:txBody>
          <a:bodyPr spcFirstLastPara="1" wrap="square" lIns="97525" tIns="48750" rIns="97525" bIns="48750" anchor="t" anchorCtr="0">
            <a:normAutofit fontScale="92500"/>
          </a:bodyPr>
          <a:lstStyle/>
          <a:p>
            <a:pPr marL="0" lvl="0" indent="0" algn="l" rtl="0">
              <a:spcBef>
                <a:spcPts val="300"/>
              </a:spcBef>
              <a:spcAft>
                <a:spcPts val="0"/>
              </a:spcAft>
              <a:buNone/>
            </a:pPr>
            <a:r>
              <a:rPr lang="en"/>
              <a:t>Read the statements posted around the room and then choose the one that attracts or repels you the most to stand next to.</a:t>
            </a:r>
            <a:endParaRPr/>
          </a:p>
          <a:p>
            <a:pPr marL="0" lvl="0" indent="0" algn="l" rtl="0">
              <a:spcBef>
                <a:spcPts val="300"/>
              </a:spcBef>
              <a:spcAft>
                <a:spcPts val="0"/>
              </a:spcAft>
              <a:buNone/>
            </a:pPr>
            <a:endParaRPr/>
          </a:p>
          <a:p>
            <a:pPr marL="0" lvl="0" indent="0" algn="l" rtl="0">
              <a:spcBef>
                <a:spcPts val="300"/>
              </a:spcBef>
              <a:spcAft>
                <a:spcPts val="0"/>
              </a:spcAft>
              <a:buNone/>
            </a:pPr>
            <a:r>
              <a:rPr lang="en"/>
              <a:t>Discuss with others who chose the same poster. </a:t>
            </a:r>
            <a:r>
              <a:rPr lang="en" b="1"/>
              <a:t>Why did you choose this one?</a:t>
            </a:r>
            <a:endParaRPr b="1"/>
          </a:p>
        </p:txBody>
      </p:sp>
      <p:pic>
        <p:nvPicPr>
          <p:cNvPr id="130" name="Google Shape;130;p28" title="Magnetic Statements.png"/>
          <p:cNvPicPr preferRelativeResize="0"/>
          <p:nvPr/>
        </p:nvPicPr>
        <p:blipFill>
          <a:blip r:embed="rId3">
            <a:alphaModFix/>
          </a:blip>
          <a:stretch>
            <a:fillRect/>
          </a:stretch>
        </p:blipFill>
        <p:spPr>
          <a:xfrm rot="1574409">
            <a:off x="6335450" y="373438"/>
            <a:ext cx="2495550" cy="27717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9"/>
          <p:cNvSpPr txBox="1">
            <a:spLocks noGrp="1"/>
          </p:cNvSpPr>
          <p:nvPr>
            <p:ph type="title"/>
          </p:nvPr>
        </p:nvSpPr>
        <p:spPr>
          <a:xfrm>
            <a:off x="457200" y="399990"/>
            <a:ext cx="8229600" cy="649582"/>
          </a:xfrm>
          <a:prstGeom prst="rect">
            <a:avLst/>
          </a:prstGeom>
        </p:spPr>
        <p:txBody>
          <a:bodyPr spcFirstLastPara="1" wrap="square" lIns="0" tIns="48750" rIns="0" bIns="0" anchor="b" anchorCtr="0">
            <a:normAutofit/>
          </a:bodyPr>
          <a:lstStyle/>
          <a:p>
            <a:pPr marL="0" lvl="0" indent="0" algn="l" rtl="0">
              <a:spcBef>
                <a:spcPts val="0"/>
              </a:spcBef>
              <a:spcAft>
                <a:spcPts val="0"/>
              </a:spcAft>
              <a:buNone/>
            </a:pPr>
            <a:r>
              <a:rPr lang="en" dirty="0"/>
              <a:t>Magnetic Statement #1</a:t>
            </a:r>
            <a:endParaRPr dirty="0"/>
          </a:p>
        </p:txBody>
      </p:sp>
      <p:sp>
        <p:nvSpPr>
          <p:cNvPr id="136" name="Google Shape;136;p29"/>
          <p:cNvSpPr txBox="1">
            <a:spLocks noGrp="1"/>
          </p:cNvSpPr>
          <p:nvPr>
            <p:ph type="body" idx="1"/>
          </p:nvPr>
        </p:nvSpPr>
        <p:spPr>
          <a:xfrm>
            <a:off x="457200" y="1049572"/>
            <a:ext cx="8229600" cy="3693938"/>
          </a:xfrm>
          <a:prstGeom prst="rect">
            <a:avLst/>
          </a:prstGeom>
        </p:spPr>
        <p:txBody>
          <a:bodyPr spcFirstLastPara="1" wrap="square" lIns="97525" tIns="48750" rIns="97525" bIns="48750" anchor="t" anchorCtr="0">
            <a:normAutofit/>
          </a:bodyPr>
          <a:lstStyle/>
          <a:p>
            <a:pPr marL="0" lvl="0" indent="0" algn="l" rtl="0">
              <a:lnSpc>
                <a:spcPct val="100000"/>
              </a:lnSpc>
              <a:spcBef>
                <a:spcPts val="300"/>
              </a:spcBef>
              <a:spcAft>
                <a:spcPts val="0"/>
              </a:spcAft>
              <a:buNone/>
            </a:pPr>
            <a:r>
              <a:rPr lang="en" sz="3600" dirty="0"/>
              <a:t>Propaganda is intentionally designed communication that invites us to respond emotionally, immediately, and in an either-or manner. </a:t>
            </a:r>
          </a:p>
          <a:p>
            <a:pPr marL="0" lvl="0" indent="0" algn="r" rtl="0">
              <a:lnSpc>
                <a:spcPct val="100000"/>
              </a:lnSpc>
              <a:spcBef>
                <a:spcPts val="300"/>
              </a:spcBef>
              <a:spcAft>
                <a:spcPts val="0"/>
              </a:spcAft>
              <a:buNone/>
            </a:pPr>
            <a:r>
              <a:rPr lang="en" sz="3600" dirty="0"/>
              <a:t>—Neil Postman</a:t>
            </a:r>
            <a:endParaRPr sz="3600" dirty="0"/>
          </a:p>
        </p:txBody>
      </p:sp>
    </p:spTree>
  </p:cSld>
  <p:clrMapOvr>
    <a:masterClrMapping/>
  </p:clrMapOvr>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1008</Words>
  <Application>Microsoft Macintosh PowerPoint</Application>
  <PresentationFormat>On-screen Show (16:9)</PresentationFormat>
  <Paragraphs>74</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Noto Sans Symbols</vt:lpstr>
      <vt:lpstr>LEARN theme</vt:lpstr>
      <vt:lpstr>Somebody’s Watching Me</vt:lpstr>
      <vt:lpstr>Essential Questions </vt:lpstr>
      <vt:lpstr>Learning Objectives </vt:lpstr>
      <vt:lpstr>Card Sort </vt:lpstr>
      <vt:lpstr>PowerPoint Presentation</vt:lpstr>
      <vt:lpstr>PowerPoint Presentation</vt:lpstr>
      <vt:lpstr>PowerPoint Presentation</vt:lpstr>
      <vt:lpstr>Magnetic Statements </vt:lpstr>
      <vt:lpstr>Magnetic Statement #1</vt:lpstr>
      <vt:lpstr>Magnetic Statement #2</vt:lpstr>
      <vt:lpstr>Magnetic Statement #3</vt:lpstr>
      <vt:lpstr>Magnetic Statement #4</vt:lpstr>
      <vt:lpstr>Magnetic Statement #5</vt:lpstr>
      <vt:lpstr>Why-Lighting </vt:lpstr>
      <vt:lpstr>Bento Box</vt:lpstr>
      <vt:lpstr>Exit Ticket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Somebody's Watching Me</dc:title>
  <dc:subject/>
  <dc:creator>K20 Center</dc:creator>
  <cp:keywords/>
  <dc:description/>
  <cp:lastModifiedBy>Moharram, Jehanne</cp:lastModifiedBy>
  <cp:revision>1</cp:revision>
  <dcterms:modified xsi:type="dcterms:W3CDTF">2025-05-06T20:03:07Z</dcterms:modified>
  <cp:category/>
</cp:coreProperties>
</file>