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6" r:id="rId2"/>
  </p:sldMasterIdLst>
  <p:notesMasterIdLst>
    <p:notesMasterId r:id="rId1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j/G06+slVOgDqbkmMoBWF/Jh/K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00498D-EFD9-45C6-98A2-E7FF7719893D}" v="2" dt="2024-12-06T15:37:56.7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408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customschemas.google.com/relationships/presentationmetadata" Target="metadata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cken, Pam" userId="f3aa402d-8a3c-4841-b939-af5e5b41e404" providerId="ADAL" clId="{6B00498D-EFD9-45C6-98A2-E7FF7719893D}"/>
    <pc:docChg chg="modSld">
      <pc:chgData name="Bracken, Pam" userId="f3aa402d-8a3c-4841-b939-af5e5b41e404" providerId="ADAL" clId="{6B00498D-EFD9-45C6-98A2-E7FF7719893D}" dt="2024-12-06T15:38:22.481" v="6" actId="1076"/>
      <pc:docMkLst>
        <pc:docMk/>
      </pc:docMkLst>
      <pc:sldChg chg="modSp mod">
        <pc:chgData name="Bracken, Pam" userId="f3aa402d-8a3c-4841-b939-af5e5b41e404" providerId="ADAL" clId="{6B00498D-EFD9-45C6-98A2-E7FF7719893D}" dt="2024-12-06T15:38:22.481" v="6" actId="1076"/>
        <pc:sldMkLst>
          <pc:docMk/>
          <pc:sldMk cId="0" sldId="261"/>
        </pc:sldMkLst>
        <pc:spChg chg="mod">
          <ac:chgData name="Bracken, Pam" userId="f3aa402d-8a3c-4841-b939-af5e5b41e404" providerId="ADAL" clId="{6B00498D-EFD9-45C6-98A2-E7FF7719893D}" dt="2024-12-06T15:38:05.036" v="4" actId="1076"/>
          <ac:spMkLst>
            <pc:docMk/>
            <pc:sldMk cId="0" sldId="261"/>
            <ac:spMk id="118" creationId="{00000000-0000-0000-0000-000000000000}"/>
          </ac:spMkLst>
        </pc:spChg>
        <pc:spChg chg="mod">
          <ac:chgData name="Bracken, Pam" userId="f3aa402d-8a3c-4841-b939-af5e5b41e404" providerId="ADAL" clId="{6B00498D-EFD9-45C6-98A2-E7FF7719893D}" dt="2024-12-06T15:38:16.594" v="5" actId="1076"/>
          <ac:spMkLst>
            <pc:docMk/>
            <pc:sldMk cId="0" sldId="261"/>
            <ac:spMk id="119" creationId="{00000000-0000-0000-0000-000000000000}"/>
          </ac:spMkLst>
        </pc:spChg>
        <pc:picChg chg="mod">
          <ac:chgData name="Bracken, Pam" userId="f3aa402d-8a3c-4841-b939-af5e5b41e404" providerId="ADAL" clId="{6B00498D-EFD9-45C6-98A2-E7FF7719893D}" dt="2024-12-06T15:38:22.481" v="6" actId="1076"/>
          <ac:picMkLst>
            <pc:docMk/>
            <pc:sldMk cId="0" sldId="261"/>
            <ac:picMk id="120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53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79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58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643efb18793d632c1f6f6639d0068ed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25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-elmAeX_4U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87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3035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3035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58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16d2f4268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316d2f4268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Three Post-it notes. Strategies. </a:t>
            </a:r>
            <a:r>
              <a:rPr lang="en-US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https://learn.k20center.ou.edu/strategy/153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198b5cc4e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3198b5cc4e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Jigsaw.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https://learn.k20center.ou.edu/strategy/179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316d2f4268b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316d2f4268b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Anticipation Guide.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https://learn.k20center.ou.edu/strategy/58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313e2cb703b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Research poster.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https://learn.k20center.ou.edu/strategy/1643efb18793d632c1f6f6639d0068ed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65" name="Google Shape;165;g313e2cb703b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31bb2e9c61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31bb2e9c61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16d2f4268b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16d2f4268b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313e2cb703b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Bell ringers and exit tickets.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https://learn.k20center.ou.edu/strategy/125</a:t>
            </a:r>
            <a:r>
              <a:rPr lang="en-US"/>
              <a:t> </a:t>
            </a:r>
            <a:endParaRPr/>
          </a:p>
        </p:txBody>
      </p:sp>
      <p:sp>
        <p:nvSpPr>
          <p:cNvPr id="185" name="Google Shape;185;g313e2cb703b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Video Link: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https://www.youtube.com/watch?v=X-elmAeX_4U</a:t>
            </a:r>
            <a:r>
              <a:rPr lang="en-US"/>
              <a:t> </a:t>
            </a: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13e2cb703b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13e2cb703b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How am I feeling? What am I thinking?. Strategies.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https://learn.k20center.ou.edu/strategy/187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13e2cb703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313e2cb703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Double bubble map.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https://learn.k20center.ou.edu/strategy/3035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161e77870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3161e77870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Double bubble map.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https://learn.k20center.ou.edu/strategy/3035</a:t>
            </a:r>
            <a:r>
              <a:rPr lang="en-US"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13e2cb703b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313e2cb703b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K20 Center. (n.d.). Anticipation Guide. Strategies. </a:t>
            </a:r>
            <a:r>
              <a:rPr lang="en-US" u="sng">
                <a:solidFill>
                  <a:srgbClr val="1155C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https://learn.k20center.ou.edu/strategy/58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6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6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26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28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2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1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9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19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0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20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1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2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1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21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21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2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5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5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5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-elmAeX_4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hyperlink" Target="http://www.youtube.com/watch?v=X-elmAeX_4U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316d2f4268b_0_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As you read through the article, use your sticky notes to do the following: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Sticky Note 1: Write one word that summarizes the article.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Sticky Note 2: Write a phrase that summarizes the article.</a:t>
            </a:r>
            <a:endParaRPr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Sticky Note 3: Summarize the article in one sentence.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Be prepared to discuss your answers with those around you.</a:t>
            </a:r>
            <a:endParaRPr/>
          </a:p>
        </p:txBody>
      </p:sp>
      <p:sp>
        <p:nvSpPr>
          <p:cNvPr id="147" name="Google Shape;147;g316d2f4268b_0_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Common Mental Disorders</a:t>
            </a:r>
            <a:endParaRPr/>
          </a:p>
        </p:txBody>
      </p:sp>
      <p:pic>
        <p:nvPicPr>
          <p:cNvPr id="148" name="Google Shape;148;g316d2f4268b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39000" y="307250"/>
            <a:ext cx="1447800" cy="561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3198b5cc4ec_0_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Read your assigned portion of the Common Mental Disorders handout.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You will act as the “expert” for your portion of the reading, so take any necessary notes to help you.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Share your notes with your group and listen to others as they share their own.</a:t>
            </a:r>
            <a:endParaRPr dirty="0"/>
          </a:p>
        </p:txBody>
      </p:sp>
      <p:sp>
        <p:nvSpPr>
          <p:cNvPr id="154" name="Google Shape;154;g3198b5cc4ec_0_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Jigsaw</a:t>
            </a:r>
            <a:endParaRPr/>
          </a:p>
        </p:txBody>
      </p:sp>
      <p:pic>
        <p:nvPicPr>
          <p:cNvPr id="155" name="Google Shape;155;g3198b5cc4ec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39000" y="307250"/>
            <a:ext cx="1447800" cy="144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16d2f4268b_0_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Read through the statements on your handout again.</a:t>
            </a:r>
            <a:endParaRPr dirty="0"/>
          </a:p>
          <a:p>
            <a:pPr lvl="0">
              <a:spcBef>
                <a:spcPts val="0"/>
              </a:spcBef>
            </a:pPr>
            <a:r>
              <a:rPr lang="en-US" dirty="0"/>
              <a:t>As you read, respond to the statement in the left column titled “After Reading.”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Respond with “agree” if you agree with the statement.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Respond with “disagree” if you disagree with the statement.</a:t>
            </a:r>
            <a:endParaRPr dirty="0"/>
          </a:p>
        </p:txBody>
      </p:sp>
      <p:sp>
        <p:nvSpPr>
          <p:cNvPr id="161" name="Google Shape;161;g316d2f4268b_0_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Anticipation Guide</a:t>
            </a:r>
            <a:endParaRPr/>
          </a:p>
        </p:txBody>
      </p:sp>
      <p:pic>
        <p:nvPicPr>
          <p:cNvPr id="162" name="Google Shape;162;g316d2f4268b_0_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01875" y="143488"/>
            <a:ext cx="1184925" cy="1184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13e2cb703b_0_1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Work with your partner to research and gather information on the following:</a:t>
            </a:r>
            <a:endParaRPr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Shell Shock</a:t>
            </a:r>
            <a:endParaRPr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PTSD</a:t>
            </a:r>
            <a:endParaRPr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Available treatment for both disorders</a:t>
            </a:r>
            <a:endParaRPr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Stigmas associated with each disorder</a:t>
            </a:r>
            <a:endParaRPr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Once you have gathered your information, work with your partner to compare the two disorders and the treatments used. </a:t>
            </a:r>
            <a:endParaRPr/>
          </a:p>
        </p:txBody>
      </p:sp>
      <p:sp>
        <p:nvSpPr>
          <p:cNvPr id="168" name="Google Shape;168;g313e2cb703b_0_1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Shell Shock and PTSD</a:t>
            </a:r>
            <a:endParaRPr/>
          </a:p>
        </p:txBody>
      </p:sp>
      <p:pic>
        <p:nvPicPr>
          <p:cNvPr id="169" name="Google Shape;169;g313e2cb703b_0_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58701" y="307250"/>
            <a:ext cx="1628099" cy="1221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31bb2e9c61b_0_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Use your gathered information to create a research poster with your partner. 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Use your Research Poster Checklist to guide your work. 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Be ready to present your poster to the class.</a:t>
            </a:r>
            <a:endParaRPr/>
          </a:p>
        </p:txBody>
      </p:sp>
      <p:sp>
        <p:nvSpPr>
          <p:cNvPr id="175" name="Google Shape;175;g31bb2e9c61b_0_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Research Posters</a:t>
            </a:r>
            <a:endParaRPr/>
          </a:p>
        </p:txBody>
      </p:sp>
      <p:pic>
        <p:nvPicPr>
          <p:cNvPr id="176" name="Google Shape;176;g31bb2e9c61b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58701" y="307250"/>
            <a:ext cx="1628099" cy="1221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16d2f4268b_0_14"/>
          <p:cNvSpPr txBox="1">
            <a:spLocks noGrp="1"/>
          </p:cNvSpPr>
          <p:nvPr>
            <p:ph type="body" idx="4294967295"/>
          </p:nvPr>
        </p:nvSpPr>
        <p:spPr>
          <a:xfrm>
            <a:off x="365219" y="894115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spcBef>
                <a:spcPts val="520"/>
              </a:spcBef>
              <a:spcAft>
                <a:spcPts val="0"/>
              </a:spcAft>
              <a:buSzPts val="1800"/>
              <a:buChar char="❏"/>
            </a:pPr>
            <a:r>
              <a:rPr lang="en-US" sz="1800" b="1" dirty="0"/>
              <a:t>Research Summary</a:t>
            </a:r>
            <a:r>
              <a:rPr lang="en-US" sz="1800" dirty="0"/>
              <a:t>: Define both shell shock and Post-Traumatic Stress Disorder (PTSD) in your own words. You must use credible sources including the Common Mental Disorders handout. 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-US" sz="1800" b="1" dirty="0"/>
              <a:t>Available Treatments during WWI</a:t>
            </a:r>
            <a:r>
              <a:rPr lang="en-US" sz="1800" dirty="0"/>
              <a:t>: Describe how shell shock was treated during WWI and soldiers’ coping mechanisms. 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-US" sz="1800" b="1" dirty="0"/>
              <a:t>Available Treatments for PTSD today</a:t>
            </a:r>
            <a:r>
              <a:rPr lang="en-US" sz="1800" dirty="0"/>
              <a:t>: Describe what treatments are available for PTSD today. 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-US" sz="1800" b="1" dirty="0"/>
              <a:t>Society’s Reactions</a:t>
            </a:r>
            <a:r>
              <a:rPr lang="en-US" sz="1800" dirty="0"/>
              <a:t>: Describe how society reacts to mental disorders. Compare how shell shock was received during the WWI era and how PTSD is today.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-US" sz="1800" b="1" dirty="0"/>
              <a:t>Formatting</a:t>
            </a:r>
            <a:r>
              <a:rPr lang="en-US" sz="1800" dirty="0"/>
              <a:t>: Ensure your research poster is neat, organized, free from grammatical errors and uses your own voice.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-US" sz="1800" b="1" dirty="0"/>
              <a:t>Organization</a:t>
            </a:r>
            <a:r>
              <a:rPr lang="en-US" sz="1800" dirty="0"/>
              <a:t>: Make sure the research poster presents information in an organized way so that someone learning about it will understand how it works.</a:t>
            </a:r>
            <a:endParaRPr sz="1800"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2" name="Google Shape;182;g316d2f4268b_0_14"/>
          <p:cNvSpPr txBox="1">
            <a:spLocks noGrp="1"/>
          </p:cNvSpPr>
          <p:nvPr>
            <p:ph type="title" idx="4294967295"/>
          </p:nvPr>
        </p:nvSpPr>
        <p:spPr>
          <a:xfrm>
            <a:off x="500485" y="123285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Research Poster Checklist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313e2cb703b_0_1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35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On your paper, write a short paragraph to address the following questions:</a:t>
            </a:r>
            <a:endParaRPr dirty="0"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What do you think is most important to understand about shell shock and its impact on soldiers during World War I?</a:t>
            </a:r>
            <a:endParaRPr dirty="0"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How has the military improved in diagnosing mental health issues since then?</a:t>
            </a:r>
            <a:endParaRPr dirty="0"/>
          </a:p>
        </p:txBody>
      </p:sp>
      <p:sp>
        <p:nvSpPr>
          <p:cNvPr id="188" name="Google Shape;188;g313e2cb703b_0_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Exit Ticket</a:t>
            </a:r>
            <a:endParaRPr/>
          </a:p>
        </p:txBody>
      </p:sp>
      <p:pic>
        <p:nvPicPr>
          <p:cNvPr id="189" name="Google Shape;189;g313e2cb703b_0_15" descr="A pink sign with black tex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98248" y="198975"/>
            <a:ext cx="1588551" cy="1073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/>
              <a:t>The Ugly Truths of the Great War</a:t>
            </a:r>
            <a:endParaRPr/>
          </a:p>
        </p:txBody>
      </p:sp>
      <p:sp>
        <p:nvSpPr>
          <p:cNvPr id="95" name="Google Shape;95;p2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marR="3428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Shell Shock in World War One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01" name="Google Shape;101;p3"/>
          <p:cNvSpPr txBox="1">
            <a:spLocks noGrp="1"/>
          </p:cNvSpPr>
          <p:nvPr>
            <p:ph type="body" idx="1"/>
          </p:nvPr>
        </p:nvSpPr>
        <p:spPr>
          <a:xfrm>
            <a:off x="530352" y="2028497"/>
            <a:ext cx="7772400" cy="2029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What is the effect of war on soldiers and society?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>
            <a:spLocks noGrp="1"/>
          </p:cNvSpPr>
          <p:nvPr>
            <p:ph type="title"/>
          </p:nvPr>
        </p:nvSpPr>
        <p:spPr>
          <a:xfrm>
            <a:off x="530352" y="59880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Lesson Objectives</a:t>
            </a:r>
            <a:endParaRPr/>
          </a:p>
        </p:txBody>
      </p:sp>
      <p:sp>
        <p:nvSpPr>
          <p:cNvPr id="107" name="Google Shape;107;p4"/>
          <p:cNvSpPr txBox="1">
            <a:spLocks noGrp="1"/>
          </p:cNvSpPr>
          <p:nvPr>
            <p:ph type="body" idx="1"/>
          </p:nvPr>
        </p:nvSpPr>
        <p:spPr>
          <a:xfrm>
            <a:off x="530352" y="1620598"/>
            <a:ext cx="7772400" cy="19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393700" algn="l" rtl="0">
              <a:spcBef>
                <a:spcPts val="60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Define shell shock and evaluate the long-term impact on World War I soldiers.</a:t>
            </a:r>
            <a:endParaRPr dirty="0"/>
          </a:p>
          <a:p>
            <a:pPr marL="457200" lvl="0" indent="-393700" algn="l" rtl="0">
              <a:spcBef>
                <a:spcPts val="600"/>
              </a:spcBef>
              <a:spcAft>
                <a:spcPts val="600"/>
              </a:spcAft>
              <a:buSzPts val="2600"/>
              <a:buChar char="•"/>
            </a:pPr>
            <a:r>
              <a:rPr lang="en-US" dirty="0"/>
              <a:t>Explore mental health disorders affecting soldiers in past and present times.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sz="2800" u="sng">
                <a:solidFill>
                  <a:srgbClr val="4A86E8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(1918) WWI veterans: shell shock sequels, war neurosis.</a:t>
            </a:r>
            <a:endParaRPr sz="2800">
              <a:solidFill>
                <a:srgbClr val="4A86E8"/>
              </a:solidFill>
            </a:endParaRPr>
          </a:p>
        </p:txBody>
      </p:sp>
      <p:pic>
        <p:nvPicPr>
          <p:cNvPr id="113" name="Google Shape;113;p5" descr="Join as a member to support this channel:&#10;https://www.youtube.com/channel/UC8abMPJmTPmsaSc7j-lwIhQ/join&#10;&#10;The term &quot;shell shock&quot; was coined by the soldiers themselves. Symptoms included fatigue, tremor, confusion, nightmares and impaired sight and hearing. It was often diagnosed when a soldier was unable to function and no obvious cause could be identified. Because many of the symptoms were physical, it bore little overt resemblance to the modern diagnosis of post-traumatic stress disorder.&#10;&#10;Vivaldi Bach - Concerto Grosso, D minor - II. Sicilianna Finale" title="(1918) WWI veterans: shell shock sequels, war neurosis.[4k, 60fps, colorized]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47563" y="1750250"/>
            <a:ext cx="4848875" cy="2727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13e2cb703b_0_23"/>
          <p:cNvSpPr txBox="1">
            <a:spLocks noGrp="1"/>
          </p:cNvSpPr>
          <p:nvPr>
            <p:ph type="body" idx="1"/>
          </p:nvPr>
        </p:nvSpPr>
        <p:spPr>
          <a:xfrm>
            <a:off x="365218" y="1358048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On your sticky note, draw a diagonal line from the top right corner to the bottom left corner.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On the top left corner, take a moment to draw a picture of how you are feeling after watching the video.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On the bottom right corner, write a sentence describing what you are thinking.</a:t>
            </a:r>
            <a:endParaRPr dirty="0"/>
          </a:p>
        </p:txBody>
      </p:sp>
      <p:sp>
        <p:nvSpPr>
          <p:cNvPr id="119" name="Google Shape;119;g313e2cb703b_0_23"/>
          <p:cNvSpPr txBox="1">
            <a:spLocks noGrp="1"/>
          </p:cNvSpPr>
          <p:nvPr>
            <p:ph type="title"/>
          </p:nvPr>
        </p:nvSpPr>
        <p:spPr>
          <a:xfrm>
            <a:off x="495075" y="409804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How Am I Feeling? What Am I Thinking?</a:t>
            </a:r>
            <a:endParaRPr dirty="0"/>
          </a:p>
        </p:txBody>
      </p:sp>
      <p:pic>
        <p:nvPicPr>
          <p:cNvPr id="120" name="Google Shape;120;g313e2cb703b_0_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62063" y="193128"/>
            <a:ext cx="1024875" cy="782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13e2cb703b_0_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7350" algn="l" rtl="0">
              <a:spcBef>
                <a:spcPts val="520"/>
              </a:spcBef>
              <a:spcAft>
                <a:spcPts val="0"/>
              </a:spcAft>
              <a:buSzPts val="2500"/>
              <a:buChar char="•"/>
            </a:pPr>
            <a:r>
              <a:rPr lang="en-US" sz="2500" dirty="0"/>
              <a:t>With your partner, decide which poem or song you would like to analyze. Your choice should be different from your partner’s.</a:t>
            </a:r>
            <a:endParaRPr sz="2500" dirty="0"/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US" sz="2500" dirty="0"/>
              <a:t>Write the title of your chosen piece in one of the large bubbles on your map (Name 1 or Name 2).</a:t>
            </a:r>
            <a:endParaRPr sz="2500" dirty="0"/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en-US" sz="2500" dirty="0"/>
              <a:t>As you read and analyze your piece, write down characteristics about it in the smaller bubbles on the outside of the map, connected to your larger bubble.</a:t>
            </a:r>
            <a:endParaRPr sz="2500" dirty="0"/>
          </a:p>
        </p:txBody>
      </p:sp>
      <p:sp>
        <p:nvSpPr>
          <p:cNvPr id="126" name="Google Shape;126;g313e2cb703b_0_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Reflections on the War</a:t>
            </a:r>
            <a:endParaRPr/>
          </a:p>
        </p:txBody>
      </p:sp>
      <p:pic>
        <p:nvPicPr>
          <p:cNvPr id="127" name="Google Shape;127;g313e2cb703b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4700" y="307250"/>
            <a:ext cx="1002100" cy="1002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161e77870c_0_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With your partner, discuss your chosen piece and the characteristics you wrote down.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When you both have described your piece, take a few minutes to discuss similarities between your two pieces. </a:t>
            </a:r>
            <a:endParaRPr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Write those similar characteristics in the bubbles connecting your two pieces.</a:t>
            </a:r>
            <a:endParaRPr/>
          </a:p>
        </p:txBody>
      </p:sp>
      <p:sp>
        <p:nvSpPr>
          <p:cNvPr id="133" name="Google Shape;133;g3161e77870c_0_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Reflections on the War</a:t>
            </a:r>
            <a:endParaRPr/>
          </a:p>
        </p:txBody>
      </p:sp>
      <p:pic>
        <p:nvPicPr>
          <p:cNvPr id="134" name="Google Shape;134;g3161e77870c_0_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4700" y="307250"/>
            <a:ext cx="1002100" cy="1002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313e2cb703b_0_3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Read through the statements on your handout.</a:t>
            </a:r>
            <a:endParaRPr dirty="0"/>
          </a:p>
          <a:p>
            <a:pPr lvl="0">
              <a:spcBef>
                <a:spcPts val="0"/>
              </a:spcBef>
            </a:pPr>
            <a:r>
              <a:rPr lang="en-US" dirty="0"/>
              <a:t>As you read, respond to the statement in the left column titled “Before Reading.” 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Respond with “agree” if you agree with the statement.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Respond with “disagree” if you disagree with the statement.</a:t>
            </a:r>
            <a:endParaRPr dirty="0"/>
          </a:p>
        </p:txBody>
      </p:sp>
      <p:sp>
        <p:nvSpPr>
          <p:cNvPr id="140" name="Google Shape;140;g313e2cb703b_0_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Anticipation Guide</a:t>
            </a:r>
            <a:endParaRPr/>
          </a:p>
        </p:txBody>
      </p:sp>
      <p:pic>
        <p:nvPicPr>
          <p:cNvPr id="141" name="Google Shape;141;g313e2cb703b_0_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01875" y="143488"/>
            <a:ext cx="1184925" cy="1184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1029</Words>
  <Application>Microsoft Office PowerPoint</Application>
  <PresentationFormat>On-screen Show (16:9)</PresentationFormat>
  <Paragraphs>72</Paragraphs>
  <Slides>16</Slides>
  <Notes>16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Noto Sans Symbols</vt:lpstr>
      <vt:lpstr>LEARN theme</vt:lpstr>
      <vt:lpstr>LEARN theme</vt:lpstr>
      <vt:lpstr>PowerPoint Presentation</vt:lpstr>
      <vt:lpstr>The Ugly Truths of the Great War</vt:lpstr>
      <vt:lpstr>Essential Question</vt:lpstr>
      <vt:lpstr>Lesson Objectives</vt:lpstr>
      <vt:lpstr>(1918) WWI veterans: shell shock sequels, war neurosis.</vt:lpstr>
      <vt:lpstr>How Am I Feeling? What Am I Thinking?</vt:lpstr>
      <vt:lpstr>Reflections on the War</vt:lpstr>
      <vt:lpstr>Reflections on the War</vt:lpstr>
      <vt:lpstr>Anticipation Guide</vt:lpstr>
      <vt:lpstr>Common Mental Disorders</vt:lpstr>
      <vt:lpstr>Jigsaw</vt:lpstr>
      <vt:lpstr>Anticipation Guide</vt:lpstr>
      <vt:lpstr>Shell Shock and PTSD</vt:lpstr>
      <vt:lpstr>Research Posters</vt:lpstr>
      <vt:lpstr>Research Poster Checklist</vt:lpstr>
      <vt:lpstr>Exit Ticket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K20 Center</dc:creator>
  <cp:lastModifiedBy>Bracken, Pam</cp:lastModifiedBy>
  <cp:revision>1</cp:revision>
  <dcterms:created xsi:type="dcterms:W3CDTF">2022-06-29T19:59:44Z</dcterms:created>
  <dcterms:modified xsi:type="dcterms:W3CDTF">2024-12-06T15:38:25Z</dcterms:modified>
</cp:coreProperties>
</file>