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 id="2147483668"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764" autoAdjust="0"/>
  </p:normalViewPr>
  <p:slideViewPr>
    <p:cSldViewPr snapToGrid="0">
      <p:cViewPr varScale="1">
        <p:scale>
          <a:sx n="205" d="100"/>
          <a:sy n="205" d="100"/>
        </p:scale>
        <p:origin x="52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HcEEAnwOt2c"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learn.k20center.ou.edu/strategy/94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earn.k20center.ou.edu/strategy/7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arn.k20center.ou.edu/strategy/179"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learn.k20center.ou.edu/strategy/7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k20center.ou.edu/strategy/7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earn.k20center.ou.edu/strategy/7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bjcwzinQlE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learn.k20center.ou.edu/strategy/173"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m3zT2IxZQaw"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learn.k20center.ou.edu/strategy/173"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9gy-1Z2Sa-c"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learn.k20center.ou.edu/strategy/17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earn.k20center.ou.edu/strategy/151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earn.k20center.ou.edu/strategy/11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earn.k20center.ou.edu/strategy/77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earn.k20center.ou.edu/strategy/19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earn.k20center.ou.edu/strategy/302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earn.k20center.ou.edu/strategy/2556"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iISP02KPau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HcEEAnwOt2c"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learn.k20center.ou.edu/strategy/96"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iISP02KPau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iISP02KPau0"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learn.k20center.ou.edu/strategy/75" TargetMode="External"/><Relationship Id="rId4" Type="http://schemas.openxmlformats.org/officeDocument/2006/relationships/hyperlink" Target="https://learn.k20center.ou.edu/strategy/5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411df0f802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411df0f802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Aptos" panose="020B0004020202020204" pitchFamily="34" charset="0"/>
                <a:cs typeface="Times New Roman (Body CS)"/>
              </a:rPr>
              <a:t>K20 Center. (Sep. 21, 2021) </a:t>
            </a:r>
            <a:r>
              <a:rPr lang="en-US" sz="1800" i="1" dirty="0">
                <a:effectLst/>
                <a:latin typeface="Calibri" panose="020F0502020204030204" pitchFamily="34" charset="0"/>
                <a:ea typeface="Aptos" panose="020B0004020202020204" pitchFamily="34" charset="0"/>
                <a:cs typeface="Times New Roman (Body CS)"/>
              </a:rPr>
              <a:t>K20 Center 2 minute timer </a:t>
            </a:r>
            <a:r>
              <a:rPr lang="en-US" sz="1800" dirty="0">
                <a:effectLst/>
                <a:latin typeface="Calibri" panose="020F0502020204030204" pitchFamily="34" charset="0"/>
                <a:ea typeface="Aptos" panose="020B0004020202020204" pitchFamily="34" charset="0"/>
                <a:cs typeface="Times New Roman (Body CS)"/>
              </a:rPr>
              <a:t>[Video]. YouTube. </a:t>
            </a:r>
            <a:r>
              <a:rPr lang="en-US" sz="1800" u="sng" dirty="0">
                <a:solidFill>
                  <a:srgbClr val="467886"/>
                </a:solidFill>
                <a:effectLst/>
                <a:latin typeface="Calibri" panose="020F0502020204030204" pitchFamily="34" charset="0"/>
                <a:ea typeface="Aptos" panose="020B0004020202020204" pitchFamily="34" charset="0"/>
                <a:cs typeface="Times New Roman (Body CS)"/>
                <a:hlinkClick r:id="rId3"/>
              </a:rPr>
              <a:t>https://www.youtube.com/watch?v=HcEEAnwOt2c</a:t>
            </a:r>
            <a:r>
              <a:rPr lang="en-US" dirty="0">
                <a:effectLst/>
              </a:rPr>
              <a:t> </a:t>
            </a:r>
          </a:p>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Chat stations. Strategies. </a:t>
            </a:r>
            <a:r>
              <a:rPr lang="en-US" sz="1800" b="0" i="0" u="sng" strike="noStrike" dirty="0">
                <a:solidFill>
                  <a:srgbClr val="1155CC"/>
                </a:solidFill>
                <a:effectLst/>
                <a:latin typeface="Calibri" panose="020F0502020204030204" pitchFamily="34" charset="0"/>
                <a:hlinkClick r:id="rId4"/>
              </a:rPr>
              <a:t>https://learn.k20center.ou.edu/strategy/944</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358cf4b1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358cf4b1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instructor will need to make a copy of the summary slides so that they can edit it for their assignments. This assignment takes about four days to complete. </a:t>
            </a:r>
          </a:p>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Novel in a day. Strategies. </a:t>
            </a:r>
            <a:r>
              <a:rPr lang="en-US" sz="1800" b="0" i="0" u="sng" strike="noStrike" dirty="0">
                <a:solidFill>
                  <a:srgbClr val="1155CC"/>
                </a:solidFill>
                <a:effectLst/>
                <a:latin typeface="Calibri" panose="020F0502020204030204" pitchFamily="34" charset="0"/>
                <a:hlinkClick r:id="rId3"/>
              </a:rPr>
              <a:t>https://learn.k20center.ou.edu/strategy/74</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348c123b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348c123b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Jigsaw. Strategies. </a:t>
            </a:r>
            <a:r>
              <a:rPr lang="en-US" sz="1800" b="0" i="0" u="sng" strike="noStrike" dirty="0">
                <a:solidFill>
                  <a:srgbClr val="1155CC"/>
                </a:solidFill>
                <a:effectLst/>
                <a:latin typeface="Calibri" panose="020F0502020204030204" pitchFamily="34" charset="0"/>
                <a:hlinkClick r:id="rId3"/>
              </a:rPr>
              <a:t>https://learn.k20center.ou.edu/strategy/179</a:t>
            </a:r>
            <a:r>
              <a:rPr lang="en-US" sz="1800" b="0" i="0" u="none" strike="noStrike" dirty="0">
                <a:solidFill>
                  <a:srgbClr val="000000"/>
                </a:solidFill>
                <a:effectLst/>
                <a:latin typeface="Calibri" panose="020F0502020204030204" pitchFamily="34" charset="0"/>
              </a:rPr>
              <a:t>  See the Jigsaw strategy for the procedure, if necessary.  </a:t>
            </a:r>
            <a:br>
              <a:rPr lang="en-US" dirty="0"/>
            </a:br>
            <a:r>
              <a:rPr lang="en-US" sz="1800" b="0" i="0" u="none" strike="noStrike" dirty="0">
                <a:solidFill>
                  <a:srgbClr val="000000"/>
                </a:solidFill>
                <a:effectLst/>
                <a:latin typeface="Calibri" panose="020F0502020204030204" pitchFamily="34" charset="0"/>
              </a:rPr>
              <a:t>K20 Center. (n.d.). Novel in a day. Strategies. </a:t>
            </a:r>
            <a:r>
              <a:rPr lang="en-US" sz="1800" b="0" i="0" u="sng" strike="noStrike" dirty="0">
                <a:solidFill>
                  <a:srgbClr val="1155CC"/>
                </a:solidFill>
                <a:effectLst/>
                <a:latin typeface="Calibri" panose="020F0502020204030204" pitchFamily="34" charset="0"/>
                <a:hlinkClick r:id="rId4"/>
              </a:rPr>
              <a:t>https://learn.k20center.ou.edu/strategy/74</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325bd954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325bd954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Novel in a day. Strategies. </a:t>
            </a:r>
            <a:r>
              <a:rPr lang="en-US" sz="1800" b="0" i="0" u="sng" strike="noStrike" dirty="0">
                <a:solidFill>
                  <a:srgbClr val="1155CC"/>
                </a:solidFill>
                <a:effectLst/>
                <a:latin typeface="Calibri" panose="020F0502020204030204" pitchFamily="34" charset="0"/>
                <a:hlinkClick r:id="rId3"/>
              </a:rPr>
              <a:t>https://learn.k20center.ou.edu/strategy/74</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411df0f802_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411df0f802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Novel in a day. Strategies. </a:t>
            </a:r>
            <a:r>
              <a:rPr lang="en-US" sz="1800" b="0" i="0" u="sng" strike="noStrike" dirty="0">
                <a:solidFill>
                  <a:srgbClr val="1155CC"/>
                </a:solidFill>
                <a:effectLst/>
                <a:latin typeface="Calibri" panose="020F0502020204030204" pitchFamily="34" charset="0"/>
                <a:hlinkClick r:id="rId3"/>
              </a:rPr>
              <a:t>https://learn.k20center.ou.edu/strategy/74</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48c123ba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48c123ba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Aptos" panose="020B0004020202020204" pitchFamily="34" charset="0"/>
                <a:cs typeface="Times New Roman (Body CS)"/>
              </a:rPr>
              <a:t>K20 Center. (Sep. 21, 2021) </a:t>
            </a:r>
            <a:r>
              <a:rPr lang="en-US" sz="1800" i="1" dirty="0">
                <a:effectLst/>
                <a:latin typeface="Calibri" panose="020F0502020204030204" pitchFamily="34" charset="0"/>
                <a:ea typeface="Aptos" panose="020B0004020202020204" pitchFamily="34" charset="0"/>
                <a:cs typeface="Times New Roman (Body CS)"/>
              </a:rPr>
              <a:t>K20 Center 20 minute timer </a:t>
            </a:r>
            <a:r>
              <a:rPr lang="en-US" sz="1800" dirty="0">
                <a:effectLst/>
                <a:latin typeface="Calibri" panose="020F0502020204030204" pitchFamily="34" charset="0"/>
                <a:ea typeface="Aptos" panose="020B0004020202020204" pitchFamily="34" charset="0"/>
                <a:cs typeface="Times New Roman (Body CS)"/>
              </a:rPr>
              <a:t>[Video]. YouTube. </a:t>
            </a:r>
            <a:r>
              <a:rPr lang="en-US" sz="1800" u="sng" dirty="0">
                <a:solidFill>
                  <a:srgbClr val="467886"/>
                </a:solidFill>
                <a:effectLst/>
                <a:latin typeface="Calibri" panose="020F0502020204030204" pitchFamily="34" charset="0"/>
                <a:ea typeface="Aptos" panose="020B0004020202020204" pitchFamily="34" charset="0"/>
                <a:cs typeface="Times New Roman (Body CS)"/>
                <a:hlinkClick r:id="rId3"/>
              </a:rPr>
              <a:t>https://www.youtube.com/watch?v=bjcwzinQlEE</a:t>
            </a:r>
            <a:r>
              <a:rPr lang="en-US" sz="1800" dirty="0">
                <a:effectLst/>
                <a:latin typeface="Calibri" panose="020F0502020204030204" pitchFamily="34" charset="0"/>
                <a:ea typeface="Aptos" panose="020B0004020202020204" pitchFamily="34" charset="0"/>
                <a:cs typeface="Times New Roman (Body CS)"/>
              </a:rPr>
              <a:t> </a:t>
            </a:r>
          </a:p>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Inverted pyramid. Strategies. </a:t>
            </a:r>
            <a:r>
              <a:rPr lang="en-US" sz="1800" b="0" i="0" u="sng" strike="noStrike" dirty="0">
                <a:solidFill>
                  <a:srgbClr val="1155CC"/>
                </a:solidFill>
                <a:effectLst/>
                <a:latin typeface="Calibri" panose="020F0502020204030204" pitchFamily="34" charset="0"/>
                <a:hlinkClick r:id="rId4"/>
              </a:rPr>
              <a:t>https://learn.k20center.ou.edu/strategy/173</a:t>
            </a:r>
            <a:r>
              <a:rPr lang="en-US" sz="1800" b="0" i="0" u="none" strike="noStrike" dirty="0">
                <a:solidFill>
                  <a:srgbClr val="000000"/>
                </a:solidFill>
                <a:effectLst/>
                <a:latin typeface="Calibri" panose="020F0502020204030204" pitchFamily="34" charset="0"/>
              </a:rPr>
              <a:t>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358cf4b15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358cf4b15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Unhide this slide if you choose not to print the Inverted Pyramid handout.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35d209159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35d209159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Aptos" panose="020B0004020202020204" pitchFamily="34" charset="0"/>
                <a:cs typeface="Times New Roman (Body CS)"/>
              </a:rPr>
              <a:t>K20 Center. (Sep. 21, 2021) </a:t>
            </a:r>
            <a:r>
              <a:rPr lang="en-US" sz="1800" i="1" dirty="0">
                <a:effectLst/>
                <a:latin typeface="Calibri" panose="020F0502020204030204" pitchFamily="34" charset="0"/>
                <a:ea typeface="Aptos" panose="020B0004020202020204" pitchFamily="34" charset="0"/>
                <a:cs typeface="Times New Roman (Body CS)"/>
              </a:rPr>
              <a:t>K20 Center 15 minute timer </a:t>
            </a:r>
            <a:r>
              <a:rPr lang="en-US" sz="1800" dirty="0">
                <a:effectLst/>
                <a:latin typeface="Calibri" panose="020F0502020204030204" pitchFamily="34" charset="0"/>
                <a:ea typeface="Aptos" panose="020B0004020202020204" pitchFamily="34" charset="0"/>
                <a:cs typeface="Times New Roman (Body CS)"/>
              </a:rPr>
              <a:t>[Video]. YouTube. </a:t>
            </a:r>
            <a:r>
              <a:rPr lang="en-US" sz="1800" u="sng" dirty="0">
                <a:solidFill>
                  <a:srgbClr val="467886"/>
                </a:solidFill>
                <a:effectLst/>
                <a:latin typeface="Calibri" panose="020F0502020204030204" pitchFamily="34" charset="0"/>
                <a:ea typeface="Aptos" panose="020B0004020202020204" pitchFamily="34" charset="0"/>
                <a:cs typeface="Times New Roman (Body CS)"/>
                <a:hlinkClick r:id="rId3"/>
              </a:rPr>
              <a:t>https://www.youtube.com/watch?v=m3zT2IxZQaw</a:t>
            </a:r>
            <a:r>
              <a:rPr lang="en-US" sz="1800" dirty="0">
                <a:effectLst/>
                <a:latin typeface="Calibri" panose="020F0502020204030204" pitchFamily="34" charset="0"/>
                <a:ea typeface="Aptos" panose="020B0004020202020204" pitchFamily="34" charset="0"/>
                <a:cs typeface="Times New Roman (Body CS)"/>
              </a:rPr>
              <a:t> </a:t>
            </a:r>
            <a:br>
              <a:rPr lang="en-US" sz="1800" dirty="0">
                <a:effectLst/>
                <a:latin typeface="Calibri" panose="020F0502020204030204" pitchFamily="34" charset="0"/>
                <a:ea typeface="Aptos" panose="020B0004020202020204" pitchFamily="34" charset="0"/>
                <a:cs typeface="Times New Roman (Body CS)"/>
              </a:rPr>
            </a:br>
            <a:r>
              <a:rPr lang="en-US" sz="1800" b="0" i="0" u="none" strike="noStrike" dirty="0">
                <a:solidFill>
                  <a:srgbClr val="000000"/>
                </a:solidFill>
                <a:effectLst/>
                <a:latin typeface="Calibri" panose="020F0502020204030204" pitchFamily="34" charset="0"/>
              </a:rPr>
              <a:t>K20 Center. (n.d.). Inverted pyramid. Strategies. </a:t>
            </a:r>
            <a:r>
              <a:rPr lang="en-US" sz="1800" b="0" i="0" u="sng" strike="noStrike" dirty="0">
                <a:solidFill>
                  <a:srgbClr val="1155CC"/>
                </a:solidFill>
                <a:effectLst/>
                <a:latin typeface="Calibri" panose="020F0502020204030204" pitchFamily="34" charset="0"/>
                <a:hlinkClick r:id="rId4"/>
              </a:rPr>
              <a:t>https://learn.k20center.ou.edu/strategy/173</a:t>
            </a:r>
            <a:r>
              <a:rPr lang="en-US" sz="1800" b="0" i="0" u="none" strike="noStrike" dirty="0">
                <a:solidFill>
                  <a:srgbClr val="000000"/>
                </a:solidFill>
                <a:effectLst/>
                <a:latin typeface="Calibri" panose="020F0502020204030204" pitchFamily="34" charset="0"/>
              </a:rPr>
              <a:t>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35d209159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35d209159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Aptos" panose="020B0004020202020204" pitchFamily="34" charset="0"/>
                <a:cs typeface="Times New Roman (Body CS)"/>
              </a:rPr>
              <a:t>K20 Center. (Sep. 21, 2021) </a:t>
            </a:r>
            <a:r>
              <a:rPr lang="en-US" sz="1800" i="1" dirty="0">
                <a:effectLst/>
                <a:latin typeface="Calibri" panose="020F0502020204030204" pitchFamily="34" charset="0"/>
                <a:ea typeface="Aptos" panose="020B0004020202020204" pitchFamily="34" charset="0"/>
                <a:cs typeface="Times New Roman (Body CS)"/>
              </a:rPr>
              <a:t>K20 Center 10 minute timer </a:t>
            </a:r>
            <a:r>
              <a:rPr lang="en-US" sz="1800" dirty="0">
                <a:effectLst/>
                <a:latin typeface="Calibri" panose="020F0502020204030204" pitchFamily="34" charset="0"/>
                <a:ea typeface="Aptos" panose="020B0004020202020204" pitchFamily="34" charset="0"/>
                <a:cs typeface="Times New Roman (Body CS)"/>
              </a:rPr>
              <a:t>[Video]. YouTube. </a:t>
            </a:r>
            <a:r>
              <a:rPr lang="en-US" sz="1800" u="sng" dirty="0">
                <a:solidFill>
                  <a:srgbClr val="467886"/>
                </a:solidFill>
                <a:effectLst/>
                <a:latin typeface="Calibri" panose="020F0502020204030204" pitchFamily="34" charset="0"/>
                <a:ea typeface="Aptos" panose="020B0004020202020204" pitchFamily="34" charset="0"/>
                <a:cs typeface="Times New Roman (Body CS)"/>
                <a:hlinkClick r:id="rId3"/>
              </a:rPr>
              <a:t>https://www.youtube.com/watch?v=9gy-1Z2Sa-c</a:t>
            </a:r>
            <a:r>
              <a:rPr lang="en-US" sz="1800" dirty="0">
                <a:effectLst/>
                <a:latin typeface="Calibri" panose="020F0502020204030204" pitchFamily="34" charset="0"/>
                <a:ea typeface="Aptos" panose="020B0004020202020204" pitchFamily="34" charset="0"/>
                <a:cs typeface="Times New Roman (Body CS)"/>
              </a:rPr>
              <a:t> </a:t>
            </a:r>
          </a:p>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Inverted pyramid. Strategies. </a:t>
            </a:r>
            <a:r>
              <a:rPr lang="en-US" sz="1800" b="0" i="0" u="sng" strike="noStrike" dirty="0">
                <a:solidFill>
                  <a:srgbClr val="1155CC"/>
                </a:solidFill>
                <a:effectLst/>
                <a:latin typeface="Calibri" panose="020F0502020204030204" pitchFamily="34" charset="0"/>
                <a:hlinkClick r:id="rId4"/>
              </a:rPr>
              <a:t>https://learn.k20center.ou.edu/strategy/173</a:t>
            </a:r>
            <a:r>
              <a:rPr lang="en-US" sz="1800" b="0" i="0" u="none" strike="noStrike" dirty="0">
                <a:solidFill>
                  <a:srgbClr val="000000"/>
                </a:solidFill>
                <a:effectLst/>
                <a:latin typeface="Calibri" panose="020F0502020204030204" pitchFamily="34" charset="0"/>
              </a:rPr>
              <a:t>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35d209159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35d209159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US" sz="1800" dirty="0">
                <a:effectLst/>
                <a:latin typeface="Calibri" panose="020F0502020204030204" pitchFamily="34" charset="0"/>
                <a:ea typeface="Aptos" panose="020B0004020202020204" pitchFamily="34" charset="0"/>
                <a:cs typeface="Times New Roman (Body CS)"/>
              </a:rPr>
              <a:t>Jiang, J.  (2015 May) </a:t>
            </a:r>
            <a:r>
              <a:rPr lang="en-US" sz="1800" i="1" dirty="0">
                <a:effectLst/>
                <a:latin typeface="Calibri" panose="020F0502020204030204" pitchFamily="34" charset="0"/>
                <a:ea typeface="Aptos" panose="020B0004020202020204" pitchFamily="34" charset="0"/>
                <a:cs typeface="Times New Roman (Body CS)"/>
              </a:rPr>
              <a:t>What I Learned from 100 Days of Rejection </a:t>
            </a:r>
            <a:r>
              <a:rPr lang="en-US" sz="1800" dirty="0">
                <a:effectLst/>
                <a:latin typeface="Calibri" panose="020F0502020204030204" pitchFamily="34" charset="0"/>
                <a:ea typeface="Aptos" panose="020B0004020202020204" pitchFamily="34" charset="0"/>
                <a:cs typeface="Times New Roman (Body CS)"/>
              </a:rPr>
              <a:t>[Video]. YouTube. https://www.ted.com/talks/jia_jiang_what_i_learned_from_100_days_of_rejection</a:t>
            </a:r>
            <a:r>
              <a:rPr lang="en-US" sz="2000" dirty="0">
                <a:effectLst/>
              </a:rPr>
              <a:t> </a:t>
            </a:r>
            <a:br>
              <a:rPr lang="en-US" sz="2000" dirty="0">
                <a:effectLst/>
              </a:rPr>
            </a:br>
            <a:r>
              <a:rPr lang="en-US" sz="1100" dirty="0">
                <a:solidFill>
                  <a:schemeClr val="accent4"/>
                </a:solidFill>
              </a:rPr>
              <a:t>Watch from 12:34 to end.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35d20915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35d20915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35d209159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35d209159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US" sz="1800" dirty="0">
                <a:effectLst/>
                <a:latin typeface="Calibri" panose="020F0502020204030204" pitchFamily="34" charset="0"/>
                <a:ea typeface="Aptos" panose="020B0004020202020204" pitchFamily="34" charset="0"/>
                <a:cs typeface="Times New Roman (Body CS)"/>
              </a:rPr>
              <a:t>Angela Lee Duckworth. (2013 Apr) </a:t>
            </a:r>
            <a:r>
              <a:rPr lang="en-US" sz="1800" i="1" dirty="0">
                <a:effectLst/>
                <a:latin typeface="Calibri" panose="020F0502020204030204" pitchFamily="34" charset="0"/>
                <a:ea typeface="Aptos" panose="020B0004020202020204" pitchFamily="34" charset="0"/>
                <a:cs typeface="Times New Roman (Body CS)"/>
              </a:rPr>
              <a:t>Grit: The Power of Passion and Perseverance </a:t>
            </a:r>
            <a:r>
              <a:rPr lang="en-US" sz="1800" dirty="0">
                <a:effectLst/>
                <a:latin typeface="Calibri" panose="020F0502020204030204" pitchFamily="34" charset="0"/>
                <a:ea typeface="Aptos" panose="020B0004020202020204" pitchFamily="34" charset="0"/>
                <a:cs typeface="Times New Roman (Body CS)"/>
              </a:rPr>
              <a:t>[video]. YouTube. https://</a:t>
            </a:r>
            <a:r>
              <a:rPr lang="en-US" sz="1800" dirty="0" err="1">
                <a:effectLst/>
                <a:latin typeface="Calibri" panose="020F0502020204030204" pitchFamily="34" charset="0"/>
                <a:ea typeface="Aptos" panose="020B0004020202020204" pitchFamily="34" charset="0"/>
                <a:cs typeface="Times New Roman (Body CS)"/>
              </a:rPr>
              <a:t>www.ted.com</a:t>
            </a:r>
            <a:r>
              <a:rPr lang="en-US" sz="1800" dirty="0">
                <a:effectLst/>
                <a:latin typeface="Calibri" panose="020F0502020204030204" pitchFamily="34" charset="0"/>
                <a:ea typeface="Aptos" panose="020B0004020202020204" pitchFamily="34" charset="0"/>
                <a:cs typeface="Times New Roman (Body CS)"/>
              </a:rPr>
              <a:t>/talks/</a:t>
            </a:r>
            <a:r>
              <a:rPr lang="en-US" sz="1800" dirty="0" err="1">
                <a:effectLst/>
                <a:latin typeface="Calibri" panose="020F0502020204030204" pitchFamily="34" charset="0"/>
                <a:ea typeface="Aptos" panose="020B0004020202020204" pitchFamily="34" charset="0"/>
                <a:cs typeface="Times New Roman (Body CS)"/>
              </a:rPr>
              <a:t>angela_lee_duckworth_grit_the_power_of_passion_and_perseverance</a:t>
            </a:r>
            <a:r>
              <a:rPr lang="en-US" sz="2000" dirty="0">
                <a:effectLst/>
              </a:rPr>
              <a:t> </a:t>
            </a:r>
          </a:p>
          <a:p>
            <a:pPr marL="0" lvl="0" indent="0" algn="l" rtl="0">
              <a:spcBef>
                <a:spcPts val="0"/>
              </a:spcBef>
              <a:spcAft>
                <a:spcPts val="1200"/>
              </a:spcAft>
              <a:buClr>
                <a:schemeClr val="dk1"/>
              </a:buClr>
              <a:buSzPts val="1100"/>
              <a:buFont typeface="Arial"/>
              <a:buNone/>
            </a:pPr>
            <a:r>
              <a:rPr lang="en-US" sz="1100" dirty="0">
                <a:solidFill>
                  <a:schemeClr val="accent4"/>
                </a:solidFill>
              </a:rPr>
              <a:t>Watch from 03:19-05:47</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3263594d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3263594d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Driving question board. Strategies. </a:t>
            </a:r>
            <a:r>
              <a:rPr lang="en-US" sz="1800" b="0" i="0" u="sng" strike="noStrike" dirty="0">
                <a:solidFill>
                  <a:srgbClr val="1155CC"/>
                </a:solidFill>
                <a:effectLst/>
                <a:latin typeface="Calibri" panose="020F0502020204030204" pitchFamily="34" charset="0"/>
                <a:hlinkClick r:id="rId3"/>
              </a:rPr>
              <a:t>https://learn.k20center.ou.edu/strategy/1511</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358a9f956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358a9f95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Hand out a sheet of paper or sticky note to each student.</a:t>
            </a:r>
            <a:endParaRPr dirty="0"/>
          </a:p>
          <a:p>
            <a:pPr marL="0" lvl="0" indent="0" algn="l" rtl="0">
              <a:spcBef>
                <a:spcPts val="0"/>
              </a:spcBef>
              <a:spcAft>
                <a:spcPts val="0"/>
              </a:spcAft>
              <a:buNone/>
            </a:pPr>
            <a:r>
              <a:rPr lang="en-US" dirty="0"/>
              <a:t>Students will need to write down the answers to these three questions to hand in. </a:t>
            </a:r>
          </a:p>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3-2-1. Strategies. </a:t>
            </a:r>
            <a:r>
              <a:rPr lang="en-US" sz="1800" b="0" i="0" u="sng" strike="noStrike" dirty="0">
                <a:solidFill>
                  <a:srgbClr val="1155CC"/>
                </a:solidFill>
                <a:effectLst/>
                <a:latin typeface="Calibri" panose="020F0502020204030204" pitchFamily="34" charset="0"/>
                <a:hlinkClick r:id="rId3"/>
              </a:rPr>
              <a:t>https://learn.k20center.ou.edu/strategy/117</a:t>
            </a:r>
            <a:endParaRPr dirty="0"/>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3263594d0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3263594d0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Say something. Strategies. </a:t>
            </a:r>
            <a:r>
              <a:rPr lang="en-US" sz="1800" b="0" i="0" u="sng" strike="noStrike" dirty="0">
                <a:solidFill>
                  <a:srgbClr val="1155CC"/>
                </a:solidFill>
                <a:effectLst/>
                <a:latin typeface="Calibri" panose="020F0502020204030204" pitchFamily="34" charset="0"/>
                <a:hlinkClick r:id="rId3"/>
              </a:rPr>
              <a:t>https://learn.k20center.ou.edu/strategy/778</a:t>
            </a:r>
            <a:r>
              <a:rPr lang="en-US" sz="1800" b="0" i="0" u="none" strike="noStrike" dirty="0">
                <a:solidFill>
                  <a:srgbClr val="000000"/>
                </a:solidFill>
                <a:effectLst/>
                <a:latin typeface="Calibri" panose="020F0502020204030204" pitchFamily="34" charset="0"/>
              </a:rPr>
              <a:t>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358cf4b15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358cf4b15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Record student observations on the board or in a slide for later reference.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3263594d0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3263594d0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Cognitive comics. Strategies. </a:t>
            </a:r>
            <a:r>
              <a:rPr lang="en-US" sz="1800" b="0" i="0" u="sng" strike="noStrike" dirty="0">
                <a:solidFill>
                  <a:srgbClr val="1155CC"/>
                </a:solidFill>
                <a:effectLst/>
                <a:latin typeface="Calibri" panose="020F0502020204030204" pitchFamily="34" charset="0"/>
                <a:hlinkClick r:id="rId3"/>
              </a:rPr>
              <a:t>https://learn.k20center.ou.edu/strategy/198</a:t>
            </a:r>
            <a:r>
              <a:rPr lang="en-US" sz="1800" b="0" i="0" u="none" strike="noStrike" dirty="0">
                <a:solidFill>
                  <a:srgbClr val="000000"/>
                </a:solidFill>
                <a:effectLst/>
                <a:latin typeface="Calibri" panose="020F0502020204030204" pitchFamily="34" charset="0"/>
              </a:rPr>
              <a:t>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35d209159d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35d209159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411df0f802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411df0f802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Mirror, microscope, binoculars. Strategies. </a:t>
            </a:r>
            <a:r>
              <a:rPr lang="en-US" sz="1800" b="0" i="0" u="sng" strike="noStrike" dirty="0">
                <a:solidFill>
                  <a:srgbClr val="1155CC"/>
                </a:solidFill>
                <a:effectLst/>
                <a:latin typeface="Calibri" panose="020F0502020204030204" pitchFamily="34" charset="0"/>
                <a:hlinkClick r:id="rId3"/>
              </a:rPr>
              <a:t>https://learn.k20center.ou.edu/strategy/3020</a:t>
            </a:r>
            <a:r>
              <a:rPr lang="en-US" sz="1800" b="0" i="0" u="none" strike="noStrike" dirty="0">
                <a:solidFill>
                  <a:srgbClr val="000000"/>
                </a:solidFill>
                <a:effectLst/>
                <a:latin typeface="Calibri" panose="020F0502020204030204" pitchFamily="34" charset="0"/>
              </a:rPr>
              <a:t>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3263594d0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3263594d0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dirty="0">
                <a:solidFill>
                  <a:srgbClr val="000000"/>
                </a:solidFill>
                <a:effectLst/>
                <a:latin typeface="Calibri" panose="020F0502020204030204" pitchFamily="34" charset="0"/>
              </a:rPr>
              <a:t>K20 Center. (n.d.). </a:t>
            </a:r>
            <a:r>
              <a:rPr lang="en-US" sz="1800" b="0" i="0" u="none" strike="noStrike" dirty="0" err="1">
                <a:solidFill>
                  <a:srgbClr val="000000"/>
                </a:solidFill>
                <a:effectLst/>
                <a:latin typeface="Calibri" panose="020F0502020204030204" pitchFamily="34" charset="0"/>
              </a:rPr>
              <a:t>VlogIt</a:t>
            </a:r>
            <a:r>
              <a:rPr lang="en-US" sz="1800" b="0" i="0" u="none" strike="noStrike" dirty="0">
                <a:solidFill>
                  <a:srgbClr val="000000"/>
                </a:solidFill>
                <a:effectLst/>
                <a:latin typeface="Calibri" panose="020F0502020204030204" pitchFamily="34" charset="0"/>
              </a:rPr>
              <a:t>. Strategies. </a:t>
            </a:r>
            <a:r>
              <a:rPr lang="en-US" sz="1800" b="0" i="0" u="sng" strike="noStrike" dirty="0">
                <a:solidFill>
                  <a:srgbClr val="1155CC"/>
                </a:solidFill>
                <a:effectLst/>
                <a:latin typeface="Calibri" panose="020F0502020204030204" pitchFamily="34" charset="0"/>
                <a:hlinkClick r:id="rId3"/>
              </a:rPr>
              <a:t>https://learn.k20center.ou.edu/strategy/2556</a:t>
            </a:r>
            <a:r>
              <a:rPr lang="en-US" sz="1800" b="0" i="0" u="none" strike="noStrike" dirty="0">
                <a:solidFill>
                  <a:srgbClr val="000000"/>
                </a:solidFill>
                <a:effectLst/>
                <a:latin typeface="Calibri" panose="020F0502020204030204" pitchFamily="34" charset="0"/>
              </a:rPr>
              <a:t>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33554039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33554039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Have students move to their assigned stations with their colored marker in hand. Remind students to use only their group’s colored marker and pay attention to the focus for each round and rotate when time is called.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800" dirty="0">
                <a:effectLst/>
                <a:latin typeface="Calibri" panose="020F0502020204030204" pitchFamily="34" charset="0"/>
                <a:ea typeface="Aptos" panose="020B0004020202020204" pitchFamily="34" charset="0"/>
                <a:cs typeface="Times New Roman (Body CS)"/>
              </a:rPr>
              <a:t>K20 Center. (Sep. 21, 2021) </a:t>
            </a:r>
            <a:r>
              <a:rPr lang="en-US" sz="1800" i="1" dirty="0">
                <a:effectLst/>
                <a:latin typeface="Calibri" panose="020F0502020204030204" pitchFamily="34" charset="0"/>
                <a:ea typeface="Aptos" panose="020B0004020202020204" pitchFamily="34" charset="0"/>
                <a:cs typeface="Times New Roman (Body CS)"/>
              </a:rPr>
              <a:t>K20 Center 3 minute timer </a:t>
            </a:r>
            <a:r>
              <a:rPr lang="en-US" sz="1800" dirty="0">
                <a:effectLst/>
                <a:latin typeface="Calibri" panose="020F0502020204030204" pitchFamily="34" charset="0"/>
                <a:ea typeface="Aptos" panose="020B0004020202020204" pitchFamily="34" charset="0"/>
                <a:cs typeface="Times New Roman (Body CS)"/>
              </a:rPr>
              <a:t>[Video]. YouTube. </a:t>
            </a:r>
            <a:r>
              <a:rPr lang="en-US" sz="1800" u="sng" dirty="0">
                <a:solidFill>
                  <a:srgbClr val="467886"/>
                </a:solidFill>
                <a:effectLst/>
                <a:latin typeface="Calibri" panose="020F0502020204030204" pitchFamily="34" charset="0"/>
                <a:ea typeface="Aptos" panose="020B0004020202020204" pitchFamily="34" charset="0"/>
                <a:cs typeface="Times New Roman (Body CS)"/>
                <a:hlinkClick r:id="rId3"/>
              </a:rPr>
              <a:t>https://www.youtube.com/watch?v=iISP02KPau0</a:t>
            </a:r>
            <a:r>
              <a:rPr lang="en-US" sz="1800" dirty="0">
                <a:effectLst/>
                <a:latin typeface="Calibri" panose="020F0502020204030204" pitchFamily="34" charset="0"/>
                <a:ea typeface="Aptos" panose="020B0004020202020204" pitchFamily="34" charset="0"/>
                <a:cs typeface="Times New Roman (Body CS)"/>
              </a:rPr>
              <a:t>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30b0afe50e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Aptos" panose="020B0004020202020204" pitchFamily="34" charset="0"/>
                <a:cs typeface="Times New Roman (Body CS)"/>
              </a:rPr>
              <a:t>K20 Center. (Sep. 21, 2021) </a:t>
            </a:r>
            <a:r>
              <a:rPr lang="en-US" sz="1800" i="1" dirty="0">
                <a:effectLst/>
                <a:latin typeface="Calibri" panose="020F0502020204030204" pitchFamily="34" charset="0"/>
                <a:ea typeface="Aptos" panose="020B0004020202020204" pitchFamily="34" charset="0"/>
                <a:cs typeface="Times New Roman (Body CS)"/>
              </a:rPr>
              <a:t>K20 Center 2 minute timer </a:t>
            </a:r>
            <a:r>
              <a:rPr lang="en-US" sz="1800" dirty="0">
                <a:effectLst/>
                <a:latin typeface="Calibri" panose="020F0502020204030204" pitchFamily="34" charset="0"/>
                <a:ea typeface="Aptos" panose="020B0004020202020204" pitchFamily="34" charset="0"/>
                <a:cs typeface="Times New Roman (Body CS)"/>
              </a:rPr>
              <a:t>[Video]. YouTube. </a:t>
            </a:r>
            <a:r>
              <a:rPr lang="en-US" sz="1800" u="sng" dirty="0">
                <a:solidFill>
                  <a:srgbClr val="467886"/>
                </a:solidFill>
                <a:effectLst/>
                <a:latin typeface="Calibri" panose="020F0502020204030204" pitchFamily="34" charset="0"/>
                <a:ea typeface="Aptos" panose="020B0004020202020204" pitchFamily="34" charset="0"/>
                <a:cs typeface="Times New Roman (Body CS)"/>
                <a:hlinkClick r:id="rId3"/>
              </a:rPr>
              <a:t>https://www.youtube.com/watch?v=HcEEAnwOt2c</a:t>
            </a:r>
            <a:r>
              <a:rPr lang="en-US" dirty="0">
                <a:effectLst/>
              </a:rPr>
              <a:t> </a:t>
            </a:r>
          </a:p>
          <a:p>
            <a:pPr marL="0" lvl="0" indent="0" algn="l" rtl="0">
              <a:spcBef>
                <a:spcPts val="0"/>
              </a:spcBef>
              <a:spcAft>
                <a:spcPts val="0"/>
              </a:spcAft>
              <a:buNone/>
            </a:pPr>
            <a:r>
              <a:rPr lang="it-IT" dirty="0"/>
              <a:t>K20 Center. (n.d.). ABC graffiti. Strategies. </a:t>
            </a:r>
            <a:r>
              <a:rPr lang="it-IT" dirty="0">
                <a:hlinkClick r:id="rId4"/>
              </a:rPr>
              <a:t>https://learn.k20center.ou.edu/strategy/96</a:t>
            </a:r>
            <a:endParaRPr lang="it-IT" dirty="0"/>
          </a:p>
          <a:p>
            <a:r>
              <a:rPr lang="it-IT" dirty="0"/>
              <a:t> </a:t>
            </a:r>
          </a:p>
          <a:p>
            <a:pPr marL="0" lvl="0" indent="0" algn="l" rtl="0">
              <a:spcBef>
                <a:spcPts val="0"/>
              </a:spcBef>
              <a:spcAft>
                <a:spcPts val="0"/>
              </a:spcAft>
              <a:buNone/>
            </a:pPr>
            <a:endParaRPr dirty="0"/>
          </a:p>
        </p:txBody>
      </p:sp>
      <p:sp>
        <p:nvSpPr>
          <p:cNvPr id="118" name="Google Shape;118;g330b0afe50e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335540395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335540395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Aptos" panose="020B0004020202020204" pitchFamily="34" charset="0"/>
                <a:cs typeface="Times New Roman (Body CS)"/>
              </a:rPr>
              <a:t>K20 Center. (Sep. 21, 2021) </a:t>
            </a:r>
            <a:r>
              <a:rPr lang="en-US" sz="1800" i="1" dirty="0">
                <a:effectLst/>
                <a:latin typeface="Calibri" panose="020F0502020204030204" pitchFamily="34" charset="0"/>
                <a:ea typeface="Aptos" panose="020B0004020202020204" pitchFamily="34" charset="0"/>
                <a:cs typeface="Times New Roman (Body CS)"/>
              </a:rPr>
              <a:t>K20 Center 3 minute timer </a:t>
            </a:r>
            <a:r>
              <a:rPr lang="en-US" sz="1800" dirty="0">
                <a:effectLst/>
                <a:latin typeface="Calibri" panose="020F0502020204030204" pitchFamily="34" charset="0"/>
                <a:ea typeface="Aptos" panose="020B0004020202020204" pitchFamily="34" charset="0"/>
                <a:cs typeface="Times New Roman (Body CS)"/>
              </a:rPr>
              <a:t>[Video]. YouTube. </a:t>
            </a:r>
            <a:r>
              <a:rPr lang="en-US" sz="1800" u="sng" dirty="0">
                <a:solidFill>
                  <a:srgbClr val="467886"/>
                </a:solidFill>
                <a:effectLst/>
                <a:latin typeface="Calibri" panose="020F0502020204030204" pitchFamily="34" charset="0"/>
                <a:ea typeface="Aptos" panose="020B0004020202020204" pitchFamily="34" charset="0"/>
                <a:cs typeface="Times New Roman (Body CS)"/>
                <a:hlinkClick r:id="rId3"/>
              </a:rPr>
              <a:t>https://www.youtube.com/watch?v=iISP02KPau0</a:t>
            </a:r>
            <a:r>
              <a:rPr lang="en-US" sz="1800" dirty="0">
                <a:effectLst/>
                <a:latin typeface="Calibri" panose="020F0502020204030204" pitchFamily="34" charset="0"/>
                <a:ea typeface="Aptos" panose="020B0004020202020204" pitchFamily="34" charset="0"/>
                <a:cs typeface="Times New Roman (Body CS)"/>
              </a:rPr>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3ebe373a1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3ebe373a1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Clr>
                <a:schemeClr val="dk1"/>
              </a:buClr>
              <a:buSzPts val="1100"/>
              <a:buFont typeface="Arial"/>
              <a:buNone/>
            </a:pPr>
            <a:r>
              <a:rPr lang="en-US" sz="1150" dirty="0">
                <a:solidFill>
                  <a:srgbClr val="292929"/>
                </a:solidFill>
              </a:rPr>
              <a:t>For this activity, incomplete sentences are allowed. Breaking up ideas into chunks makes them easier to remember, like dashes do for phone numbers. Less is more. Aim for accuracy and focus on word choice. </a:t>
            </a:r>
            <a:r>
              <a:rPr lang="en-US" sz="1200" dirty="0">
                <a:solidFill>
                  <a:srgbClr val="292929"/>
                </a:solidFill>
              </a:rPr>
              <a:t>(Ex. Fail, learn, grow—repeat without fear.) </a:t>
            </a:r>
          </a:p>
          <a:p>
            <a:pPr marL="0" lvl="0" indent="0" algn="l" rtl="0">
              <a:lnSpc>
                <a:spcPct val="115000"/>
              </a:lnSpc>
              <a:spcBef>
                <a:spcPts val="0"/>
              </a:spcBef>
              <a:spcAft>
                <a:spcPts val="400"/>
              </a:spcAft>
              <a:buClr>
                <a:schemeClr val="dk1"/>
              </a:buClr>
              <a:buSzPts val="1100"/>
              <a:buFont typeface="Arial"/>
              <a:buNone/>
            </a:pPr>
            <a:r>
              <a:rPr lang="en-US" sz="1800" dirty="0">
                <a:effectLst/>
                <a:latin typeface="Calibri" panose="020F0502020204030204" pitchFamily="34" charset="0"/>
                <a:ea typeface="Aptos" panose="020B0004020202020204" pitchFamily="34" charset="0"/>
                <a:cs typeface="Times New Roman (Body CS)"/>
              </a:rPr>
              <a:t>K20 Center. (Sep. 21, 2021) </a:t>
            </a:r>
            <a:r>
              <a:rPr lang="en-US" sz="1800" i="1" dirty="0">
                <a:effectLst/>
                <a:latin typeface="Calibri" panose="020F0502020204030204" pitchFamily="34" charset="0"/>
                <a:ea typeface="Aptos" panose="020B0004020202020204" pitchFamily="34" charset="0"/>
                <a:cs typeface="Times New Roman (Body CS)"/>
              </a:rPr>
              <a:t>K20 Center 3 minute timer </a:t>
            </a:r>
            <a:r>
              <a:rPr lang="en-US" sz="1800" dirty="0">
                <a:effectLst/>
                <a:latin typeface="Calibri" panose="020F0502020204030204" pitchFamily="34" charset="0"/>
                <a:ea typeface="Aptos" panose="020B0004020202020204" pitchFamily="34" charset="0"/>
                <a:cs typeface="Times New Roman (Body CS)"/>
              </a:rPr>
              <a:t>[Video]. YouTube. </a:t>
            </a:r>
            <a:r>
              <a:rPr lang="en-US" sz="1800" u="sng" dirty="0">
                <a:solidFill>
                  <a:srgbClr val="467886"/>
                </a:solidFill>
                <a:effectLst/>
                <a:latin typeface="Calibri" panose="020F0502020204030204" pitchFamily="34" charset="0"/>
                <a:ea typeface="Aptos" panose="020B0004020202020204" pitchFamily="34" charset="0"/>
                <a:cs typeface="Times New Roman (Body CS)"/>
                <a:hlinkClick r:id="rId3"/>
              </a:rPr>
              <a:t>https://www.youtube.com/watch?v=iISP02KPau0</a:t>
            </a:r>
            <a:r>
              <a:rPr lang="en-US" sz="1800" dirty="0">
                <a:effectLst/>
                <a:latin typeface="Calibri" panose="020F0502020204030204" pitchFamily="34" charset="0"/>
                <a:ea typeface="Aptos" panose="020B0004020202020204" pitchFamily="34" charset="0"/>
                <a:cs typeface="Times New Roman (Body CS)"/>
              </a:rPr>
              <a:t> </a:t>
            </a:r>
          </a:p>
          <a:p>
            <a:pPr marL="0" lvl="0" indent="0" algn="l" rtl="0">
              <a:lnSpc>
                <a:spcPct val="115000"/>
              </a:lnSpc>
              <a:spcBef>
                <a:spcPts val="0"/>
              </a:spcBef>
              <a:spcAft>
                <a:spcPts val="400"/>
              </a:spcAft>
              <a:buClr>
                <a:schemeClr val="dk1"/>
              </a:buClr>
              <a:buSzPts val="1100"/>
              <a:buFont typeface="Arial"/>
              <a:buNone/>
            </a:pPr>
            <a:r>
              <a:rPr lang="en-US" dirty="0"/>
              <a:t>K20 Center. (n.d.). Six-word memoir. Strategies.</a:t>
            </a:r>
            <a:r>
              <a:rPr lang="en-US" dirty="0">
                <a:hlinkClick r:id="rId4"/>
              </a:rPr>
              <a:t> </a:t>
            </a:r>
            <a:r>
              <a:rPr lang="en-US" dirty="0">
                <a:hlinkClick r:id="rId5"/>
              </a:rPr>
              <a:t>https://learn.k20center.ou.edu/strategy/75</a:t>
            </a:r>
            <a:endParaRPr lang="en-US" dirty="0"/>
          </a:p>
          <a:p>
            <a:r>
              <a:rPr lang="en-US" dirty="0"/>
              <a:t> </a:t>
            </a:r>
          </a:p>
          <a:p>
            <a:pPr marL="0" lvl="0" indent="0" algn="l" rtl="0">
              <a:lnSpc>
                <a:spcPct val="115000"/>
              </a:lnSpc>
              <a:spcBef>
                <a:spcPts val="0"/>
              </a:spcBef>
              <a:spcAft>
                <a:spcPts val="40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panose="020F0502020204030204" pitchFamily="34" charset="0"/>
                <a:ea typeface="Aptos" panose="020B0004020202020204" pitchFamily="34" charset="0"/>
                <a:cs typeface="Times New Roman (Body CS)"/>
              </a:rPr>
              <a:t>Nicolson., K. (2012, Mar. 28) </a:t>
            </a:r>
            <a:r>
              <a:rPr lang="en-US" sz="1800" i="1" dirty="0">
                <a:effectLst/>
                <a:latin typeface="Calibri" panose="020F0502020204030204" pitchFamily="34" charset="0"/>
                <a:ea typeface="Aptos" panose="020B0004020202020204" pitchFamily="34" charset="0"/>
                <a:cs typeface="Times New Roman (Body CS)"/>
              </a:rPr>
              <a:t>The last lecture movie trailer. </a:t>
            </a:r>
            <a:r>
              <a:rPr lang="en-US" sz="1800" dirty="0">
                <a:effectLst/>
                <a:latin typeface="Calibri" panose="020F0502020204030204" pitchFamily="34" charset="0"/>
                <a:ea typeface="Aptos" panose="020B0004020202020204" pitchFamily="34" charset="0"/>
                <a:cs typeface="Times New Roman (Body CS)"/>
              </a:rPr>
              <a:t>[Video]. YouTube. https://</a:t>
            </a:r>
            <a:r>
              <a:rPr lang="en-US" sz="1800" dirty="0" err="1">
                <a:effectLst/>
                <a:latin typeface="Calibri" panose="020F0502020204030204" pitchFamily="34" charset="0"/>
                <a:ea typeface="Aptos" panose="020B0004020202020204" pitchFamily="34" charset="0"/>
                <a:cs typeface="Times New Roman (Body CS)"/>
              </a:rPr>
              <a:t>www.youtube.com</a:t>
            </a:r>
            <a:r>
              <a:rPr lang="en-US" sz="1800" dirty="0">
                <a:effectLst/>
                <a:latin typeface="Calibri" panose="020F0502020204030204" pitchFamily="34" charset="0"/>
                <a:ea typeface="Aptos" panose="020B0004020202020204" pitchFamily="34" charset="0"/>
                <a:cs typeface="Times New Roman (Body CS)"/>
              </a:rPr>
              <a:t>/</a:t>
            </a:r>
            <a:r>
              <a:rPr lang="en-US" sz="1800" dirty="0" err="1">
                <a:effectLst/>
                <a:latin typeface="Calibri" panose="020F0502020204030204" pitchFamily="34" charset="0"/>
                <a:ea typeface="Aptos" panose="020B0004020202020204" pitchFamily="34" charset="0"/>
                <a:cs typeface="Times New Roman (Body CS)"/>
              </a:rPr>
              <a:t>watch?v</a:t>
            </a:r>
            <a:r>
              <a:rPr lang="en-US" sz="1800" dirty="0">
                <a:effectLst/>
                <a:latin typeface="Calibri" panose="020F0502020204030204" pitchFamily="34" charset="0"/>
                <a:ea typeface="Aptos" panose="020B0004020202020204" pitchFamily="34" charset="0"/>
                <a:cs typeface="Times New Roman (Body CS)"/>
              </a:rPr>
              <a:t>=TbeCfNWr9Ls&amp;t=75s</a:t>
            </a:r>
            <a:r>
              <a:rPr lang="en-US" dirty="0">
                <a:effectLst/>
              </a:rPr>
              <a:t> </a:t>
            </a:r>
            <a:endParaRPr dirty="0"/>
          </a:p>
        </p:txBody>
      </p:sp>
      <p:sp>
        <p:nvSpPr>
          <p:cNvPr id="145" name="Google Shape;14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1"/>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spcBef>
                <a:spcPts val="480"/>
              </a:spcBef>
              <a:spcAft>
                <a:spcPts val="0"/>
              </a:spcAft>
              <a:buSzPts val="2400"/>
              <a:buNone/>
              <a:defRPr sz="2400" b="1" cap="none">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945"/>
              <a:buNone/>
              <a:defRPr sz="1350" b="1"/>
            </a:lvl3pPr>
            <a:lvl4pPr marL="1828800" lvl="3" indent="-228600" algn="l">
              <a:spcBef>
                <a:spcPts val="240"/>
              </a:spcBef>
              <a:spcAft>
                <a:spcPts val="0"/>
              </a:spcAft>
              <a:buSzPts val="780"/>
              <a:buNone/>
              <a:defRPr sz="1200" b="1"/>
            </a:lvl4pPr>
            <a:lvl5pPr marL="2286000" lvl="4" indent="-228600" algn="l">
              <a:spcBef>
                <a:spcPts val="240"/>
              </a:spcBef>
              <a:spcAft>
                <a:spcPts val="0"/>
              </a:spcAft>
              <a:buSzPts val="780"/>
              <a:buNone/>
              <a:defRPr sz="12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1" name="Google Shape;51;p11"/>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rmAutofit/>
          </a:bodyPr>
          <a:lstStyle>
            <a:lvl1pPr marL="457200" lvl="0" indent="-228600" algn="l">
              <a:spcBef>
                <a:spcPts val="480"/>
              </a:spcBef>
              <a:spcAft>
                <a:spcPts val="0"/>
              </a:spcAft>
              <a:buSzPts val="2400"/>
              <a:buNone/>
              <a:defRPr sz="2400" b="1" cap="none">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945"/>
              <a:buNone/>
              <a:defRPr sz="1350" b="1"/>
            </a:lvl3pPr>
            <a:lvl4pPr marL="1828800" lvl="3" indent="-228600" algn="l">
              <a:spcBef>
                <a:spcPts val="240"/>
              </a:spcBef>
              <a:spcAft>
                <a:spcPts val="0"/>
              </a:spcAft>
              <a:buSzPts val="780"/>
              <a:buNone/>
              <a:defRPr sz="1200" b="1"/>
            </a:lvl4pPr>
            <a:lvl5pPr marL="2286000" lvl="4" indent="-228600" algn="l">
              <a:spcBef>
                <a:spcPts val="240"/>
              </a:spcBef>
              <a:spcAft>
                <a:spcPts val="0"/>
              </a:spcAft>
              <a:buSzPts val="780"/>
              <a:buNone/>
              <a:defRPr sz="1200" b="1"/>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2" name="Google Shape;52;p11"/>
          <p:cNvSpPr txBox="1">
            <a:spLocks noGrp="1"/>
          </p:cNvSpPr>
          <p:nvPr>
            <p:ph type="body" idx="3"/>
          </p:nvPr>
        </p:nvSpPr>
        <p:spPr>
          <a:xfrm>
            <a:off x="457200" y="1974760"/>
            <a:ext cx="4040188" cy="2795480"/>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23850" algn="l">
              <a:spcBef>
                <a:spcPts val="300"/>
              </a:spcBef>
              <a:spcAft>
                <a:spcPts val="0"/>
              </a:spcAft>
              <a:buSzPts val="1500"/>
              <a:buFont typeface="Arial"/>
              <a:buChar char="•"/>
              <a:defRPr sz="1500"/>
            </a:lvl2pPr>
            <a:lvl3pPr marL="1371600" lvl="2" indent="-314325" algn="l">
              <a:spcBef>
                <a:spcPts val="270"/>
              </a:spcBef>
              <a:spcAft>
                <a:spcPts val="0"/>
              </a:spcAft>
              <a:buSzPts val="1350"/>
              <a:buFont typeface="Arial"/>
              <a:buChar char="•"/>
              <a:defRPr sz="1350"/>
            </a:lvl3pPr>
            <a:lvl4pPr marL="1828800" lvl="3" indent="-304800" algn="l">
              <a:spcBef>
                <a:spcPts val="240"/>
              </a:spcBef>
              <a:spcAft>
                <a:spcPts val="0"/>
              </a:spcAft>
              <a:buSzPts val="1200"/>
              <a:buFont typeface="Arial"/>
              <a:buChar char="•"/>
              <a:defRPr sz="1200"/>
            </a:lvl4pPr>
            <a:lvl5pPr marL="2286000" lvl="4" indent="-304800" algn="l">
              <a:spcBef>
                <a:spcPts val="240"/>
              </a:spcBef>
              <a:spcAft>
                <a:spcPts val="0"/>
              </a:spcAft>
              <a:buSzPts val="1200"/>
              <a:buFont typeface="Arial"/>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53" name="Google Shape;53;p1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4" name="Google Shape;54;p11"/>
          <p:cNvSpPr txBox="1">
            <a:spLocks noGrp="1"/>
          </p:cNvSpPr>
          <p:nvPr>
            <p:ph type="body" idx="4"/>
          </p:nvPr>
        </p:nvSpPr>
        <p:spPr>
          <a:xfrm>
            <a:off x="4649788" y="1974760"/>
            <a:ext cx="4040188" cy="2795481"/>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23850" algn="l">
              <a:spcBef>
                <a:spcPts val="300"/>
              </a:spcBef>
              <a:spcAft>
                <a:spcPts val="0"/>
              </a:spcAft>
              <a:buSzPts val="1500"/>
              <a:buFont typeface="Arial"/>
              <a:buChar char="•"/>
              <a:defRPr sz="1500"/>
            </a:lvl2pPr>
            <a:lvl3pPr marL="1371600" lvl="2" indent="-314325" algn="l">
              <a:spcBef>
                <a:spcPts val="270"/>
              </a:spcBef>
              <a:spcAft>
                <a:spcPts val="0"/>
              </a:spcAft>
              <a:buSzPts val="1350"/>
              <a:buFont typeface="Arial"/>
              <a:buChar char="•"/>
              <a:defRPr sz="1350"/>
            </a:lvl3pPr>
            <a:lvl4pPr marL="1828800" lvl="3" indent="-304800" algn="l">
              <a:spcBef>
                <a:spcPts val="240"/>
              </a:spcBef>
              <a:spcAft>
                <a:spcPts val="0"/>
              </a:spcAft>
              <a:buSzPts val="1200"/>
              <a:buFont typeface="Arial"/>
              <a:buChar char="•"/>
              <a:defRPr sz="1200"/>
            </a:lvl4pPr>
            <a:lvl5pPr marL="2286000" lvl="4" indent="-304800" algn="l">
              <a:spcBef>
                <a:spcPts val="240"/>
              </a:spcBef>
              <a:spcAft>
                <a:spcPts val="0"/>
              </a:spcAft>
              <a:buSzPts val="1200"/>
              <a:buFont typeface="Arial"/>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55"/>
        <p:cNvGrpSpPr/>
        <p:nvPr/>
      </p:nvGrpSpPr>
      <p:grpSpPr>
        <a:xfrm>
          <a:off x="0" y="0"/>
          <a:ext cx="0" cy="0"/>
          <a:chOff x="0" y="0"/>
          <a:chExt cx="0" cy="0"/>
        </a:xfrm>
      </p:grpSpPr>
      <p:sp>
        <p:nvSpPr>
          <p:cNvPr id="56" name="Google Shape;56;p12"/>
          <p:cNvSpPr txBox="1">
            <a:spLocks noGrp="1"/>
          </p:cNvSpPr>
          <p:nvPr>
            <p:ph type="body" idx="1"/>
          </p:nvPr>
        </p:nvSpPr>
        <p:spPr>
          <a:xfrm>
            <a:off x="3581400" y="1330012"/>
            <a:ext cx="5111750" cy="3257550"/>
          </a:xfrm>
          <a:prstGeom prst="rect">
            <a:avLst/>
          </a:prstGeom>
          <a:noFill/>
          <a:ln>
            <a:noFill/>
          </a:ln>
        </p:spPr>
        <p:txBody>
          <a:bodyPr spcFirstLastPara="1" wrap="square" lIns="91425" tIns="0" rIns="91425" bIns="45700" anchor="t" anchorCtr="0">
            <a:normAutofit/>
          </a:bodyPr>
          <a:lstStyle>
            <a:lvl1pPr marL="457200" lvl="0" indent="-228600" algn="l">
              <a:spcBef>
                <a:spcPts val="420"/>
              </a:spcBef>
              <a:spcAft>
                <a:spcPts val="0"/>
              </a:spcAft>
              <a:buSzPts val="2100"/>
              <a:buNone/>
              <a:defRPr sz="2100"/>
            </a:lvl1pPr>
            <a:lvl2pPr marL="914400" lvl="1" indent="-333851" algn="l">
              <a:spcBef>
                <a:spcPts val="390"/>
              </a:spcBef>
              <a:spcAft>
                <a:spcPts val="0"/>
              </a:spcAft>
              <a:buSzPts val="1658"/>
              <a:buChar char="⚫"/>
              <a:defRPr sz="1950"/>
            </a:lvl2pPr>
            <a:lvl3pPr marL="1371600" lvl="2" indent="-308610" algn="l">
              <a:spcBef>
                <a:spcPts val="360"/>
              </a:spcBef>
              <a:spcAft>
                <a:spcPts val="0"/>
              </a:spcAft>
              <a:buSzPts val="1260"/>
              <a:buChar char="⚫"/>
              <a:defRPr sz="1800"/>
            </a:lvl3pPr>
            <a:lvl4pPr marL="1828800" lvl="3" indent="-290512" algn="l">
              <a:spcBef>
                <a:spcPts val="300"/>
              </a:spcBef>
              <a:spcAft>
                <a:spcPts val="0"/>
              </a:spcAft>
              <a:buSzPts val="975"/>
              <a:buChar char="⚫"/>
              <a:defRPr sz="1500"/>
            </a:lvl4pPr>
            <a:lvl5pPr marL="2286000" lvl="4" indent="-284321" algn="l">
              <a:spcBef>
                <a:spcPts val="270"/>
              </a:spcBef>
              <a:spcAft>
                <a:spcPts val="0"/>
              </a:spcAft>
              <a:buSzPts val="877"/>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7" name="Google Shape;57;p12"/>
          <p:cNvSpPr txBox="1">
            <a:spLocks noGrp="1"/>
          </p:cNvSpPr>
          <p:nvPr>
            <p:ph type="body" idx="2"/>
          </p:nvPr>
        </p:nvSpPr>
        <p:spPr>
          <a:xfrm>
            <a:off x="450850" y="1330012"/>
            <a:ext cx="3124200" cy="3257550"/>
          </a:xfrm>
          <a:prstGeom prst="rect">
            <a:avLst/>
          </a:prstGeom>
          <a:noFill/>
          <a:ln>
            <a:noFill/>
          </a:ln>
        </p:spPr>
        <p:txBody>
          <a:bodyPr spcFirstLastPara="1" wrap="square" lIns="91425" tIns="0" rIns="91425" bIns="45700" anchor="t" anchorCtr="0">
            <a:normAutofit/>
          </a:bodyPr>
          <a:lstStyle>
            <a:lvl1pPr marL="457200" lvl="0" indent="-342900" algn="l">
              <a:spcBef>
                <a:spcPts val="360"/>
              </a:spcBef>
              <a:spcAft>
                <a:spcPts val="0"/>
              </a:spcAft>
              <a:buSzPts val="1800"/>
              <a:buChar char="•"/>
              <a:defRPr sz="1800"/>
            </a:lvl1pPr>
            <a:lvl2pPr marL="914400" lvl="1" indent="-330200" algn="l">
              <a:spcBef>
                <a:spcPts val="320"/>
              </a:spcBef>
              <a:spcAft>
                <a:spcPts val="0"/>
              </a:spcAft>
              <a:buSzPts val="1600"/>
              <a:buFont typeface="Arial"/>
              <a:buChar char="•"/>
              <a:defRPr sz="1600"/>
            </a:lvl2pPr>
            <a:lvl3pPr marL="1371600" lvl="2" indent="-317500" algn="l">
              <a:spcBef>
                <a:spcPts val="280"/>
              </a:spcBef>
              <a:spcAft>
                <a:spcPts val="0"/>
              </a:spcAft>
              <a:buSzPts val="1400"/>
              <a:buFont typeface="Arial"/>
              <a:buChar char="•"/>
              <a:defRPr sz="1400"/>
            </a:lvl3pPr>
            <a:lvl4pPr marL="1828800" lvl="3" indent="-311150" algn="l">
              <a:spcBef>
                <a:spcPts val="260"/>
              </a:spcBef>
              <a:spcAft>
                <a:spcPts val="0"/>
              </a:spcAft>
              <a:buSzPts val="1300"/>
              <a:buFont typeface="Arial"/>
              <a:buChar char="•"/>
              <a:defRPr sz="1300"/>
            </a:lvl4pPr>
            <a:lvl5pPr marL="2286000" lvl="4" indent="-304800" algn="l">
              <a:spcBef>
                <a:spcPts val="240"/>
              </a:spcBef>
              <a:spcAft>
                <a:spcPts val="0"/>
              </a:spcAft>
              <a:buSzPts val="1200"/>
              <a:buFont typeface="Arial"/>
              <a:buChar char="•"/>
              <a:defRPr sz="12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58" name="Google Shape;58;p1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9" name="Google Shape;59;p12"/>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2" name="Google Shape;62;p13"/>
          <p:cNvSpPr>
            <a:spLocks noGrp="1"/>
          </p:cNvSpPr>
          <p:nvPr>
            <p:ph type="media" idx="2"/>
          </p:nvPr>
        </p:nvSpPr>
        <p:spPr>
          <a:xfrm>
            <a:off x="457200" y="1343696"/>
            <a:ext cx="6125827" cy="340834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4"/>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9" name="Google Shape;69;p15"/>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74"/>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78"/>
        <p:cNvGrpSpPr/>
        <p:nvPr/>
      </p:nvGrpSpPr>
      <p:grpSpPr>
        <a:xfrm>
          <a:off x="0" y="0"/>
          <a:ext cx="0" cy="0"/>
          <a:chOff x="0" y="0"/>
          <a:chExt cx="0" cy="0"/>
        </a:xfrm>
      </p:grpSpPr>
      <p:sp>
        <p:nvSpPr>
          <p:cNvPr id="79" name="Google Shape;79;p20"/>
          <p:cNvSpPr txBox="1">
            <a:spLocks noGrp="1"/>
          </p:cNvSpPr>
          <p:nvPr>
            <p:ph type="ctrTitle"/>
          </p:nvPr>
        </p:nvSpPr>
        <p:spPr>
          <a:xfrm>
            <a:off x="644652" y="1007598"/>
            <a:ext cx="7851648" cy="1371600"/>
          </a:xfrm>
          <a:prstGeom prst="rect">
            <a:avLst/>
          </a:prstGeom>
          <a:noFill/>
          <a:ln>
            <a:noFill/>
          </a:ln>
        </p:spPr>
        <p:txBody>
          <a:bodyPr spcFirstLastPara="1" wrap="square" lIns="0" tIns="0" rIns="18275" bIns="0" anchor="b" anchorCtr="0">
            <a:noAutofit/>
          </a:bodyPr>
          <a:lstStyle>
            <a:lvl1pPr lvl="0" algn="l">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subTitle" idx="1"/>
          </p:nvPr>
        </p:nvSpPr>
        <p:spPr>
          <a:xfrm>
            <a:off x="644652" y="2400300"/>
            <a:ext cx="7854696" cy="1314450"/>
          </a:xfrm>
          <a:prstGeom prst="rect">
            <a:avLst/>
          </a:prstGeom>
          <a:noFill/>
          <a:ln>
            <a:noFill/>
          </a:ln>
        </p:spPr>
        <p:txBody>
          <a:bodyPr spcFirstLastPara="1" wrap="square" lIns="0" tIns="45700" rIns="18275" bIns="45700" anchor="t" anchorCtr="0">
            <a:normAutofit/>
          </a:bodyPr>
          <a:lstStyle>
            <a:lvl1pPr marR="34289" lvl="0" algn="l">
              <a:spcBef>
                <a:spcPts val="520"/>
              </a:spcBef>
              <a:spcAft>
                <a:spcPts val="0"/>
              </a:spcAft>
              <a:buSzPts val="2600"/>
              <a:buNone/>
              <a:defRPr sz="2600">
                <a:solidFill>
                  <a:schemeClr val="lt1"/>
                </a:solidFill>
                <a:latin typeface="Calibri"/>
                <a:ea typeface="Calibri"/>
                <a:cs typeface="Calibri"/>
                <a:sym typeface="Calibri"/>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pic>
        <p:nvPicPr>
          <p:cNvPr id="81" name="Google Shape;81;p2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1"/>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393700" algn="l">
              <a:spcBef>
                <a:spcPts val="520"/>
              </a:spcBef>
              <a:spcAft>
                <a:spcPts val="0"/>
              </a:spcAft>
              <a:buClr>
                <a:schemeClr val="lt1"/>
              </a:buClr>
              <a:buSzPts val="2600"/>
              <a:buFont typeface="Arial"/>
              <a:buChar char="•"/>
              <a:defRPr sz="2600">
                <a:solidFill>
                  <a:schemeClr val="lt1"/>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840"/>
              <a:buNone/>
              <a:defRPr sz="1200">
                <a:solidFill>
                  <a:schemeClr val="lt1"/>
                </a:solidFill>
              </a:defRPr>
            </a:lvl3pPr>
            <a:lvl4pPr marL="1828800" lvl="3" indent="-228600" algn="l">
              <a:spcBef>
                <a:spcPts val="210"/>
              </a:spcBef>
              <a:spcAft>
                <a:spcPts val="0"/>
              </a:spcAft>
              <a:buSzPts val="683"/>
              <a:buNone/>
              <a:defRPr sz="1050">
                <a:solidFill>
                  <a:schemeClr val="lt1"/>
                </a:solidFill>
              </a:defRPr>
            </a:lvl4pPr>
            <a:lvl5pPr marL="2286000" lvl="4" indent="-228600" algn="l">
              <a:spcBef>
                <a:spcPts val="210"/>
              </a:spcBef>
              <a:spcAft>
                <a:spcPts val="0"/>
              </a:spcAft>
              <a:buSzPts val="683"/>
              <a:buNone/>
              <a:defRPr sz="105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85" name="Google Shape;85;p2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3"/>
          <p:cNvSpPr txBox="1">
            <a:spLocks noGrp="1"/>
          </p:cNvSpPr>
          <p:nvPr>
            <p:ph type="body" idx="1"/>
          </p:nvPr>
        </p:nvSpPr>
        <p:spPr>
          <a:xfrm>
            <a:off x="457200" y="1309352"/>
            <a:ext cx="8229600" cy="3434098"/>
          </a:xfrm>
          <a:prstGeom prst="rect">
            <a:avLst/>
          </a:prstGeom>
          <a:noFill/>
          <a:ln>
            <a:noFill/>
          </a:ln>
        </p:spPr>
        <p:txBody>
          <a:bodyPr spcFirstLastPara="1" wrap="square" lIns="91425" tIns="45700" rIns="91425" bIns="45700" anchor="t" anchorCtr="0">
            <a:normAutofit/>
          </a:bodyPr>
          <a:lstStyle>
            <a:lvl1pPr marL="457200" lvl="0" indent="-393700" algn="l">
              <a:spcBef>
                <a:spcPts val="520"/>
              </a:spcBef>
              <a:spcAft>
                <a:spcPts val="0"/>
              </a:spcAft>
              <a:buClr>
                <a:schemeClr val="accent4"/>
              </a:buClr>
              <a:buSzPts val="2600"/>
              <a:buFont typeface="Arial"/>
              <a:buChar char="•"/>
              <a:defRPr sz="2600"/>
            </a:lvl1pPr>
            <a:lvl2pPr marL="914400" lvl="1" indent="-355600" algn="l">
              <a:spcBef>
                <a:spcPts val="400"/>
              </a:spcBef>
              <a:spcAft>
                <a:spcPts val="0"/>
              </a:spcAft>
              <a:buSzPts val="2000"/>
              <a:buFont typeface="Arial"/>
              <a:buChar char="•"/>
              <a:defRPr sz="2000"/>
            </a:lvl2pPr>
            <a:lvl3pPr marL="1371600" lvl="2" indent="-336550" algn="l">
              <a:spcBef>
                <a:spcPts val="340"/>
              </a:spcBef>
              <a:spcAft>
                <a:spcPts val="0"/>
              </a:spcAft>
              <a:buSzPts val="1700"/>
              <a:buFont typeface="Arial"/>
              <a:buChar char="•"/>
              <a:defRPr sz="1700"/>
            </a:lvl3pPr>
            <a:lvl4pPr marL="1828800" lvl="3" indent="-323850" algn="l">
              <a:spcBef>
                <a:spcPts val="300"/>
              </a:spcBef>
              <a:spcAft>
                <a:spcPts val="0"/>
              </a:spcAft>
              <a:buSzPts val="1500"/>
              <a:buFont typeface="Arial"/>
              <a:buChar char="•"/>
              <a:defRPr/>
            </a:lvl4pPr>
            <a:lvl5pPr marL="2286000" lvl="4" indent="-314325" algn="l">
              <a:spcBef>
                <a:spcPts val="270"/>
              </a:spcBef>
              <a:spcAft>
                <a:spcPts val="0"/>
              </a:spcAft>
              <a:buSzPts val="1350"/>
              <a:buFont typeface="Arial"/>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12" name="Google Shape;12;p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 name="Google Shape;13;p3"/>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6" name="Google Shape;16;p4"/>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457200" y="1305059"/>
            <a:ext cx="5020614" cy="3620866"/>
          </a:xfrm>
          <a:prstGeom prst="rect">
            <a:avLst/>
          </a:prstGeom>
          <a:noFill/>
          <a:ln>
            <a:noFill/>
          </a:ln>
        </p:spPr>
        <p:txBody>
          <a:bodyPr spcFirstLastPara="1" wrap="square" lIns="91400" tIns="91400" rIns="91400" bIns="91400" anchor="t" anchorCtr="0">
            <a:normAutofit/>
          </a:bodyPr>
          <a:lstStyle>
            <a:lvl1pPr marL="457200" lvl="0" indent="-393700" algn="l">
              <a:spcBef>
                <a:spcPts val="520"/>
              </a:spcBef>
              <a:spcAft>
                <a:spcPts val="0"/>
              </a:spcAft>
              <a:buSzPts val="2600"/>
              <a:buChar char="•"/>
              <a:defRPr/>
            </a:lvl1pPr>
            <a:lvl2pPr marL="914400" lvl="1" indent="-325755" algn="l">
              <a:spcBef>
                <a:spcPts val="360"/>
              </a:spcBef>
              <a:spcAft>
                <a:spcPts val="0"/>
              </a:spcAft>
              <a:buSzPts val="1530"/>
              <a:buChar char="⚫"/>
              <a:defRPr/>
            </a:lvl2pPr>
            <a:lvl3pPr marL="1371600" lvl="2" indent="-298608" algn="l">
              <a:spcBef>
                <a:spcPts val="315"/>
              </a:spcBef>
              <a:spcAft>
                <a:spcPts val="0"/>
              </a:spcAft>
              <a:buSzPts val="1103"/>
              <a:buChar char="⚫"/>
              <a:defRPr/>
            </a:lvl3pPr>
            <a:lvl4pPr marL="1828800" lvl="3" indent="-290512" algn="l">
              <a:spcBef>
                <a:spcPts val="300"/>
              </a:spcBef>
              <a:spcAft>
                <a:spcPts val="0"/>
              </a:spcAft>
              <a:buSzPts val="975"/>
              <a:buChar char="⚫"/>
              <a:defRPr/>
            </a:lvl4pPr>
            <a:lvl5pPr marL="2286000" lvl="4" indent="-284321" algn="l">
              <a:spcBef>
                <a:spcPts val="270"/>
              </a:spcBef>
              <a:spcAft>
                <a:spcPts val="0"/>
              </a:spcAft>
              <a:buSzPts val="877"/>
              <a:buChar char="⚫"/>
              <a:defRPr sz="1350"/>
            </a:lvl5pPr>
            <a:lvl6pPr marL="2743200" lvl="5" indent="-297179" algn="l">
              <a:spcBef>
                <a:spcPts val="270"/>
              </a:spcBef>
              <a:spcAft>
                <a:spcPts val="0"/>
              </a:spcAft>
              <a:buSzPts val="1080"/>
              <a:buChar char="⚫"/>
              <a:defRPr sz="1350"/>
            </a:lvl6pPr>
            <a:lvl7pPr marL="3200400" lvl="6" indent="-297179" algn="l">
              <a:spcBef>
                <a:spcPts val="270"/>
              </a:spcBef>
              <a:spcAft>
                <a:spcPts val="0"/>
              </a:spcAft>
              <a:buSzPts val="1080"/>
              <a:buChar char="⚫"/>
              <a:defRPr sz="1350"/>
            </a:lvl7pPr>
            <a:lvl8pPr marL="3657600" lvl="7" indent="-314325" algn="l">
              <a:spcBef>
                <a:spcPts val="270"/>
              </a:spcBef>
              <a:spcAft>
                <a:spcPts val="0"/>
              </a:spcAft>
              <a:buSzPts val="1350"/>
              <a:buFont typeface="Calibri"/>
              <a:buChar char="•"/>
              <a:defRPr sz="1350"/>
            </a:lvl8pPr>
            <a:lvl9pPr marL="4114800" lvl="8" indent="-314325" algn="l">
              <a:spcBef>
                <a:spcPts val="270"/>
              </a:spcBef>
              <a:spcAft>
                <a:spcPts val="0"/>
              </a:spcAft>
              <a:buSzPts val="1350"/>
              <a:buFont typeface="Calibri"/>
              <a:buChar char="•"/>
              <a:defRPr sz="1350"/>
            </a:lvl9pPr>
          </a:lstStyle>
          <a:p>
            <a:endParaRPr/>
          </a:p>
        </p:txBody>
      </p:sp>
      <p:sp>
        <p:nvSpPr>
          <p:cNvPr id="18" name="Google Shape;18;p4"/>
          <p:cNvSpPr>
            <a:spLocks noGrp="1"/>
          </p:cNvSpPr>
          <p:nvPr>
            <p:ph type="pic" idx="2"/>
          </p:nvPr>
        </p:nvSpPr>
        <p:spPr>
          <a:xfrm>
            <a:off x="5911850" y="1663336"/>
            <a:ext cx="1828800" cy="182800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 name="Google Shape;21;p5"/>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5"/>
          <p:cNvSpPr txBox="1">
            <a:spLocks noGrp="1"/>
          </p:cNvSpPr>
          <p:nvPr>
            <p:ph type="body" idx="1"/>
          </p:nvPr>
        </p:nvSpPr>
        <p:spPr>
          <a:xfrm>
            <a:off x="457200" y="1305059"/>
            <a:ext cx="3994500" cy="3620866"/>
          </a:xfrm>
          <a:prstGeom prst="rect">
            <a:avLst/>
          </a:prstGeom>
          <a:noFill/>
          <a:ln>
            <a:noFill/>
          </a:ln>
        </p:spPr>
        <p:txBody>
          <a:bodyPr spcFirstLastPara="1" wrap="square" lIns="91400" tIns="91400" rIns="91400" bIns="91400" anchor="t" anchorCtr="0">
            <a:normAutofit/>
          </a:bodyPr>
          <a:lstStyle>
            <a:lvl1pPr marL="457200" lvl="0" indent="-393700" algn="l">
              <a:spcBef>
                <a:spcPts val="520"/>
              </a:spcBef>
              <a:spcAft>
                <a:spcPts val="0"/>
              </a:spcAft>
              <a:buSzPts val="2600"/>
              <a:buChar char="•"/>
              <a:defRPr/>
            </a:lvl1pPr>
            <a:lvl2pPr marL="914400" lvl="1" indent="-325755" algn="l">
              <a:spcBef>
                <a:spcPts val="360"/>
              </a:spcBef>
              <a:spcAft>
                <a:spcPts val="0"/>
              </a:spcAft>
              <a:buSzPts val="1530"/>
              <a:buChar char="⚫"/>
              <a:defRPr/>
            </a:lvl2pPr>
            <a:lvl3pPr marL="1371600" lvl="2" indent="-298608" algn="l">
              <a:spcBef>
                <a:spcPts val="315"/>
              </a:spcBef>
              <a:spcAft>
                <a:spcPts val="0"/>
              </a:spcAft>
              <a:buSzPts val="1103"/>
              <a:buChar char="⚫"/>
              <a:defRPr/>
            </a:lvl3pPr>
            <a:lvl4pPr marL="1828800" lvl="3" indent="-290512" algn="l">
              <a:spcBef>
                <a:spcPts val="300"/>
              </a:spcBef>
              <a:spcAft>
                <a:spcPts val="0"/>
              </a:spcAft>
              <a:buSzPts val="975"/>
              <a:buChar char="⚫"/>
              <a:defRPr/>
            </a:lvl4pPr>
            <a:lvl5pPr marL="2286000" lvl="4" indent="-284321" algn="l">
              <a:spcBef>
                <a:spcPts val="270"/>
              </a:spcBef>
              <a:spcAft>
                <a:spcPts val="0"/>
              </a:spcAft>
              <a:buSzPts val="877"/>
              <a:buChar char="⚫"/>
              <a:defRPr sz="1350"/>
            </a:lvl5pPr>
            <a:lvl6pPr marL="2743200" lvl="5" indent="-297179" algn="l">
              <a:spcBef>
                <a:spcPts val="270"/>
              </a:spcBef>
              <a:spcAft>
                <a:spcPts val="0"/>
              </a:spcAft>
              <a:buSzPts val="1080"/>
              <a:buChar char="⚫"/>
              <a:defRPr sz="1350"/>
            </a:lvl6pPr>
            <a:lvl7pPr marL="3200400" lvl="6" indent="-297179" algn="l">
              <a:spcBef>
                <a:spcPts val="270"/>
              </a:spcBef>
              <a:spcAft>
                <a:spcPts val="0"/>
              </a:spcAft>
              <a:buSzPts val="1080"/>
              <a:buChar char="⚫"/>
              <a:defRPr sz="1350"/>
            </a:lvl7pPr>
            <a:lvl8pPr marL="3657600" lvl="7" indent="-314325" algn="l">
              <a:spcBef>
                <a:spcPts val="270"/>
              </a:spcBef>
              <a:spcAft>
                <a:spcPts val="0"/>
              </a:spcAft>
              <a:buSzPts val="1350"/>
              <a:buFont typeface="Calibri"/>
              <a:buChar char="•"/>
              <a:defRPr sz="1350"/>
            </a:lvl8pPr>
            <a:lvl9pPr marL="4114800" lvl="8" indent="-314325" algn="l">
              <a:spcBef>
                <a:spcPts val="270"/>
              </a:spcBef>
              <a:spcAft>
                <a:spcPts val="0"/>
              </a:spcAft>
              <a:buSzPts val="1350"/>
              <a:buFont typeface="Calibri"/>
              <a:buChar char="•"/>
              <a:defRPr sz="1350"/>
            </a:lvl9pPr>
          </a:lstStyle>
          <a:p>
            <a:endParaRPr/>
          </a:p>
        </p:txBody>
      </p:sp>
      <p:sp>
        <p:nvSpPr>
          <p:cNvPr id="23" name="Google Shape;23;p5"/>
          <p:cNvSpPr>
            <a:spLocks noGrp="1"/>
          </p:cNvSpPr>
          <p:nvPr>
            <p:ph type="pic" idx="2"/>
          </p:nvPr>
        </p:nvSpPr>
        <p:spPr>
          <a:xfrm>
            <a:off x="4692302" y="1305059"/>
            <a:ext cx="3994150" cy="1420813"/>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24"/>
        <p:cNvGrpSpPr/>
        <p:nvPr/>
      </p:nvGrpSpPr>
      <p:grpSpPr>
        <a:xfrm>
          <a:off x="0" y="0"/>
          <a:ext cx="0" cy="0"/>
          <a:chOff x="0" y="0"/>
          <a:chExt cx="0" cy="0"/>
        </a:xfrm>
      </p:grpSpPr>
      <p:sp>
        <p:nvSpPr>
          <p:cNvPr id="25" name="Google Shape;25;p6"/>
          <p:cNvSpPr/>
          <p:nvPr/>
        </p:nvSpPr>
        <p:spPr>
          <a:xfrm>
            <a:off x="1721476" y="1313644"/>
            <a:ext cx="5701048" cy="320684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6" name="Google Shape;26;p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7" name="Google Shape;27;p6"/>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2574750" y="1534732"/>
            <a:ext cx="3994500" cy="2376154"/>
          </a:xfrm>
          <a:prstGeom prst="rect">
            <a:avLst/>
          </a:prstGeom>
          <a:noFill/>
          <a:ln>
            <a:noFill/>
          </a:ln>
        </p:spPr>
        <p:txBody>
          <a:bodyPr spcFirstLastPara="1" wrap="square" lIns="91400" tIns="91400" rIns="91400" bIns="91400" anchor="t" anchorCtr="0">
            <a:normAutofit/>
          </a:bodyPr>
          <a:lstStyle>
            <a:lvl1pPr marL="457200" lvl="0" indent="-228600" algn="l">
              <a:spcBef>
                <a:spcPts val="520"/>
              </a:spcBef>
              <a:spcAft>
                <a:spcPts val="0"/>
              </a:spcAft>
              <a:buSzPts val="2600"/>
              <a:buNone/>
              <a:defRPr b="1">
                <a:solidFill>
                  <a:schemeClr val="lt1"/>
                </a:solidFill>
              </a:defRPr>
            </a:lvl1pPr>
            <a:lvl2pPr marL="914400" lvl="1" indent="-325755" algn="l">
              <a:spcBef>
                <a:spcPts val="360"/>
              </a:spcBef>
              <a:spcAft>
                <a:spcPts val="0"/>
              </a:spcAft>
              <a:buSzPts val="1530"/>
              <a:buChar char="⚫"/>
              <a:defRPr/>
            </a:lvl2pPr>
            <a:lvl3pPr marL="1371600" lvl="2" indent="-298608" algn="l">
              <a:spcBef>
                <a:spcPts val="315"/>
              </a:spcBef>
              <a:spcAft>
                <a:spcPts val="0"/>
              </a:spcAft>
              <a:buSzPts val="1103"/>
              <a:buChar char="⚫"/>
              <a:defRPr/>
            </a:lvl3pPr>
            <a:lvl4pPr marL="1828800" lvl="3" indent="-290512" algn="l">
              <a:spcBef>
                <a:spcPts val="300"/>
              </a:spcBef>
              <a:spcAft>
                <a:spcPts val="0"/>
              </a:spcAft>
              <a:buSzPts val="975"/>
              <a:buChar char="⚫"/>
              <a:defRPr/>
            </a:lvl4pPr>
            <a:lvl5pPr marL="2286000" lvl="4" indent="-284321" algn="l">
              <a:spcBef>
                <a:spcPts val="270"/>
              </a:spcBef>
              <a:spcAft>
                <a:spcPts val="0"/>
              </a:spcAft>
              <a:buSzPts val="877"/>
              <a:buChar char="⚫"/>
              <a:defRPr sz="1350"/>
            </a:lvl5pPr>
            <a:lvl6pPr marL="2743200" lvl="5" indent="-297179" algn="l">
              <a:spcBef>
                <a:spcPts val="270"/>
              </a:spcBef>
              <a:spcAft>
                <a:spcPts val="0"/>
              </a:spcAft>
              <a:buSzPts val="1080"/>
              <a:buChar char="⚫"/>
              <a:defRPr sz="1350"/>
            </a:lvl6pPr>
            <a:lvl7pPr marL="3200400" lvl="6" indent="-297179" algn="l">
              <a:spcBef>
                <a:spcPts val="270"/>
              </a:spcBef>
              <a:spcAft>
                <a:spcPts val="0"/>
              </a:spcAft>
              <a:buSzPts val="1080"/>
              <a:buChar char="⚫"/>
              <a:defRPr sz="1350"/>
            </a:lvl7pPr>
            <a:lvl8pPr marL="3657600" lvl="7" indent="-314325" algn="l">
              <a:spcBef>
                <a:spcPts val="270"/>
              </a:spcBef>
              <a:spcAft>
                <a:spcPts val="0"/>
              </a:spcAft>
              <a:buSzPts val="1350"/>
              <a:buFont typeface="Calibri"/>
              <a:buChar char="•"/>
              <a:defRPr sz="1350"/>
            </a:lvl8pPr>
            <a:lvl9pPr marL="4114800" lvl="8" indent="-314325" algn="l">
              <a:spcBef>
                <a:spcPts val="270"/>
              </a:spcBef>
              <a:spcAft>
                <a:spcPts val="0"/>
              </a:spcAft>
              <a:buSzPts val="1350"/>
              <a:buFont typeface="Calibri"/>
              <a:buChar char="•"/>
              <a:defRPr sz="1350"/>
            </a:lvl9pPr>
          </a:lstStyle>
          <a:p>
            <a:endParaRPr/>
          </a:p>
        </p:txBody>
      </p:sp>
      <p:sp>
        <p:nvSpPr>
          <p:cNvPr id="29" name="Google Shape;29;p6"/>
          <p:cNvSpPr txBox="1">
            <a:spLocks noGrp="1"/>
          </p:cNvSpPr>
          <p:nvPr>
            <p:ph type="body" idx="2"/>
          </p:nvPr>
        </p:nvSpPr>
        <p:spPr>
          <a:xfrm>
            <a:off x="3017949" y="3943350"/>
            <a:ext cx="3108101" cy="521326"/>
          </a:xfrm>
          <a:prstGeom prst="rect">
            <a:avLst/>
          </a:prstGeom>
          <a:noFill/>
          <a:ln>
            <a:noFill/>
          </a:ln>
        </p:spPr>
        <p:txBody>
          <a:bodyPr spcFirstLastPara="1" wrap="square" lIns="91400" tIns="91400" rIns="91400" bIns="91400" anchor="t" anchorCtr="0">
            <a:normAutofit/>
          </a:bodyPr>
          <a:lstStyle>
            <a:lvl1pPr marL="457200" lvl="0" indent="-228600" algn="l">
              <a:spcBef>
                <a:spcPts val="320"/>
              </a:spcBef>
              <a:spcAft>
                <a:spcPts val="0"/>
              </a:spcAft>
              <a:buSzPts val="1600"/>
              <a:buNone/>
              <a:defRPr sz="1600" b="1" i="1">
                <a:solidFill>
                  <a:schemeClr val="lt1"/>
                </a:solidFill>
              </a:defRPr>
            </a:lvl1pPr>
            <a:lvl2pPr marL="914400" lvl="1" indent="-325755" algn="l">
              <a:spcBef>
                <a:spcPts val="360"/>
              </a:spcBef>
              <a:spcAft>
                <a:spcPts val="0"/>
              </a:spcAft>
              <a:buSzPts val="1530"/>
              <a:buChar char="⚫"/>
              <a:defRPr/>
            </a:lvl2pPr>
            <a:lvl3pPr marL="1371600" lvl="2" indent="-298608" algn="l">
              <a:spcBef>
                <a:spcPts val="315"/>
              </a:spcBef>
              <a:spcAft>
                <a:spcPts val="0"/>
              </a:spcAft>
              <a:buSzPts val="1103"/>
              <a:buChar char="⚫"/>
              <a:defRPr/>
            </a:lvl3pPr>
            <a:lvl4pPr marL="1828800" lvl="3" indent="-290512" algn="l">
              <a:spcBef>
                <a:spcPts val="300"/>
              </a:spcBef>
              <a:spcAft>
                <a:spcPts val="0"/>
              </a:spcAft>
              <a:buSzPts val="975"/>
              <a:buChar char="⚫"/>
              <a:defRPr/>
            </a:lvl4pPr>
            <a:lvl5pPr marL="2286000" lvl="4" indent="-284321" algn="l">
              <a:spcBef>
                <a:spcPts val="270"/>
              </a:spcBef>
              <a:spcAft>
                <a:spcPts val="0"/>
              </a:spcAft>
              <a:buSzPts val="877"/>
              <a:buChar char="⚫"/>
              <a:defRPr sz="1350"/>
            </a:lvl5pPr>
            <a:lvl6pPr marL="2743200" lvl="5" indent="-297179" algn="l">
              <a:spcBef>
                <a:spcPts val="270"/>
              </a:spcBef>
              <a:spcAft>
                <a:spcPts val="0"/>
              </a:spcAft>
              <a:buSzPts val="1080"/>
              <a:buChar char="⚫"/>
              <a:defRPr sz="1350"/>
            </a:lvl6pPr>
            <a:lvl7pPr marL="3200400" lvl="6" indent="-297179" algn="l">
              <a:spcBef>
                <a:spcPts val="270"/>
              </a:spcBef>
              <a:spcAft>
                <a:spcPts val="0"/>
              </a:spcAft>
              <a:buSzPts val="1080"/>
              <a:buChar char="⚫"/>
              <a:defRPr sz="1350"/>
            </a:lvl7pPr>
            <a:lvl8pPr marL="3657600" lvl="7" indent="-314325" algn="l">
              <a:spcBef>
                <a:spcPts val="270"/>
              </a:spcBef>
              <a:spcAft>
                <a:spcPts val="0"/>
              </a:spcAft>
              <a:buSzPts val="1350"/>
              <a:buFont typeface="Calibri"/>
              <a:buChar char="•"/>
              <a:defRPr sz="1350"/>
            </a:lvl8pPr>
            <a:lvl9pPr marL="4114800" lvl="8" indent="-314325" algn="l">
              <a:spcBef>
                <a:spcPts val="270"/>
              </a:spcBef>
              <a:spcAft>
                <a:spcPts val="0"/>
              </a:spcAft>
              <a:buSzPts val="1350"/>
              <a:buFont typeface="Calibri"/>
              <a:buChar char="•"/>
              <a:defRPr sz="1350"/>
            </a:lvl9pPr>
          </a:lstStyle>
          <a:p>
            <a:endParaRPr/>
          </a:p>
        </p:txBody>
      </p:sp>
      <p:pic>
        <p:nvPicPr>
          <p:cNvPr id="30" name="Google Shape;30;p6" descr="A picture containing icon&#10;&#10;Description automatically generated"/>
          <p:cNvPicPr preferRelativeResize="0"/>
          <p:nvPr/>
        </p:nvPicPr>
        <p:blipFill rotWithShape="1">
          <a:blip r:embed="rId3">
            <a:alphaModFix/>
          </a:blip>
          <a:srcRect l="34179" t="21571" r="32617" b="56088"/>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ctrTitle"/>
          </p:nvPr>
        </p:nvSpPr>
        <p:spPr>
          <a:xfrm>
            <a:off x="644652" y="1007598"/>
            <a:ext cx="7851648" cy="1371600"/>
          </a:xfrm>
          <a:prstGeom prst="rect">
            <a:avLst/>
          </a:prstGeom>
          <a:noFill/>
          <a:ln>
            <a:noFill/>
          </a:ln>
        </p:spPr>
        <p:txBody>
          <a:bodyPr spcFirstLastPara="1" wrap="square" lIns="0" tIns="0" rIns="18275" bIns="0" anchor="b" anchorCtr="0">
            <a:noAutofit/>
          </a:bodyPr>
          <a:lstStyle>
            <a:lvl1pPr lvl="0" algn="l">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
          <p:cNvSpPr txBox="1">
            <a:spLocks noGrp="1"/>
          </p:cNvSpPr>
          <p:nvPr>
            <p:ph type="subTitle" idx="1"/>
          </p:nvPr>
        </p:nvSpPr>
        <p:spPr>
          <a:xfrm>
            <a:off x="644652" y="2400300"/>
            <a:ext cx="7854696" cy="1314450"/>
          </a:xfrm>
          <a:prstGeom prst="rect">
            <a:avLst/>
          </a:prstGeom>
          <a:noFill/>
          <a:ln>
            <a:noFill/>
          </a:ln>
        </p:spPr>
        <p:txBody>
          <a:bodyPr spcFirstLastPara="1" wrap="square" lIns="0" tIns="45700" rIns="18275" bIns="45700" anchor="t" anchorCtr="0">
            <a:normAutofit/>
          </a:bodyPr>
          <a:lstStyle>
            <a:lvl1pPr marR="34289" lvl="0" algn="l">
              <a:spcBef>
                <a:spcPts val="520"/>
              </a:spcBef>
              <a:spcAft>
                <a:spcPts val="0"/>
              </a:spcAft>
              <a:buSzPts val="2600"/>
              <a:buNone/>
              <a:defRPr sz="2600">
                <a:solidFill>
                  <a:schemeClr val="lt1"/>
                </a:solidFill>
                <a:latin typeface="Calibri"/>
                <a:ea typeface="Calibri"/>
                <a:cs typeface="Calibri"/>
                <a:sym typeface="Calibri"/>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pic>
        <p:nvPicPr>
          <p:cNvPr id="34" name="Google Shape;34;p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57200" y="1309352"/>
            <a:ext cx="8229600" cy="3434098"/>
          </a:xfrm>
          <a:prstGeom prst="rect">
            <a:avLst/>
          </a:prstGeom>
          <a:noFill/>
          <a:ln>
            <a:noFill/>
          </a:ln>
        </p:spPr>
        <p:txBody>
          <a:bodyPr spcFirstLastPara="1" wrap="square" lIns="91425" tIns="45700" rIns="91425" bIns="45700" anchor="t" anchorCtr="0">
            <a:normAutofit/>
          </a:bodyPr>
          <a:lstStyle>
            <a:lvl1pPr marL="457200" lvl="0" indent="-393700" algn="l">
              <a:spcBef>
                <a:spcPts val="520"/>
              </a:spcBef>
              <a:spcAft>
                <a:spcPts val="0"/>
              </a:spcAft>
              <a:buClr>
                <a:schemeClr val="accent4"/>
              </a:buClr>
              <a:buSzPts val="2600"/>
              <a:buFont typeface="Calibri"/>
              <a:buAutoNum type="arabicPeriod"/>
              <a:defRPr sz="2600"/>
            </a:lvl1pPr>
            <a:lvl2pPr marL="914400" lvl="1" indent="-355600" algn="l">
              <a:spcBef>
                <a:spcPts val="400"/>
              </a:spcBef>
              <a:spcAft>
                <a:spcPts val="0"/>
              </a:spcAft>
              <a:buClr>
                <a:schemeClr val="accent4"/>
              </a:buClr>
              <a:buSzPts val="2000"/>
              <a:buFont typeface="Calibri"/>
              <a:buAutoNum type="alphaLcParenR"/>
              <a:defRPr sz="2000"/>
            </a:lvl2pPr>
            <a:lvl3pPr marL="1371600" lvl="2" indent="-336550" algn="l">
              <a:spcBef>
                <a:spcPts val="340"/>
              </a:spcBef>
              <a:spcAft>
                <a:spcPts val="0"/>
              </a:spcAft>
              <a:buClr>
                <a:schemeClr val="accent4"/>
              </a:buClr>
              <a:buSzPts val="1700"/>
              <a:buFont typeface="Calibri"/>
              <a:buAutoNum type="romanLcPeriod"/>
              <a:defRPr sz="1700"/>
            </a:lvl3pPr>
            <a:lvl4pPr marL="1828800" lvl="3" indent="-323850" algn="l">
              <a:spcBef>
                <a:spcPts val="300"/>
              </a:spcBef>
              <a:spcAft>
                <a:spcPts val="0"/>
              </a:spcAft>
              <a:buSzPts val="1500"/>
              <a:buFont typeface="Calibri"/>
              <a:buAutoNum type="arabicPeriod"/>
              <a:defRPr/>
            </a:lvl4pPr>
            <a:lvl5pPr marL="2286000" lvl="4" indent="-314325" algn="l">
              <a:spcBef>
                <a:spcPts val="270"/>
              </a:spcBef>
              <a:spcAft>
                <a:spcPts val="0"/>
              </a:spcAft>
              <a:buSzPts val="1350"/>
              <a:buFont typeface="Calibri"/>
              <a:buAutoNum type="arabicPeriod"/>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37" name="Google Shape;37;p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8" name="Google Shape;38;p8"/>
          <p:cNvSpPr txBox="1">
            <a:spLocks noGrp="1"/>
          </p:cNvSpPr>
          <p:nvPr>
            <p:ph type="title"/>
          </p:nvPr>
        </p:nvSpPr>
        <p:spPr>
          <a:xfrm>
            <a:off x="457200" y="307247"/>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9"/>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393700" algn="l">
              <a:spcBef>
                <a:spcPts val="520"/>
              </a:spcBef>
              <a:spcAft>
                <a:spcPts val="0"/>
              </a:spcAft>
              <a:buClr>
                <a:schemeClr val="lt1"/>
              </a:buClr>
              <a:buSzPts val="2600"/>
              <a:buFont typeface="Arial"/>
              <a:buChar char="•"/>
              <a:defRPr sz="2600">
                <a:solidFill>
                  <a:schemeClr val="lt1"/>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840"/>
              <a:buNone/>
              <a:defRPr sz="1200">
                <a:solidFill>
                  <a:schemeClr val="lt1"/>
                </a:solidFill>
              </a:defRPr>
            </a:lvl3pPr>
            <a:lvl4pPr marL="1828800" lvl="3" indent="-228600" algn="l">
              <a:spcBef>
                <a:spcPts val="210"/>
              </a:spcBef>
              <a:spcAft>
                <a:spcPts val="0"/>
              </a:spcAft>
              <a:buSzPts val="683"/>
              <a:buNone/>
              <a:defRPr sz="1050">
                <a:solidFill>
                  <a:schemeClr val="lt1"/>
                </a:solidFill>
              </a:defRPr>
            </a:lvl4pPr>
            <a:lvl5pPr marL="2286000" lvl="4" indent="-228600" algn="l">
              <a:spcBef>
                <a:spcPts val="210"/>
              </a:spcBef>
              <a:spcAft>
                <a:spcPts val="0"/>
              </a:spcAft>
              <a:buSzPts val="683"/>
              <a:buNone/>
              <a:defRPr sz="1050">
                <a:solidFill>
                  <a:schemeClr val="lt1"/>
                </a:solidFill>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42" name="Google Shape;42;p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57200" y="302954"/>
            <a:ext cx="8229600" cy="857250"/>
          </a:xfrm>
          <a:prstGeom prst="rect">
            <a:avLst/>
          </a:prstGeom>
          <a:noFill/>
          <a:ln>
            <a:noFill/>
          </a:ln>
        </p:spPr>
        <p:txBody>
          <a:bodyPr spcFirstLastPara="1" wrap="square" lIns="0" tIns="45700" rIns="0" bIns="0" anchor="b" anchorCtr="0">
            <a:normAutofit/>
          </a:bodyPr>
          <a:lstStyle>
            <a:lvl1pPr lvl="0" algn="l">
              <a:spcBef>
                <a:spcPts val="0"/>
              </a:spcBef>
              <a:spcAft>
                <a:spcPts val="0"/>
              </a:spcAft>
              <a:buClr>
                <a:schemeClr val="accent4"/>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457200" y="1317938"/>
            <a:ext cx="4038600" cy="344825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23850" algn="l">
              <a:spcBef>
                <a:spcPts val="300"/>
              </a:spcBef>
              <a:spcAft>
                <a:spcPts val="0"/>
              </a:spcAft>
              <a:buSzPts val="1500"/>
              <a:buFont typeface="Arial"/>
              <a:buChar char="•"/>
              <a:defRPr sz="1500"/>
            </a:lvl4pPr>
            <a:lvl5pPr marL="2286000" lvl="4" indent="-314325" algn="l">
              <a:spcBef>
                <a:spcPts val="270"/>
              </a:spcBef>
              <a:spcAft>
                <a:spcPts val="0"/>
              </a:spcAft>
              <a:buSzPts val="1350"/>
              <a:buFont typeface="Arial"/>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pic>
        <p:nvPicPr>
          <p:cNvPr id="46" name="Google Shape;46;p1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7" name="Google Shape;47;p10"/>
          <p:cNvSpPr txBox="1">
            <a:spLocks noGrp="1"/>
          </p:cNvSpPr>
          <p:nvPr>
            <p:ph type="body" idx="2"/>
          </p:nvPr>
        </p:nvSpPr>
        <p:spPr>
          <a:xfrm>
            <a:off x="4648200" y="1317938"/>
            <a:ext cx="4038600" cy="3448256"/>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23850" algn="l">
              <a:spcBef>
                <a:spcPts val="300"/>
              </a:spcBef>
              <a:spcAft>
                <a:spcPts val="0"/>
              </a:spcAft>
              <a:buSzPts val="1500"/>
              <a:buFont typeface="Arial"/>
              <a:buChar char="•"/>
              <a:defRPr sz="1500"/>
            </a:lvl4pPr>
            <a:lvl5pPr marL="2286000" lvl="4" indent="-314325" algn="l">
              <a:spcBef>
                <a:spcPts val="270"/>
              </a:spcBef>
              <a:spcAft>
                <a:spcPts val="0"/>
              </a:spcAft>
              <a:buSzPts val="1350"/>
              <a:buFont typeface="Arial"/>
              <a:buChar char="•"/>
              <a:defRPr sz="135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40000" scaled="0"/>
        </a:gradFill>
        <a:effectLst/>
      </p:bgPr>
    </p:bg>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19"/>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lt1"/>
                </a:solidFill>
                <a:latin typeface="Calibri"/>
                <a:ea typeface="Calibri"/>
                <a:cs typeface="Calibri"/>
                <a:sym typeface="Calibri"/>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lt1"/>
                </a:solidFill>
                <a:latin typeface="Calibri"/>
                <a:ea typeface="Calibri"/>
                <a:cs typeface="Calibri"/>
                <a:sym typeface="Calibri"/>
              </a:defRPr>
            </a:lvl7pPr>
            <a:lvl8pPr marL="3657600" marR="0" lvl="7" indent="-304800" algn="l" rtl="0">
              <a:spcBef>
                <a:spcPts val="240"/>
              </a:spcBef>
              <a:spcAft>
                <a:spcPts val="0"/>
              </a:spcAft>
              <a:buClr>
                <a:schemeClr val="lt2"/>
              </a:buClr>
              <a:buSzPts val="1200"/>
              <a:buFont typeface="Calibri"/>
              <a:buChar char="•"/>
              <a:defRPr sz="1200" b="0" i="0" u="none" strike="noStrike" cap="none">
                <a:solidFill>
                  <a:schemeClr val="lt1"/>
                </a:solidFill>
                <a:latin typeface="Calibri"/>
                <a:ea typeface="Calibri"/>
                <a:cs typeface="Calibri"/>
                <a:sym typeface="Calibri"/>
              </a:defRPr>
            </a:lvl8pPr>
            <a:lvl9pPr marL="4114800" marR="0" lvl="8" indent="-295275" algn="l" rtl="0">
              <a:spcBef>
                <a:spcPts val="210"/>
              </a:spcBef>
              <a:spcAft>
                <a:spcPts val="0"/>
              </a:spcAft>
              <a:buClr>
                <a:schemeClr val="lt2"/>
              </a:buClr>
              <a:buSzPts val="1050"/>
              <a:buFont typeface="Calibri"/>
              <a:buChar char="•"/>
              <a:defRPr sz="105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HcEEAnwOt2c&amp;list=PL-aUhEQeaZXLMF3fItNDxiuSkEr0pq0c2&amp;index=4" TargetMode="External"/><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s://www.youtube.com/watch?v=bjcwzinQlEE&amp;list=PL-aUhEQeaZXLMF3fItNDxiuSkEr0pq0c2&amp;index=14" TargetMode="External"/><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youtube.com/watch?v=m3zT2IxZQaw&amp;list=PL-aUhEQeaZXLMF3fItNDxiuSkEr0pq0c2&amp;index=13" TargetMode="Externa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s://www.youtube.com/watch?v=9gy-1Z2Sa-c&amp;list=PL-aUhEQeaZXLMF3fItNDxiuSkEr0pq0c2&amp;index=12" TargetMode="External"/><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0.png"/><Relationship Id="rId5" Type="http://schemas.openxmlformats.org/officeDocument/2006/relationships/hyperlink" Target="https://www.ted.com/talks/jia_jiang_what_i_learned_from_100_days_of_rejection"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0.png"/><Relationship Id="rId5" Type="http://schemas.openxmlformats.org/officeDocument/2006/relationships/hyperlink" Target="https://www.ted.com/talks/angela_lee_duckworth_grit_the_power_of_passion_and_perseverance"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iISP02KPau0&amp;list=PL-aUhEQeaZXLMF3fItNDxiuSkEr0pq0c2&amp;index=5" TargetMode="External"/><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HcEEAnwOt2c&amp;list=PL-aUhEQeaZXLMF3fItNDxiuSkEr0pq0c2&amp;index=4"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www.youtube.com/watch?v=iISP02KPau0&amp;list=PL-aUhEQeaZXLMF3fItNDxiuSkEr0pq0c2&amp;index=5" TargetMode="External"/><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hyperlink" Target="https://www.youtube.com/watch?v=iISP02KPau0&amp;list=PL-aUhEQeaZXLMF3fItNDxiuSkEr0pq0c2&amp;index=5"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hyperlink" Target="https://www.youtube.com/watch?v=TbeCfNWr9Ls&amp;t=75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Chat Stations</a:t>
            </a:r>
            <a:endParaRPr/>
          </a:p>
        </p:txBody>
      </p:sp>
      <p:sp>
        <p:nvSpPr>
          <p:cNvPr id="155" name="Google Shape;155;p31"/>
          <p:cNvSpPr txBox="1">
            <a:spLocks noGrp="1"/>
          </p:cNvSpPr>
          <p:nvPr>
            <p:ph type="body" idx="1"/>
          </p:nvPr>
        </p:nvSpPr>
        <p:spPr>
          <a:xfrm>
            <a:off x="457200" y="1309350"/>
            <a:ext cx="5844600" cy="3434100"/>
          </a:xfrm>
          <a:prstGeom prst="rect">
            <a:avLst/>
          </a:prstGeom>
        </p:spPr>
        <p:txBody>
          <a:bodyPr spcFirstLastPara="1" wrap="square" lIns="91425" tIns="45700" rIns="91425" bIns="45700" anchor="t" anchorCtr="0">
            <a:normAutofit/>
          </a:bodyPr>
          <a:lstStyle/>
          <a:p>
            <a:pPr marL="520700" lvl="0" indent="-457200" algn="l" rtl="0">
              <a:spcBef>
                <a:spcPts val="520"/>
              </a:spcBef>
              <a:spcAft>
                <a:spcPts val="0"/>
              </a:spcAft>
              <a:buSzPts val="2600"/>
              <a:buFont typeface="Arial" panose="020B0604020202020204" pitchFamily="34" charset="0"/>
              <a:buChar char="•"/>
            </a:pPr>
            <a:r>
              <a:rPr lang="en-US" dirty="0"/>
              <a:t>Form </a:t>
            </a:r>
            <a:r>
              <a:rPr lang="en-US" dirty="0">
                <a:solidFill>
                  <a:srgbClr val="292929"/>
                </a:solidFill>
              </a:rPr>
              <a:t>groups of three to four. </a:t>
            </a:r>
            <a:endParaRPr dirty="0">
              <a:solidFill>
                <a:srgbClr val="292929"/>
              </a:solidFill>
            </a:endParaRPr>
          </a:p>
          <a:p>
            <a:pPr marL="520700" lvl="0" indent="-457200" algn="l" rtl="0">
              <a:spcBef>
                <a:spcPts val="0"/>
              </a:spcBef>
              <a:spcAft>
                <a:spcPts val="0"/>
              </a:spcAft>
              <a:buSzPts val="2600"/>
              <a:buFont typeface="Arial" panose="020B0604020202020204" pitchFamily="34" charset="0"/>
              <a:buChar char="•"/>
            </a:pPr>
            <a:r>
              <a:rPr lang="en-US" dirty="0">
                <a:solidFill>
                  <a:srgbClr val="292929"/>
                </a:solidFill>
              </a:rPr>
              <a:t>Read the card at each station and jot down key findings, observations, and predictions. </a:t>
            </a:r>
            <a:endParaRPr dirty="0"/>
          </a:p>
        </p:txBody>
      </p:sp>
      <p:pic>
        <p:nvPicPr>
          <p:cNvPr id="156" name="Google Shape;156;p31"/>
          <p:cNvPicPr preferRelativeResize="0"/>
          <p:nvPr/>
        </p:nvPicPr>
        <p:blipFill>
          <a:blip r:embed="rId5">
            <a:alphaModFix/>
          </a:blip>
          <a:stretch>
            <a:fillRect/>
          </a:stretch>
        </p:blipFill>
        <p:spPr>
          <a:xfrm>
            <a:off x="6301950" y="98524"/>
            <a:ext cx="2570875" cy="2172133"/>
          </a:xfrm>
          <a:prstGeom prst="rect">
            <a:avLst/>
          </a:prstGeom>
          <a:noFill/>
          <a:ln>
            <a:noFill/>
          </a:ln>
        </p:spPr>
      </p:pic>
      <p:sp>
        <p:nvSpPr>
          <p:cNvPr id="157" name="Google Shape;157;p31"/>
          <p:cNvSpPr txBox="1"/>
          <p:nvPr/>
        </p:nvSpPr>
        <p:spPr>
          <a:xfrm>
            <a:off x="3421175" y="4054125"/>
            <a:ext cx="4064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600">
              <a:solidFill>
                <a:schemeClr val="dk1"/>
              </a:solidFill>
              <a:latin typeface="Calibri"/>
              <a:ea typeface="Calibri"/>
              <a:cs typeface="Calibri"/>
              <a:sym typeface="Calibri"/>
            </a:endParaRPr>
          </a:p>
        </p:txBody>
      </p:sp>
      <p:sp>
        <p:nvSpPr>
          <p:cNvPr id="158" name="Google Shape;158;p31"/>
          <p:cNvSpPr txBox="1"/>
          <p:nvPr/>
        </p:nvSpPr>
        <p:spPr>
          <a:xfrm>
            <a:off x="4662826" y="4303153"/>
            <a:ext cx="4064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i="1" u="sng" dirty="0">
                <a:solidFill>
                  <a:schemeClr val="accent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K20 2-minute timer</a:t>
            </a:r>
            <a:endParaRPr sz="2600" i="1" dirty="0">
              <a:solidFill>
                <a:schemeClr val="accent4"/>
              </a:solidFill>
              <a:latin typeface="Calibri"/>
              <a:ea typeface="Calibri"/>
              <a:cs typeface="Calibri"/>
              <a:sym typeface="Calibri"/>
            </a:endParaRPr>
          </a:p>
        </p:txBody>
      </p:sp>
      <p:pic>
        <p:nvPicPr>
          <p:cNvPr id="2" name="K20 Center 2 minute timer.mp4">
            <a:hlinkClick r:id="" action="ppaction://media"/>
            <a:extLst>
              <a:ext uri="{FF2B5EF4-FFF2-40B4-BE49-F238E27FC236}">
                <a16:creationId xmlns:a16="http://schemas.microsoft.com/office/drawing/2014/main" id="{A2B3418E-B951-F6B2-23E9-55764B59D20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922253" y="3026400"/>
            <a:ext cx="2368217" cy="13321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Novel in a Day</a:t>
            </a:r>
            <a:endParaRPr/>
          </a:p>
        </p:txBody>
      </p:sp>
      <p:sp>
        <p:nvSpPr>
          <p:cNvPr id="164" name="Google Shape;164;p32"/>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US"/>
              <a:t>As a class, read Chapter 1, discuss, and create a summary together. </a:t>
            </a:r>
            <a:endParaRPr/>
          </a:p>
          <a:p>
            <a:pPr marL="457200" lvl="0" indent="-393700" algn="l" rtl="0">
              <a:spcBef>
                <a:spcPts val="520"/>
              </a:spcBef>
              <a:spcAft>
                <a:spcPts val="0"/>
              </a:spcAft>
              <a:buSzPts val="2600"/>
              <a:buChar char="•"/>
            </a:pPr>
            <a:r>
              <a:rPr lang="en-US"/>
              <a:t>Let’s read!</a:t>
            </a:r>
            <a:endParaRPr/>
          </a:p>
          <a:p>
            <a:pPr marL="457200" lvl="0" indent="-393700" algn="l" rtl="0">
              <a:spcBef>
                <a:spcPts val="0"/>
              </a:spcBef>
              <a:spcAft>
                <a:spcPts val="0"/>
              </a:spcAft>
              <a:buSzPts val="2600"/>
              <a:buChar char="•"/>
            </a:pPr>
            <a:r>
              <a:rPr lang="en-US"/>
              <a:t>Then, work with your assigned group to read and summarize your designated chapters. </a:t>
            </a:r>
            <a:endParaRPr/>
          </a:p>
          <a:p>
            <a:pPr marL="0" lvl="0" indent="0" algn="l" rtl="0">
              <a:spcBef>
                <a:spcPts val="520"/>
              </a:spcBef>
              <a:spcAft>
                <a:spcPts val="0"/>
              </a:spcAft>
              <a:buNone/>
            </a:pPr>
            <a:endParaRPr i="1">
              <a:solidFill>
                <a:schemeClr val="accent4"/>
              </a:solidFill>
            </a:endParaRPr>
          </a:p>
        </p:txBody>
      </p:sp>
      <p:pic>
        <p:nvPicPr>
          <p:cNvPr id="165" name="Google Shape;165;p32"/>
          <p:cNvPicPr preferRelativeResize="0"/>
          <p:nvPr/>
        </p:nvPicPr>
        <p:blipFill>
          <a:blip r:embed="rId3">
            <a:alphaModFix/>
          </a:blip>
          <a:stretch>
            <a:fillRect/>
          </a:stretch>
        </p:blipFill>
        <p:spPr>
          <a:xfrm>
            <a:off x="6638325" y="307250"/>
            <a:ext cx="2048475" cy="2048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454003" y="90075"/>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Novel in a Day</a:t>
            </a:r>
            <a:endParaRPr dirty="0"/>
          </a:p>
        </p:txBody>
      </p:sp>
      <p:sp>
        <p:nvSpPr>
          <p:cNvPr id="171" name="Google Shape;171;p33"/>
          <p:cNvSpPr txBox="1">
            <a:spLocks noGrp="1"/>
          </p:cNvSpPr>
          <p:nvPr>
            <p:ph type="body" idx="1"/>
          </p:nvPr>
        </p:nvSpPr>
        <p:spPr>
          <a:xfrm>
            <a:off x="450806" y="1052471"/>
            <a:ext cx="5553300" cy="3621000"/>
          </a:xfrm>
          <a:prstGeom prst="rect">
            <a:avLst/>
          </a:prstGeom>
        </p:spPr>
        <p:txBody>
          <a:bodyPr spcFirstLastPara="1" wrap="square" lIns="91400" tIns="91400" rIns="91400" bIns="91400" anchor="t" anchorCtr="0">
            <a:normAutofit lnSpcReduction="10000"/>
          </a:bodyPr>
          <a:lstStyle/>
          <a:p>
            <a:pPr marL="0" lvl="0" indent="0" algn="l" rtl="0">
              <a:spcBef>
                <a:spcPts val="520"/>
              </a:spcBef>
              <a:spcAft>
                <a:spcPts val="0"/>
              </a:spcAft>
              <a:buNone/>
            </a:pPr>
            <a:r>
              <a:rPr lang="en-US" dirty="0"/>
              <a:t>In your group, Jigsaw the assignment by splitting up chapters.</a:t>
            </a:r>
            <a:endParaRPr dirty="0"/>
          </a:p>
          <a:p>
            <a:pPr marL="457200" lvl="0" indent="-393700" algn="l" rtl="0">
              <a:spcBef>
                <a:spcPts val="520"/>
              </a:spcBef>
              <a:spcAft>
                <a:spcPts val="0"/>
              </a:spcAft>
              <a:buSzPts val="2600"/>
              <a:buChar char="•"/>
            </a:pPr>
            <a:r>
              <a:rPr lang="en-US" dirty="0"/>
              <a:t>Read!</a:t>
            </a:r>
            <a:endParaRPr dirty="0"/>
          </a:p>
          <a:p>
            <a:pPr marL="457200" lvl="0" indent="-393700" algn="l" rtl="0">
              <a:spcBef>
                <a:spcPts val="0"/>
              </a:spcBef>
              <a:spcAft>
                <a:spcPts val="0"/>
              </a:spcAft>
              <a:buSzPts val="2600"/>
              <a:buChar char="•"/>
            </a:pPr>
            <a:r>
              <a:rPr lang="en-US" dirty="0"/>
              <a:t>When you finish, write a summary of the chapters and add to the corresponding slide in the </a:t>
            </a:r>
            <a:r>
              <a:rPr lang="en-US" i="1" dirty="0"/>
              <a:t>Last Lecture Summary </a:t>
            </a:r>
            <a:r>
              <a:rPr lang="en-US" dirty="0"/>
              <a:t>slide deck. </a:t>
            </a:r>
            <a:endParaRPr dirty="0"/>
          </a:p>
          <a:p>
            <a:pPr marL="457200" lvl="0" indent="-393700" algn="l" rtl="0">
              <a:spcBef>
                <a:spcPts val="0"/>
              </a:spcBef>
              <a:spcAft>
                <a:spcPts val="0"/>
              </a:spcAft>
              <a:buSzPts val="2600"/>
              <a:buChar char="•"/>
            </a:pPr>
            <a:r>
              <a:rPr lang="en-US" dirty="0"/>
              <a:t>Connect your ideas from the reading in a reflection statement.</a:t>
            </a:r>
            <a:endParaRPr i="1" dirty="0">
              <a:solidFill>
                <a:schemeClr val="accent4"/>
              </a:solidFill>
            </a:endParaRPr>
          </a:p>
        </p:txBody>
      </p:sp>
      <p:pic>
        <p:nvPicPr>
          <p:cNvPr id="172" name="Google Shape;172;p33"/>
          <p:cNvPicPr preferRelativeResize="0"/>
          <p:nvPr/>
        </p:nvPicPr>
        <p:blipFill>
          <a:blip r:embed="rId3">
            <a:alphaModFix/>
          </a:blip>
          <a:stretch>
            <a:fillRect/>
          </a:stretch>
        </p:blipFill>
        <p:spPr>
          <a:xfrm>
            <a:off x="6010400" y="2091325"/>
            <a:ext cx="2048475" cy="2048450"/>
          </a:xfrm>
          <a:prstGeom prst="rect">
            <a:avLst/>
          </a:prstGeom>
          <a:noFill/>
          <a:ln>
            <a:noFill/>
          </a:ln>
        </p:spPr>
      </p:pic>
      <p:pic>
        <p:nvPicPr>
          <p:cNvPr id="173" name="Google Shape;173;p33" title="Jigsaw.png"/>
          <p:cNvPicPr preferRelativeResize="0"/>
          <p:nvPr/>
        </p:nvPicPr>
        <p:blipFill>
          <a:blip r:embed="rId4">
            <a:alphaModFix/>
          </a:blip>
          <a:stretch>
            <a:fillRect/>
          </a:stretch>
        </p:blipFill>
        <p:spPr>
          <a:xfrm>
            <a:off x="6703800" y="307250"/>
            <a:ext cx="1983000" cy="1983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4"/>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Novel in a Day</a:t>
            </a:r>
            <a:endParaRPr/>
          </a:p>
        </p:txBody>
      </p:sp>
      <p:sp>
        <p:nvSpPr>
          <p:cNvPr id="179" name="Google Shape;179;p34"/>
          <p:cNvSpPr txBox="1">
            <a:spLocks noGrp="1"/>
          </p:cNvSpPr>
          <p:nvPr>
            <p:ph type="body" idx="1"/>
          </p:nvPr>
        </p:nvSpPr>
        <p:spPr>
          <a:xfrm>
            <a:off x="457200" y="1305050"/>
            <a:ext cx="5528700" cy="3326700"/>
          </a:xfrm>
          <a:prstGeom prst="rect">
            <a:avLst/>
          </a:prstGeom>
        </p:spPr>
        <p:txBody>
          <a:bodyPr spcFirstLastPara="1" wrap="square" lIns="91400" tIns="91400" rIns="91400" bIns="91400" anchor="t" anchorCtr="0">
            <a:normAutofit/>
          </a:bodyPr>
          <a:lstStyle/>
          <a:p>
            <a:pPr marL="0" lvl="0" indent="0" algn="l" rtl="0">
              <a:lnSpc>
                <a:spcPct val="115000"/>
              </a:lnSpc>
              <a:spcBef>
                <a:spcPts val="500"/>
              </a:spcBef>
              <a:spcAft>
                <a:spcPts val="0"/>
              </a:spcAft>
              <a:buNone/>
            </a:pPr>
            <a:r>
              <a:rPr lang="en-US" dirty="0"/>
              <a:t>To access the “Last Lecture Summary” slide deck: </a:t>
            </a:r>
            <a:endParaRPr dirty="0"/>
          </a:p>
          <a:p>
            <a:pPr marL="0" lvl="0" indent="0" algn="l" rtl="0">
              <a:lnSpc>
                <a:spcPct val="115000"/>
              </a:lnSpc>
              <a:spcBef>
                <a:spcPts val="600"/>
              </a:spcBef>
              <a:spcAft>
                <a:spcPts val="0"/>
              </a:spcAft>
              <a:buNone/>
            </a:pPr>
            <a:endParaRPr dirty="0"/>
          </a:p>
          <a:p>
            <a:pPr marL="927100" lvl="0" indent="444500" algn="l" rtl="0">
              <a:lnSpc>
                <a:spcPct val="115000"/>
              </a:lnSpc>
              <a:spcBef>
                <a:spcPts val="600"/>
              </a:spcBef>
              <a:spcAft>
                <a:spcPts val="0"/>
              </a:spcAft>
              <a:buNone/>
            </a:pPr>
            <a:r>
              <a:rPr lang="en-US" sz="1800" dirty="0"/>
              <a:t>Type in</a:t>
            </a:r>
            <a:r>
              <a:rPr lang="en-US" sz="2400" dirty="0"/>
              <a:t> </a:t>
            </a:r>
            <a:r>
              <a:rPr lang="en-US" sz="1800" dirty="0">
                <a:highlight>
                  <a:srgbClr val="FFFF00"/>
                </a:highlight>
              </a:rPr>
              <a:t>[insert </a:t>
            </a:r>
            <a:r>
              <a:rPr lang="en-US" sz="1800" dirty="0" err="1">
                <a:highlight>
                  <a:srgbClr val="FFFF00"/>
                </a:highlight>
              </a:rPr>
              <a:t>url</a:t>
            </a:r>
            <a:r>
              <a:rPr lang="en-US" sz="1800" dirty="0">
                <a:highlight>
                  <a:srgbClr val="FFFF00"/>
                </a:highlight>
              </a:rPr>
              <a:t>]</a:t>
            </a:r>
            <a:endParaRPr sz="1800" dirty="0">
              <a:highlight>
                <a:srgbClr val="FFFF00"/>
              </a:highlight>
            </a:endParaRPr>
          </a:p>
          <a:p>
            <a:pPr marL="927100" lvl="0" indent="444500" algn="l" rtl="0">
              <a:lnSpc>
                <a:spcPct val="115000"/>
              </a:lnSpc>
              <a:spcBef>
                <a:spcPts val="600"/>
              </a:spcBef>
              <a:spcAft>
                <a:spcPts val="0"/>
              </a:spcAft>
              <a:buNone/>
            </a:pPr>
            <a:r>
              <a:rPr lang="en-US" sz="1800" dirty="0"/>
              <a:t>Scan </a:t>
            </a:r>
            <a:r>
              <a:rPr lang="en-US" sz="1800" dirty="0">
                <a:highlight>
                  <a:srgbClr val="FFFF00"/>
                </a:highlight>
              </a:rPr>
              <a:t>QR code</a:t>
            </a:r>
            <a:endParaRPr dirty="0"/>
          </a:p>
          <a:p>
            <a:pPr marL="457200" lvl="0" indent="0" algn="l" rtl="0">
              <a:lnSpc>
                <a:spcPct val="115000"/>
              </a:lnSpc>
              <a:spcBef>
                <a:spcPts val="600"/>
              </a:spcBef>
              <a:spcAft>
                <a:spcPts val="0"/>
              </a:spcAft>
              <a:buNone/>
            </a:pPr>
            <a:endParaRPr dirty="0"/>
          </a:p>
          <a:p>
            <a:pPr marL="0" lvl="0" indent="0" algn="l" rtl="0">
              <a:spcBef>
                <a:spcPts val="600"/>
              </a:spcBef>
              <a:spcAft>
                <a:spcPts val="0"/>
              </a:spcAft>
              <a:buNone/>
            </a:pPr>
            <a:endParaRPr i="1" dirty="0"/>
          </a:p>
        </p:txBody>
      </p:sp>
      <p:pic>
        <p:nvPicPr>
          <p:cNvPr id="180" name="Google Shape;180;p34"/>
          <p:cNvPicPr preferRelativeResize="0"/>
          <p:nvPr/>
        </p:nvPicPr>
        <p:blipFill>
          <a:blip r:embed="rId3">
            <a:alphaModFix/>
          </a:blip>
          <a:stretch>
            <a:fillRect/>
          </a:stretch>
        </p:blipFill>
        <p:spPr>
          <a:xfrm>
            <a:off x="6710625" y="0"/>
            <a:ext cx="2048475" cy="2048450"/>
          </a:xfrm>
          <a:prstGeom prst="rect">
            <a:avLst/>
          </a:prstGeom>
          <a:noFill/>
          <a:ln>
            <a:noFill/>
          </a:ln>
        </p:spPr>
      </p:pic>
      <p:pic>
        <p:nvPicPr>
          <p:cNvPr id="181" name="Google Shape;181;p34"/>
          <p:cNvPicPr preferRelativeResize="0"/>
          <p:nvPr/>
        </p:nvPicPr>
        <p:blipFill>
          <a:blip r:embed="rId4">
            <a:alphaModFix/>
          </a:blip>
          <a:stretch>
            <a:fillRect/>
          </a:stretch>
        </p:blipFill>
        <p:spPr>
          <a:xfrm>
            <a:off x="5723750" y="2426725"/>
            <a:ext cx="2179075" cy="2006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Novel in a Day</a:t>
            </a:r>
            <a:endParaRPr/>
          </a:p>
        </p:txBody>
      </p:sp>
      <p:sp>
        <p:nvSpPr>
          <p:cNvPr id="188" name="Google Shape;188;p35"/>
          <p:cNvSpPr txBox="1">
            <a:spLocks noGrp="1"/>
          </p:cNvSpPr>
          <p:nvPr>
            <p:ph type="body" idx="1"/>
          </p:nvPr>
        </p:nvSpPr>
        <p:spPr>
          <a:xfrm>
            <a:off x="457200" y="1305050"/>
            <a:ext cx="5927400" cy="1709912"/>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US" dirty="0"/>
              <a:t>Present your group’s slide to the class.</a:t>
            </a:r>
            <a:endParaRPr dirty="0"/>
          </a:p>
          <a:p>
            <a:pPr marL="457200" lvl="0" indent="-393700" algn="l" rtl="0">
              <a:spcBef>
                <a:spcPts val="0"/>
              </a:spcBef>
              <a:spcAft>
                <a:spcPts val="0"/>
              </a:spcAft>
              <a:buSzPts val="2600"/>
              <a:buChar char="•"/>
            </a:pPr>
            <a:r>
              <a:rPr lang="en-US" dirty="0"/>
              <a:t>Use your own words to present the summary without reading the slide.</a:t>
            </a:r>
            <a:endParaRPr dirty="0"/>
          </a:p>
          <a:p>
            <a:pPr marL="0" lvl="0" indent="0" algn="l" rtl="0">
              <a:spcBef>
                <a:spcPts val="520"/>
              </a:spcBef>
              <a:spcAft>
                <a:spcPts val="0"/>
              </a:spcAft>
              <a:buNone/>
            </a:pPr>
            <a:endParaRPr i="1" dirty="0">
              <a:solidFill>
                <a:schemeClr val="accent4"/>
              </a:solidFill>
            </a:endParaRPr>
          </a:p>
        </p:txBody>
      </p:sp>
      <p:pic>
        <p:nvPicPr>
          <p:cNvPr id="189" name="Google Shape;189;p35"/>
          <p:cNvPicPr preferRelativeResize="0"/>
          <p:nvPr/>
        </p:nvPicPr>
        <p:blipFill>
          <a:blip r:embed="rId3">
            <a:alphaModFix/>
          </a:blip>
          <a:stretch>
            <a:fillRect/>
          </a:stretch>
        </p:blipFill>
        <p:spPr>
          <a:xfrm>
            <a:off x="6638325" y="307250"/>
            <a:ext cx="2048475" cy="2048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Inverted Pyramid</a:t>
            </a:r>
            <a:endParaRPr/>
          </a:p>
        </p:txBody>
      </p:sp>
      <p:sp>
        <p:nvSpPr>
          <p:cNvPr id="195" name="Google Shape;195;p36"/>
          <p:cNvSpPr txBox="1">
            <a:spLocks noGrp="1"/>
          </p:cNvSpPr>
          <p:nvPr>
            <p:ph type="body" idx="1"/>
          </p:nvPr>
        </p:nvSpPr>
        <p:spPr>
          <a:xfrm>
            <a:off x="457200" y="1305050"/>
            <a:ext cx="5767800" cy="1667525"/>
          </a:xfrm>
          <a:prstGeom prst="rect">
            <a:avLst/>
          </a:prstGeom>
        </p:spPr>
        <p:txBody>
          <a:bodyPr spcFirstLastPara="1" wrap="square" lIns="91400" tIns="91400" rIns="91400" bIns="91400" anchor="t" anchorCtr="0">
            <a:normAutofit fontScale="32500" lnSpcReduction="20000"/>
          </a:bodyPr>
          <a:lstStyle/>
          <a:p>
            <a:pPr marL="0" lvl="0" indent="0" algn="l" rtl="0">
              <a:lnSpc>
                <a:spcPct val="115000"/>
              </a:lnSpc>
              <a:spcBef>
                <a:spcPts val="0"/>
              </a:spcBef>
              <a:spcAft>
                <a:spcPts val="0"/>
              </a:spcAft>
              <a:buNone/>
            </a:pPr>
            <a:endParaRPr sz="1804" dirty="0"/>
          </a:p>
          <a:p>
            <a:pPr marL="63500" lvl="0" indent="0" algn="l" rtl="0">
              <a:spcBef>
                <a:spcPts val="520"/>
              </a:spcBef>
              <a:spcAft>
                <a:spcPts val="0"/>
              </a:spcAft>
              <a:buSzPts val="2600"/>
              <a:buNone/>
            </a:pPr>
            <a:r>
              <a:rPr lang="en-US" sz="7000" dirty="0"/>
              <a:t>Collaborate in pairs to answer the discussion questions.</a:t>
            </a:r>
            <a:endParaRPr sz="7000" dirty="0"/>
          </a:p>
          <a:p>
            <a:pPr marL="0" lvl="0" indent="0" algn="l" rtl="0">
              <a:spcBef>
                <a:spcPts val="520"/>
              </a:spcBef>
              <a:spcAft>
                <a:spcPts val="0"/>
              </a:spcAft>
              <a:buNone/>
            </a:pPr>
            <a:endParaRPr sz="7000" dirty="0"/>
          </a:p>
          <a:p>
            <a:pPr marL="0" lvl="0" indent="0" algn="l" rtl="0">
              <a:spcBef>
                <a:spcPts val="520"/>
              </a:spcBef>
              <a:spcAft>
                <a:spcPts val="0"/>
              </a:spcAft>
              <a:buNone/>
            </a:pPr>
            <a:endParaRPr dirty="0"/>
          </a:p>
          <a:p>
            <a:pPr marL="0" lvl="0" indent="0" algn="l" rtl="0">
              <a:spcBef>
                <a:spcPts val="520"/>
              </a:spcBef>
              <a:spcAft>
                <a:spcPts val="0"/>
              </a:spcAft>
              <a:buNone/>
            </a:pPr>
            <a:r>
              <a:rPr lang="en-US" dirty="0"/>
              <a:t>	</a:t>
            </a:r>
            <a:endParaRPr i="1" dirty="0">
              <a:solidFill>
                <a:schemeClr val="accent4"/>
              </a:solidFill>
            </a:endParaRPr>
          </a:p>
        </p:txBody>
      </p:sp>
      <p:pic>
        <p:nvPicPr>
          <p:cNvPr id="196" name="Google Shape;196;p36"/>
          <p:cNvPicPr preferRelativeResize="0"/>
          <p:nvPr/>
        </p:nvPicPr>
        <p:blipFill>
          <a:blip r:embed="rId5">
            <a:alphaModFix/>
          </a:blip>
          <a:stretch>
            <a:fillRect/>
          </a:stretch>
        </p:blipFill>
        <p:spPr>
          <a:xfrm>
            <a:off x="6877050" y="307250"/>
            <a:ext cx="1809750" cy="1809750"/>
          </a:xfrm>
          <a:prstGeom prst="rect">
            <a:avLst/>
          </a:prstGeom>
          <a:noFill/>
          <a:ln>
            <a:noFill/>
          </a:ln>
        </p:spPr>
      </p:pic>
      <p:sp>
        <p:nvSpPr>
          <p:cNvPr id="3" name="TextBox 2">
            <a:extLst>
              <a:ext uri="{FF2B5EF4-FFF2-40B4-BE49-F238E27FC236}">
                <a16:creationId xmlns:a16="http://schemas.microsoft.com/office/drawing/2014/main" id="{07E74E57-F7E1-8F96-DE91-8545E0EFC8B7}"/>
              </a:ext>
            </a:extLst>
          </p:cNvPr>
          <p:cNvSpPr txBox="1"/>
          <p:nvPr/>
        </p:nvSpPr>
        <p:spPr>
          <a:xfrm>
            <a:off x="4572000" y="4343807"/>
            <a:ext cx="3601941" cy="461665"/>
          </a:xfrm>
          <a:prstGeom prst="rect">
            <a:avLst/>
          </a:prstGeom>
          <a:noFill/>
        </p:spPr>
        <p:txBody>
          <a:bodyPr wrap="square" rtlCol="0">
            <a:spAutoFit/>
          </a:bodyPr>
          <a:lstStyle/>
          <a:p>
            <a:r>
              <a:rPr lang="en-US" sz="2400" i="1" u="sng" dirty="0">
                <a:solidFill>
                  <a:schemeClr val="accent4"/>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K20 20-minute timer</a:t>
            </a:r>
            <a:endParaRPr lang="en-US" sz="2400" dirty="0">
              <a:latin typeface="Calibri" panose="020F0502020204030204" pitchFamily="34" charset="0"/>
              <a:cs typeface="Calibri" panose="020F0502020204030204" pitchFamily="34" charset="0"/>
            </a:endParaRPr>
          </a:p>
        </p:txBody>
      </p:sp>
      <p:pic>
        <p:nvPicPr>
          <p:cNvPr id="4" name="K20 Center 20 minute timer_veryfast480.mp4">
            <a:hlinkClick r:id="" action="ppaction://media"/>
            <a:extLst>
              <a:ext uri="{FF2B5EF4-FFF2-40B4-BE49-F238E27FC236}">
                <a16:creationId xmlns:a16="http://schemas.microsoft.com/office/drawing/2014/main" id="{230B2900-642F-FF86-6779-A3331F4F481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72000" y="3026501"/>
            <a:ext cx="2377470" cy="1337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457200" y="57866"/>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Inverted Pyramid Discussion Questions</a:t>
            </a:r>
            <a:endParaRPr dirty="0"/>
          </a:p>
        </p:txBody>
      </p:sp>
      <p:sp>
        <p:nvSpPr>
          <p:cNvPr id="202" name="Google Shape;202;p37"/>
          <p:cNvSpPr txBox="1">
            <a:spLocks noGrp="1"/>
          </p:cNvSpPr>
          <p:nvPr>
            <p:ph type="body" idx="1"/>
          </p:nvPr>
        </p:nvSpPr>
        <p:spPr>
          <a:xfrm>
            <a:off x="457200" y="886991"/>
            <a:ext cx="7593357" cy="3700500"/>
          </a:xfrm>
          <a:prstGeom prst="rect">
            <a:avLst/>
          </a:prstGeom>
        </p:spPr>
        <p:txBody>
          <a:bodyPr spcFirstLastPara="1" wrap="square" lIns="91400" tIns="91400" rIns="91400" bIns="91400" anchor="t" anchorCtr="0">
            <a:noAutofit/>
          </a:bodyPr>
          <a:lstStyle/>
          <a:p>
            <a:pPr marL="444500" lvl="0" indent="-342900" algn="l" rtl="0">
              <a:spcBef>
                <a:spcPts val="1200"/>
              </a:spcBef>
              <a:spcAft>
                <a:spcPts val="0"/>
              </a:spcAft>
              <a:buSzPts val="2000"/>
              <a:buFont typeface="Arial" panose="020B0604020202020204" pitchFamily="34" charset="0"/>
              <a:buChar char="•"/>
            </a:pPr>
            <a:r>
              <a:rPr lang="en-US" sz="1800" dirty="0"/>
              <a:t>What key life lessons does Randy Pausch share?</a:t>
            </a:r>
            <a:endParaRPr sz="1800" dirty="0"/>
          </a:p>
          <a:p>
            <a:pPr marL="444500" indent="-342900">
              <a:spcBef>
                <a:spcPts val="0"/>
              </a:spcBef>
              <a:buSzPts val="2000"/>
              <a:buFont typeface="Arial" panose="020B0604020202020204" pitchFamily="34" charset="0"/>
              <a:buChar char="•"/>
            </a:pPr>
            <a:r>
              <a:rPr lang="en-US" sz="1800" dirty="0"/>
              <a:t>How does Pausch balance humor with serious topics?</a:t>
            </a:r>
            <a:endParaRPr sz="1800" dirty="0"/>
          </a:p>
          <a:p>
            <a:pPr marL="444500" indent="-342900">
              <a:spcBef>
                <a:spcPts val="0"/>
              </a:spcBef>
              <a:buSzPts val="2000"/>
              <a:buFont typeface="Arial" panose="020B0604020202020204" pitchFamily="34" charset="0"/>
              <a:buChar char="•"/>
            </a:pPr>
            <a:r>
              <a:rPr lang="en-US" sz="1800" dirty="0"/>
              <a:t>What does Pausch mean when discussing "head fakes." How does it relate to life and learning?</a:t>
            </a:r>
            <a:endParaRPr sz="1800" dirty="0"/>
          </a:p>
          <a:p>
            <a:pPr marL="444500" indent="-342900">
              <a:spcBef>
                <a:spcPts val="0"/>
              </a:spcBef>
              <a:buSzPts val="2000"/>
              <a:buFont typeface="Arial" panose="020B0604020202020204" pitchFamily="34" charset="0"/>
              <a:buChar char="•"/>
            </a:pPr>
            <a:r>
              <a:rPr lang="en-US" sz="1800" dirty="0"/>
              <a:t>What are the core values Pausch emphasizes in the speech?</a:t>
            </a:r>
            <a:endParaRPr sz="1800" dirty="0"/>
          </a:p>
          <a:p>
            <a:pPr marL="444500" indent="-342900">
              <a:spcBef>
                <a:spcPts val="0"/>
              </a:spcBef>
              <a:buSzPts val="2000"/>
              <a:buFont typeface="Arial" panose="020B0604020202020204" pitchFamily="34" charset="0"/>
              <a:buChar char="•"/>
            </a:pPr>
            <a:r>
              <a:rPr lang="en-US" sz="1800" dirty="0"/>
              <a:t>How does Pausch demonstrate resilience and optimism in the face of adversity?</a:t>
            </a:r>
            <a:endParaRPr sz="1800" dirty="0"/>
          </a:p>
          <a:p>
            <a:pPr marL="444500" indent="-342900">
              <a:spcBef>
                <a:spcPts val="0"/>
              </a:spcBef>
              <a:buSzPts val="2000"/>
              <a:buFont typeface="Arial" panose="020B0604020202020204" pitchFamily="34" charset="0"/>
              <a:buChar char="•"/>
            </a:pPr>
            <a:r>
              <a:rPr lang="en-US" sz="1800" dirty="0"/>
              <a:t>Which parts of his story resonate with you and why?</a:t>
            </a:r>
            <a:endParaRPr sz="1800" dirty="0"/>
          </a:p>
          <a:p>
            <a:pPr marL="444500" indent="-342900">
              <a:spcBef>
                <a:spcPts val="0"/>
              </a:spcBef>
              <a:buSzPts val="2000"/>
              <a:buFont typeface="Arial" panose="020B0604020202020204" pitchFamily="34" charset="0"/>
              <a:buChar char="•"/>
            </a:pPr>
            <a:r>
              <a:rPr lang="en-US" sz="1800" dirty="0"/>
              <a:t>What personal experiences or perspectives does Pausch draw from to convey these lessons?</a:t>
            </a:r>
            <a:endParaRPr sz="1800" dirty="0"/>
          </a:p>
          <a:p>
            <a:pPr marL="444500" indent="-342900">
              <a:spcBef>
                <a:spcPts val="0"/>
              </a:spcBef>
              <a:spcAft>
                <a:spcPts val="1200"/>
              </a:spcAft>
              <a:buSzPts val="2000"/>
              <a:buFont typeface="Arial" panose="020B0604020202020204" pitchFamily="34" charset="0"/>
              <a:buChar char="•"/>
            </a:pPr>
            <a:r>
              <a:rPr lang="en-US" sz="1800" dirty="0"/>
              <a:t>How do the author's cultural, historical, or global influences shape how he presents these lessons?</a:t>
            </a:r>
            <a:r>
              <a:rPr lang="en-US" sz="1800" dirty="0">
                <a:solidFill>
                  <a:srgbClr val="292929"/>
                </a:solidFill>
                <a:highlight>
                  <a:srgbClr val="FFFFFF"/>
                </a:highlight>
              </a:rPr>
              <a:t> </a:t>
            </a:r>
            <a:endParaRPr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Inverted Pyramid</a:t>
            </a:r>
            <a:endParaRPr/>
          </a:p>
        </p:txBody>
      </p:sp>
      <p:sp>
        <p:nvSpPr>
          <p:cNvPr id="208" name="Google Shape;208;p38"/>
          <p:cNvSpPr txBox="1">
            <a:spLocks noGrp="1"/>
          </p:cNvSpPr>
          <p:nvPr>
            <p:ph type="body" idx="1"/>
          </p:nvPr>
        </p:nvSpPr>
        <p:spPr>
          <a:xfrm>
            <a:off x="457200" y="1305050"/>
            <a:ext cx="5767800" cy="3621000"/>
          </a:xfrm>
          <a:prstGeom prst="rect">
            <a:avLst/>
          </a:prstGeom>
        </p:spPr>
        <p:txBody>
          <a:bodyPr spcFirstLastPara="1" wrap="square" lIns="91400" tIns="91400" rIns="91400" bIns="91400" anchor="t" anchorCtr="0">
            <a:normAutofit/>
          </a:bodyPr>
          <a:lstStyle/>
          <a:p>
            <a:pPr marL="0" lvl="0" indent="0" algn="l" rtl="0">
              <a:lnSpc>
                <a:spcPct val="115000"/>
              </a:lnSpc>
              <a:spcBef>
                <a:spcPts val="0"/>
              </a:spcBef>
              <a:spcAft>
                <a:spcPts val="0"/>
              </a:spcAft>
              <a:buNone/>
            </a:pPr>
            <a:endParaRPr sz="1804" dirty="0"/>
          </a:p>
          <a:p>
            <a:pPr marL="63500" lvl="0" indent="0" algn="l" rtl="0">
              <a:spcBef>
                <a:spcPts val="520"/>
              </a:spcBef>
              <a:spcAft>
                <a:spcPts val="0"/>
              </a:spcAft>
              <a:buSzPts val="2600"/>
              <a:buNone/>
            </a:pPr>
            <a:r>
              <a:rPr lang="en-US" dirty="0"/>
              <a:t>Join another partner pair to discuss your answers to the discussion questions.</a:t>
            </a:r>
            <a:endParaRPr dirty="0"/>
          </a:p>
          <a:p>
            <a:pPr marL="0" lvl="0" indent="0" algn="l" rtl="0">
              <a:spcBef>
                <a:spcPts val="520"/>
              </a:spcBef>
              <a:spcAft>
                <a:spcPts val="0"/>
              </a:spcAft>
              <a:buNone/>
            </a:pPr>
            <a:endParaRPr lang="en-US" dirty="0"/>
          </a:p>
          <a:p>
            <a:pPr marL="0" lvl="0" indent="0" algn="l" rtl="0">
              <a:spcBef>
                <a:spcPts val="520"/>
              </a:spcBef>
              <a:spcAft>
                <a:spcPts val="0"/>
              </a:spcAft>
              <a:buNone/>
            </a:pPr>
            <a:endParaRPr dirty="0"/>
          </a:p>
        </p:txBody>
      </p:sp>
      <p:pic>
        <p:nvPicPr>
          <p:cNvPr id="209" name="Google Shape;209;p38"/>
          <p:cNvPicPr preferRelativeResize="0"/>
          <p:nvPr/>
        </p:nvPicPr>
        <p:blipFill>
          <a:blip r:embed="rId5">
            <a:alphaModFix/>
          </a:blip>
          <a:stretch>
            <a:fillRect/>
          </a:stretch>
        </p:blipFill>
        <p:spPr>
          <a:xfrm>
            <a:off x="6877050" y="307250"/>
            <a:ext cx="1809750" cy="1809750"/>
          </a:xfrm>
          <a:prstGeom prst="rect">
            <a:avLst/>
          </a:prstGeom>
          <a:noFill/>
          <a:ln>
            <a:noFill/>
          </a:ln>
        </p:spPr>
      </p:pic>
      <p:pic>
        <p:nvPicPr>
          <p:cNvPr id="3" name="K20 Center 15 minute timer_veryfast480.mp4">
            <a:hlinkClick r:id="" action="ppaction://media"/>
            <a:extLst>
              <a:ext uri="{FF2B5EF4-FFF2-40B4-BE49-F238E27FC236}">
                <a16:creationId xmlns:a16="http://schemas.microsoft.com/office/drawing/2014/main" id="{ACB06D99-8F4E-9CD8-A1E3-C569B874DCB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59470" y="3026501"/>
            <a:ext cx="2369378" cy="1333238"/>
          </a:xfrm>
          <a:prstGeom prst="rect">
            <a:avLst/>
          </a:prstGeom>
        </p:spPr>
      </p:pic>
      <p:sp>
        <p:nvSpPr>
          <p:cNvPr id="4" name="TextBox 3">
            <a:extLst>
              <a:ext uri="{FF2B5EF4-FFF2-40B4-BE49-F238E27FC236}">
                <a16:creationId xmlns:a16="http://schemas.microsoft.com/office/drawing/2014/main" id="{11307145-A1A3-4A8D-0186-C5D1C2B0950F}"/>
              </a:ext>
            </a:extLst>
          </p:cNvPr>
          <p:cNvSpPr txBox="1"/>
          <p:nvPr/>
        </p:nvSpPr>
        <p:spPr>
          <a:xfrm>
            <a:off x="4559470" y="4328103"/>
            <a:ext cx="3189834" cy="677108"/>
          </a:xfrm>
          <a:prstGeom prst="rect">
            <a:avLst/>
          </a:prstGeom>
          <a:noFill/>
        </p:spPr>
        <p:txBody>
          <a:bodyPr wrap="square" rtlCol="0">
            <a:spAutoFit/>
          </a:bodyPr>
          <a:lstStyle/>
          <a:p>
            <a:r>
              <a:rPr lang="en-US" sz="2400" i="1" u="sng" dirty="0">
                <a:solidFill>
                  <a:schemeClr val="accent4"/>
                </a:solidFill>
                <a:latin typeface="Calibri" panose="020F0502020204030204" pitchFamily="34" charset="0"/>
                <a:cs typeface="Calibri" panose="020F0502020204030204" pitchFamily="34" charset="0"/>
              </a:rPr>
              <a:t>K20 1</a:t>
            </a:r>
            <a:r>
              <a:rPr lang="en-US" sz="2400" i="1" u="sng" dirty="0">
                <a:solidFill>
                  <a:schemeClr val="accent4"/>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5-minute timer</a:t>
            </a:r>
            <a:endParaRPr lang="en-US" sz="2400" i="1" dirty="0">
              <a:solidFill>
                <a:schemeClr val="accent4"/>
              </a:solidFill>
              <a:latin typeface="Calibri" panose="020F0502020204030204" pitchFamily="34" charset="0"/>
              <a:cs typeface="Calibri" panose="020F0502020204030204" pitchFamily="34"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Inverted Pyramid</a:t>
            </a:r>
            <a:endParaRPr/>
          </a:p>
        </p:txBody>
      </p:sp>
      <p:sp>
        <p:nvSpPr>
          <p:cNvPr id="215" name="Google Shape;215;p39"/>
          <p:cNvSpPr txBox="1">
            <a:spLocks noGrp="1"/>
          </p:cNvSpPr>
          <p:nvPr>
            <p:ph type="body" idx="1"/>
          </p:nvPr>
        </p:nvSpPr>
        <p:spPr>
          <a:xfrm>
            <a:off x="457200" y="1305049"/>
            <a:ext cx="5767800" cy="1994463"/>
          </a:xfrm>
          <a:prstGeom prst="rect">
            <a:avLst/>
          </a:prstGeom>
        </p:spPr>
        <p:txBody>
          <a:bodyPr spcFirstLastPara="1" wrap="square" lIns="91400" tIns="91400" rIns="91400" bIns="91400" anchor="t" anchorCtr="0">
            <a:normAutofit fontScale="77500" lnSpcReduction="20000"/>
          </a:bodyPr>
          <a:lstStyle/>
          <a:p>
            <a:pPr marL="0" lvl="0" indent="0" algn="l" rtl="0">
              <a:lnSpc>
                <a:spcPct val="115000"/>
              </a:lnSpc>
              <a:spcBef>
                <a:spcPts val="0"/>
              </a:spcBef>
              <a:spcAft>
                <a:spcPts val="0"/>
              </a:spcAft>
              <a:buNone/>
            </a:pPr>
            <a:endParaRPr sz="1804" dirty="0"/>
          </a:p>
          <a:p>
            <a:pPr marL="63500" lvl="0" indent="0" algn="l" rtl="0">
              <a:spcBef>
                <a:spcPts val="520"/>
              </a:spcBef>
              <a:spcAft>
                <a:spcPts val="0"/>
              </a:spcAft>
              <a:buSzPts val="2600"/>
              <a:buNone/>
            </a:pPr>
            <a:r>
              <a:rPr lang="en-US" sz="3100" dirty="0"/>
              <a:t>Collaborate in pairs to answer the discussion questions.</a:t>
            </a:r>
            <a:endParaRPr sz="3100" dirty="0"/>
          </a:p>
          <a:p>
            <a:pPr marL="0" lvl="0" indent="0" algn="l" rtl="0">
              <a:spcBef>
                <a:spcPts val="520"/>
              </a:spcBef>
              <a:spcAft>
                <a:spcPts val="0"/>
              </a:spcAft>
              <a:buNone/>
            </a:pPr>
            <a:endParaRPr dirty="0"/>
          </a:p>
          <a:p>
            <a:pPr marL="0" lvl="0" indent="0" algn="l" rtl="0">
              <a:spcBef>
                <a:spcPts val="520"/>
              </a:spcBef>
              <a:spcAft>
                <a:spcPts val="0"/>
              </a:spcAft>
              <a:buNone/>
            </a:pPr>
            <a:endParaRPr dirty="0"/>
          </a:p>
          <a:p>
            <a:pPr marL="0" lvl="0" indent="0" algn="l" rtl="0">
              <a:spcBef>
                <a:spcPts val="520"/>
              </a:spcBef>
              <a:spcAft>
                <a:spcPts val="0"/>
              </a:spcAft>
              <a:buNone/>
            </a:pPr>
            <a:r>
              <a:rPr lang="en-US" dirty="0"/>
              <a:t>	</a:t>
            </a:r>
            <a:endParaRPr i="1" dirty="0">
              <a:solidFill>
                <a:schemeClr val="accent4"/>
              </a:solidFill>
            </a:endParaRPr>
          </a:p>
        </p:txBody>
      </p:sp>
      <p:pic>
        <p:nvPicPr>
          <p:cNvPr id="216" name="Google Shape;216;p39"/>
          <p:cNvPicPr preferRelativeResize="0"/>
          <p:nvPr/>
        </p:nvPicPr>
        <p:blipFill>
          <a:blip r:embed="rId5">
            <a:alphaModFix/>
          </a:blip>
          <a:stretch>
            <a:fillRect/>
          </a:stretch>
        </p:blipFill>
        <p:spPr>
          <a:xfrm>
            <a:off x="6877050" y="307250"/>
            <a:ext cx="1809750" cy="1809750"/>
          </a:xfrm>
          <a:prstGeom prst="rect">
            <a:avLst/>
          </a:prstGeom>
          <a:noFill/>
          <a:ln>
            <a:noFill/>
          </a:ln>
        </p:spPr>
      </p:pic>
      <p:sp>
        <p:nvSpPr>
          <p:cNvPr id="3" name="TextBox 2">
            <a:extLst>
              <a:ext uri="{FF2B5EF4-FFF2-40B4-BE49-F238E27FC236}">
                <a16:creationId xmlns:a16="http://schemas.microsoft.com/office/drawing/2014/main" id="{2E15DEEF-9AE6-F32D-195D-C98ED1591C58}"/>
              </a:ext>
            </a:extLst>
          </p:cNvPr>
          <p:cNvSpPr txBox="1"/>
          <p:nvPr/>
        </p:nvSpPr>
        <p:spPr>
          <a:xfrm>
            <a:off x="4816048" y="4335310"/>
            <a:ext cx="2965877" cy="492443"/>
          </a:xfrm>
          <a:prstGeom prst="rect">
            <a:avLst/>
          </a:prstGeom>
          <a:noFill/>
        </p:spPr>
        <p:txBody>
          <a:bodyPr wrap="none" rtlCol="0">
            <a:spAutoFit/>
          </a:bodyPr>
          <a:lstStyle/>
          <a:p>
            <a:r>
              <a:rPr lang="en-US" sz="2600" i="1" u="sng" dirty="0">
                <a:solidFill>
                  <a:schemeClr val="accent4"/>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K20 10-minute timer</a:t>
            </a:r>
            <a:endParaRPr lang="en-US" sz="2600" dirty="0">
              <a:latin typeface="Calibri" panose="020F0502020204030204" pitchFamily="34" charset="0"/>
              <a:cs typeface="Calibri" panose="020F0502020204030204" pitchFamily="34" charset="0"/>
            </a:endParaRPr>
          </a:p>
        </p:txBody>
      </p:sp>
      <p:pic>
        <p:nvPicPr>
          <p:cNvPr id="4" name="K20 Center 10 minute timer_fast480p.mp4">
            <a:hlinkClick r:id="" action="ppaction://media"/>
            <a:extLst>
              <a:ext uri="{FF2B5EF4-FFF2-40B4-BE49-F238E27FC236}">
                <a16:creationId xmlns:a16="http://schemas.microsoft.com/office/drawing/2014/main" id="{3085F7E5-9007-D6F2-0170-1CFD47B4E76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16048" y="3026501"/>
            <a:ext cx="2381827" cy="1340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Rejection, Failure, and Grit</a:t>
            </a:r>
            <a:endParaRPr/>
          </a:p>
        </p:txBody>
      </p:sp>
      <p:sp>
        <p:nvSpPr>
          <p:cNvPr id="222" name="Google Shape;222;p40"/>
          <p:cNvSpPr txBox="1">
            <a:spLocks noGrp="1"/>
          </p:cNvSpPr>
          <p:nvPr>
            <p:ph type="body" idx="1"/>
          </p:nvPr>
        </p:nvSpPr>
        <p:spPr>
          <a:xfrm>
            <a:off x="457200" y="1278881"/>
            <a:ext cx="7769203" cy="3647169"/>
          </a:xfrm>
          <a:prstGeom prst="rect">
            <a:avLst/>
          </a:prstGeom>
        </p:spPr>
        <p:txBody>
          <a:bodyPr spcFirstLastPara="1" wrap="square" lIns="91400" tIns="91400" rIns="91400" bIns="91400" anchor="t" anchorCtr="0">
            <a:normAutofit fontScale="92500" lnSpcReduction="10000"/>
          </a:bodyPr>
          <a:lstStyle/>
          <a:p>
            <a:pPr marL="0" lvl="0" indent="0" algn="l" rtl="0">
              <a:spcBef>
                <a:spcPts val="520"/>
              </a:spcBef>
              <a:spcAft>
                <a:spcPts val="0"/>
              </a:spcAft>
              <a:buNone/>
            </a:pPr>
            <a:r>
              <a:rPr lang="en-US" dirty="0"/>
              <a:t>How do you define the following:</a:t>
            </a:r>
            <a:endParaRPr dirty="0"/>
          </a:p>
          <a:p>
            <a:pPr marL="457200" lvl="0" indent="-393700" algn="l" rtl="0">
              <a:spcBef>
                <a:spcPts val="520"/>
              </a:spcBef>
              <a:spcAft>
                <a:spcPts val="0"/>
              </a:spcAft>
              <a:buSzPts val="2600"/>
              <a:buChar char="•"/>
            </a:pPr>
            <a:r>
              <a:rPr lang="en-US" dirty="0"/>
              <a:t>Rejection?</a:t>
            </a:r>
            <a:endParaRPr dirty="0"/>
          </a:p>
          <a:p>
            <a:pPr marL="457200" lvl="0" indent="-393700" algn="l" rtl="0">
              <a:spcBef>
                <a:spcPts val="0"/>
              </a:spcBef>
              <a:spcAft>
                <a:spcPts val="0"/>
              </a:spcAft>
              <a:buSzPts val="2600"/>
              <a:buChar char="•"/>
            </a:pPr>
            <a:r>
              <a:rPr lang="en-US" dirty="0"/>
              <a:t>Failure?</a:t>
            </a:r>
            <a:endParaRPr dirty="0"/>
          </a:p>
          <a:p>
            <a:pPr marL="457200" lvl="0" indent="-393700" algn="l" rtl="0">
              <a:spcBef>
                <a:spcPts val="0"/>
              </a:spcBef>
              <a:spcAft>
                <a:spcPts val="0"/>
              </a:spcAft>
              <a:buSzPts val="2600"/>
              <a:buChar char="•"/>
            </a:pPr>
            <a:r>
              <a:rPr lang="en-US" dirty="0"/>
              <a:t>Grit? </a:t>
            </a:r>
            <a:endParaRPr dirty="0"/>
          </a:p>
          <a:p>
            <a:pPr marL="0" lvl="0" indent="0" algn="l" rtl="0">
              <a:spcBef>
                <a:spcPts val="0"/>
              </a:spcBef>
              <a:spcAft>
                <a:spcPts val="0"/>
              </a:spcAft>
              <a:buClr>
                <a:schemeClr val="dk1"/>
              </a:buClr>
              <a:buSzPts val="1100"/>
              <a:buFont typeface="Arial"/>
              <a:buNone/>
            </a:pPr>
            <a:endParaRPr sz="1200" i="1" dirty="0">
              <a:latin typeface="Arial"/>
              <a:ea typeface="Arial"/>
              <a:cs typeface="Arial"/>
              <a:sym typeface="Arial"/>
            </a:endParaRPr>
          </a:p>
          <a:p>
            <a:pPr marL="0" lvl="0" indent="0" algn="l" rtl="0">
              <a:spcBef>
                <a:spcPts val="1200"/>
              </a:spcBef>
              <a:spcAft>
                <a:spcPts val="1200"/>
              </a:spcAft>
              <a:buClr>
                <a:schemeClr val="dk1"/>
              </a:buClr>
              <a:buSzPts val="1100"/>
              <a:buFont typeface="Arial"/>
              <a:buNone/>
            </a:pPr>
            <a:endParaRPr lang="en-US" sz="2300" u="sng" dirty="0">
              <a:solidFill>
                <a:schemeClr val="accent4"/>
              </a:solidFill>
              <a:hlinkClick r:id="rId5">
                <a:extLst>
                  <a:ext uri="{A12FA001-AC4F-418D-AE19-62706E023703}">
                    <ahyp:hlinkClr xmlns:ahyp="http://schemas.microsoft.com/office/drawing/2018/hyperlinkcolor" val="tx"/>
                  </a:ext>
                </a:extLst>
              </a:hlinkClick>
            </a:endParaRPr>
          </a:p>
          <a:p>
            <a:pPr marL="0" lvl="0" indent="0" algn="l" rtl="0">
              <a:spcBef>
                <a:spcPts val="1200"/>
              </a:spcBef>
              <a:spcAft>
                <a:spcPts val="1200"/>
              </a:spcAft>
              <a:buClr>
                <a:schemeClr val="dk1"/>
              </a:buClr>
              <a:buSzPts val="1100"/>
              <a:buFont typeface="Arial"/>
              <a:buNone/>
            </a:pPr>
            <a:endParaRPr lang="en-US" sz="2300" u="sng" dirty="0">
              <a:solidFill>
                <a:schemeClr val="accent4"/>
              </a:solidFill>
              <a:hlinkClick r:id="rId5">
                <a:extLst>
                  <a:ext uri="{A12FA001-AC4F-418D-AE19-62706E023703}">
                    <ahyp:hlinkClr xmlns:ahyp="http://schemas.microsoft.com/office/drawing/2018/hyperlinkcolor" val="tx"/>
                  </a:ext>
                </a:extLst>
              </a:hlinkClick>
            </a:endParaRPr>
          </a:p>
          <a:p>
            <a:pPr marL="0" lvl="0" indent="0" algn="ctr" rtl="0">
              <a:spcBef>
                <a:spcPts val="1200"/>
              </a:spcBef>
              <a:spcAft>
                <a:spcPts val="1200"/>
              </a:spcAft>
              <a:buClr>
                <a:schemeClr val="dk1"/>
              </a:buClr>
              <a:buSzPts val="1100"/>
              <a:buFont typeface="Arial"/>
              <a:buNone/>
            </a:pPr>
            <a:r>
              <a:rPr lang="en-US" sz="2300" u="sng" dirty="0">
                <a:solidFill>
                  <a:schemeClr val="accent4"/>
                </a:solidFill>
                <a:hlinkClick r:id="rId5">
                  <a:extLst>
                    <a:ext uri="{A12FA001-AC4F-418D-AE19-62706E023703}">
                      <ahyp:hlinkClr xmlns:ahyp="http://schemas.microsoft.com/office/drawing/2018/hyperlinkcolor" val="tx"/>
                    </a:ext>
                  </a:extLst>
                </a:hlinkClick>
              </a:rPr>
              <a:t>Rejection and Failure</a:t>
            </a:r>
            <a:endParaRPr u="sng" dirty="0"/>
          </a:p>
        </p:txBody>
      </p:sp>
      <p:pic>
        <p:nvPicPr>
          <p:cNvPr id="223" name="Google Shape;223;p40" title="The Last Lecture_Cover (1).png"/>
          <p:cNvPicPr preferRelativeResize="0"/>
          <p:nvPr/>
        </p:nvPicPr>
        <p:blipFill>
          <a:blip r:embed="rId6">
            <a:alphaModFix/>
          </a:blip>
          <a:stretch>
            <a:fillRect/>
          </a:stretch>
        </p:blipFill>
        <p:spPr>
          <a:xfrm>
            <a:off x="6672561" y="307247"/>
            <a:ext cx="2058999" cy="1819211"/>
          </a:xfrm>
          <a:prstGeom prst="rect">
            <a:avLst/>
          </a:prstGeom>
          <a:noFill/>
          <a:ln>
            <a:noFill/>
          </a:ln>
        </p:spPr>
      </p:pic>
      <p:pic>
        <p:nvPicPr>
          <p:cNvPr id="4" name="JiaJiang_Rejection_HB1_clip.mp4">
            <a:hlinkClick r:id="" action="ppaction://media"/>
            <a:extLst>
              <a:ext uri="{FF2B5EF4-FFF2-40B4-BE49-F238E27FC236}">
                <a16:creationId xmlns:a16="http://schemas.microsoft.com/office/drawing/2014/main" id="{F46B4DF4-34C9-6730-C00D-8A0378DB575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62280" y="2086039"/>
            <a:ext cx="3719338" cy="2148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3"/>
          <p:cNvSpPr txBox="1">
            <a:spLocks noGrp="1"/>
          </p:cNvSpPr>
          <p:nvPr>
            <p:ph type="ctrTitle"/>
          </p:nvPr>
        </p:nvSpPr>
        <p:spPr>
          <a:xfrm>
            <a:off x="644652" y="1007598"/>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US"/>
              <a:t>Beyond the Lecture</a:t>
            </a:r>
            <a:endParaRPr/>
          </a:p>
        </p:txBody>
      </p:sp>
      <p:sp>
        <p:nvSpPr>
          <p:cNvPr id="95" name="Google Shape;95;p23"/>
          <p:cNvSpPr txBox="1">
            <a:spLocks noGrp="1"/>
          </p:cNvSpPr>
          <p:nvPr>
            <p:ph type="subTitle" idx="1"/>
          </p:nvPr>
        </p:nvSpPr>
        <p:spPr>
          <a:xfrm>
            <a:off x="644652" y="2400300"/>
            <a:ext cx="7854600" cy="1314600"/>
          </a:xfrm>
          <a:prstGeom prst="rect">
            <a:avLst/>
          </a:prstGeom>
        </p:spPr>
        <p:txBody>
          <a:bodyPr spcFirstLastPara="1" wrap="square" lIns="0" tIns="45700" rIns="18275" bIns="45700" anchor="t" anchorCtr="0">
            <a:normAutofit/>
          </a:bodyPr>
          <a:lstStyle/>
          <a:p>
            <a:pPr marL="0" lvl="0" indent="0" algn="l" rtl="0">
              <a:spcBef>
                <a:spcPts val="520"/>
              </a:spcBef>
              <a:spcAft>
                <a:spcPts val="0"/>
              </a:spcAft>
              <a:buNone/>
            </a:pPr>
            <a:r>
              <a:rPr lang="en-US"/>
              <a:t>Exploring Life Lessons through </a:t>
            </a:r>
            <a:r>
              <a:rPr lang="en-US" i="1"/>
              <a:t>The Last Lecture</a:t>
            </a:r>
            <a:endParaRPr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Rejection, Failure, and Grit</a:t>
            </a:r>
            <a:endParaRPr/>
          </a:p>
        </p:txBody>
      </p:sp>
      <p:sp>
        <p:nvSpPr>
          <p:cNvPr id="229" name="Google Shape;229;p41"/>
          <p:cNvSpPr txBox="1">
            <a:spLocks noGrp="1"/>
          </p:cNvSpPr>
          <p:nvPr>
            <p:ph type="body" idx="1"/>
          </p:nvPr>
        </p:nvSpPr>
        <p:spPr>
          <a:xfrm>
            <a:off x="4033387" y="3976506"/>
            <a:ext cx="2617773" cy="757872"/>
          </a:xfrm>
          <a:prstGeom prst="rect">
            <a:avLst/>
          </a:prstGeom>
        </p:spPr>
        <p:txBody>
          <a:bodyPr spcFirstLastPara="1" wrap="square" lIns="91400" tIns="91400" rIns="91400" bIns="91400" anchor="t" anchorCtr="0">
            <a:normAutofit fontScale="92500" lnSpcReduction="20000"/>
          </a:bodyPr>
          <a:lstStyle/>
          <a:p>
            <a:pPr marL="0" lvl="0" indent="0" algn="l" rtl="0">
              <a:spcBef>
                <a:spcPts val="1200"/>
              </a:spcBef>
              <a:spcAft>
                <a:spcPts val="1200"/>
              </a:spcAft>
              <a:buNone/>
            </a:pPr>
            <a:r>
              <a:rPr lang="en-US" sz="2300" u="sng" dirty="0">
                <a:solidFill>
                  <a:schemeClr val="accent4"/>
                </a:solidFill>
                <a:hlinkClick r:id="rId5">
                  <a:extLst>
                    <a:ext uri="{A12FA001-AC4F-418D-AE19-62706E023703}">
                      <ahyp:hlinkClr xmlns:ahyp="http://schemas.microsoft.com/office/drawing/2018/hyperlinkcolor" val="tx"/>
                    </a:ext>
                  </a:extLst>
                </a:hlinkClick>
              </a:rPr>
              <a:t>Grit</a:t>
            </a:r>
            <a:endParaRPr sz="2300" dirty="0"/>
          </a:p>
        </p:txBody>
      </p:sp>
      <p:pic>
        <p:nvPicPr>
          <p:cNvPr id="230" name="Google Shape;230;p41" title="The Last Lecture_Cover (1).png"/>
          <p:cNvPicPr preferRelativeResize="0"/>
          <p:nvPr/>
        </p:nvPicPr>
        <p:blipFill>
          <a:blip r:embed="rId6">
            <a:alphaModFix/>
          </a:blip>
          <a:stretch>
            <a:fillRect/>
          </a:stretch>
        </p:blipFill>
        <p:spPr>
          <a:xfrm>
            <a:off x="6744957" y="383664"/>
            <a:ext cx="2220000" cy="2220000"/>
          </a:xfrm>
          <a:prstGeom prst="rect">
            <a:avLst/>
          </a:prstGeom>
          <a:noFill/>
          <a:ln>
            <a:noFill/>
          </a:ln>
        </p:spPr>
      </p:pic>
      <p:pic>
        <p:nvPicPr>
          <p:cNvPr id="3" name="Grit_Beyond the Lecture_Duckworth_HB1.mp4">
            <a:hlinkClick r:id="" action="ppaction://media"/>
            <a:extLst>
              <a:ext uri="{FF2B5EF4-FFF2-40B4-BE49-F238E27FC236}">
                <a16:creationId xmlns:a16="http://schemas.microsoft.com/office/drawing/2014/main" id="{92C81F58-2A23-0AB8-3BF2-4302BF90D45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2406" y="1408014"/>
            <a:ext cx="4555915" cy="27036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Driving Question Board</a:t>
            </a:r>
            <a:endParaRPr/>
          </a:p>
        </p:txBody>
      </p:sp>
      <p:sp>
        <p:nvSpPr>
          <p:cNvPr id="236" name="Google Shape;236;p42"/>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US" dirty="0"/>
              <a:t>What would you do if you weren’t afraid to fail? </a:t>
            </a:r>
            <a:endParaRPr dirty="0"/>
          </a:p>
          <a:p>
            <a:pPr marL="457200" lvl="0" indent="-393700" algn="l" rtl="0">
              <a:spcBef>
                <a:spcPts val="0"/>
              </a:spcBef>
              <a:spcAft>
                <a:spcPts val="0"/>
              </a:spcAft>
              <a:buSzPts val="2600"/>
              <a:buChar char="•"/>
            </a:pPr>
            <a:r>
              <a:rPr lang="en-US" dirty="0"/>
              <a:t>How might your life change if you embraced failure as a stepping stone rather than an obstacle?</a:t>
            </a:r>
            <a:endParaRPr dirty="0"/>
          </a:p>
          <a:p>
            <a:pPr marL="0" lvl="0" indent="0" algn="l" rtl="0">
              <a:spcBef>
                <a:spcPts val="520"/>
              </a:spcBef>
              <a:spcAft>
                <a:spcPts val="0"/>
              </a:spcAft>
              <a:buNone/>
            </a:pPr>
            <a:endParaRPr dirty="0"/>
          </a:p>
        </p:txBody>
      </p:sp>
      <p:pic>
        <p:nvPicPr>
          <p:cNvPr id="237" name="Google Shape;237;p42"/>
          <p:cNvPicPr preferRelativeResize="0"/>
          <p:nvPr/>
        </p:nvPicPr>
        <p:blipFill>
          <a:blip r:embed="rId3">
            <a:alphaModFix/>
          </a:blip>
          <a:stretch>
            <a:fillRect/>
          </a:stretch>
        </p:blipFill>
        <p:spPr>
          <a:xfrm>
            <a:off x="6179225" y="1431950"/>
            <a:ext cx="2204625" cy="16099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3"/>
          <p:cNvSpPr txBox="1">
            <a:spLocks noGrp="1"/>
          </p:cNvSpPr>
          <p:nvPr>
            <p:ph type="title"/>
          </p:nvPr>
        </p:nvSpPr>
        <p:spPr>
          <a:xfrm>
            <a:off x="514925" y="341039"/>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3-2-1 </a:t>
            </a:r>
            <a:endParaRPr dirty="0"/>
          </a:p>
        </p:txBody>
      </p:sp>
      <p:sp>
        <p:nvSpPr>
          <p:cNvPr id="243" name="Google Shape;243;p43"/>
          <p:cNvSpPr txBox="1">
            <a:spLocks noGrp="1"/>
          </p:cNvSpPr>
          <p:nvPr>
            <p:ph type="body" idx="1"/>
          </p:nvPr>
        </p:nvSpPr>
        <p:spPr>
          <a:xfrm>
            <a:off x="514925" y="1198439"/>
            <a:ext cx="5691600" cy="2571063"/>
          </a:xfrm>
          <a:prstGeom prst="rect">
            <a:avLst/>
          </a:prstGeom>
        </p:spPr>
        <p:txBody>
          <a:bodyPr spcFirstLastPara="1" wrap="square" lIns="91400" tIns="91400" rIns="91400" bIns="91400" anchor="t" anchorCtr="0">
            <a:noAutofit/>
          </a:bodyPr>
          <a:lstStyle/>
          <a:p>
            <a:pPr marL="457200" lvl="0" indent="-393700" algn="l" rtl="0">
              <a:spcBef>
                <a:spcPts val="520"/>
              </a:spcBef>
              <a:spcAft>
                <a:spcPts val="0"/>
              </a:spcAft>
              <a:buSzPts val="2600"/>
              <a:buChar char="•"/>
            </a:pPr>
            <a:r>
              <a:rPr lang="en-US" dirty="0"/>
              <a:t>What are three things you learned?</a:t>
            </a:r>
            <a:endParaRPr dirty="0"/>
          </a:p>
          <a:p>
            <a:pPr marL="457200" lvl="0" indent="-393700" algn="l" rtl="0">
              <a:spcBef>
                <a:spcPts val="0"/>
              </a:spcBef>
              <a:spcAft>
                <a:spcPts val="0"/>
              </a:spcAft>
              <a:buSzPts val="2600"/>
              <a:buChar char="•"/>
            </a:pPr>
            <a:r>
              <a:rPr lang="en-US" dirty="0"/>
              <a:t>What are two questions you still have?</a:t>
            </a:r>
            <a:endParaRPr dirty="0"/>
          </a:p>
          <a:p>
            <a:pPr marL="457200" lvl="0" indent="-393700" algn="l" rtl="0">
              <a:spcBef>
                <a:spcPts val="0"/>
              </a:spcBef>
              <a:spcAft>
                <a:spcPts val="0"/>
              </a:spcAft>
              <a:buSzPts val="2600"/>
              <a:buChar char="•"/>
            </a:pPr>
            <a:r>
              <a:rPr lang="en-US" dirty="0"/>
              <a:t>What is one thing you found interesting? </a:t>
            </a:r>
            <a:endParaRPr dirty="0"/>
          </a:p>
        </p:txBody>
      </p:sp>
      <p:pic>
        <p:nvPicPr>
          <p:cNvPr id="244" name="Google Shape;244;p43"/>
          <p:cNvPicPr preferRelativeResize="0"/>
          <p:nvPr/>
        </p:nvPicPr>
        <p:blipFill>
          <a:blip r:embed="rId3">
            <a:alphaModFix/>
          </a:blip>
          <a:stretch>
            <a:fillRect/>
          </a:stretch>
        </p:blipFill>
        <p:spPr>
          <a:xfrm>
            <a:off x="6979150" y="717473"/>
            <a:ext cx="1765375" cy="1826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4"/>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Say Something</a:t>
            </a:r>
            <a:endParaRPr/>
          </a:p>
        </p:txBody>
      </p:sp>
      <p:sp>
        <p:nvSpPr>
          <p:cNvPr id="250" name="Google Shape;250;p44"/>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US"/>
              <a:t>Use your Say Something handout to construct probing questions from each section of the handout. </a:t>
            </a:r>
            <a:endParaRPr/>
          </a:p>
          <a:p>
            <a:pPr marL="457200" lvl="0" indent="-393700" algn="l" rtl="0">
              <a:spcBef>
                <a:spcPts val="0"/>
              </a:spcBef>
              <a:spcAft>
                <a:spcPts val="0"/>
              </a:spcAft>
              <a:buSzPts val="2600"/>
              <a:buChar char="•"/>
            </a:pPr>
            <a:r>
              <a:rPr lang="en-US"/>
              <a:t>Your questions will form the basis for today’s discussion.</a:t>
            </a:r>
            <a:endParaRPr i="1"/>
          </a:p>
        </p:txBody>
      </p:sp>
      <p:pic>
        <p:nvPicPr>
          <p:cNvPr id="251" name="Google Shape;251;p44"/>
          <p:cNvPicPr preferRelativeResize="0"/>
          <p:nvPr/>
        </p:nvPicPr>
        <p:blipFill>
          <a:blip r:embed="rId3">
            <a:alphaModFix/>
          </a:blip>
          <a:stretch>
            <a:fillRect/>
          </a:stretch>
        </p:blipFill>
        <p:spPr>
          <a:xfrm>
            <a:off x="5964075" y="1305050"/>
            <a:ext cx="2483275" cy="1617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Identify…</a:t>
            </a:r>
            <a:endParaRPr dirty="0"/>
          </a:p>
        </p:txBody>
      </p:sp>
      <p:sp>
        <p:nvSpPr>
          <p:cNvPr id="257" name="Google Shape;257;p45"/>
          <p:cNvSpPr txBox="1">
            <a:spLocks noGrp="1"/>
          </p:cNvSpPr>
          <p:nvPr>
            <p:ph type="body" idx="1"/>
          </p:nvPr>
        </p:nvSpPr>
        <p:spPr>
          <a:xfrm>
            <a:off x="457199" y="1187280"/>
            <a:ext cx="6234546" cy="3682059"/>
          </a:xfrm>
          <a:prstGeom prst="rect">
            <a:avLst/>
          </a:prstGeom>
        </p:spPr>
        <p:txBody>
          <a:bodyPr spcFirstLastPara="1" wrap="square" lIns="91400" tIns="91400" rIns="91400" bIns="91400" anchor="t" anchorCtr="0">
            <a:noAutofit/>
          </a:bodyPr>
          <a:lstStyle/>
          <a:p>
            <a:pPr marL="457200" lvl="0" indent="-355600" algn="l" rtl="0">
              <a:spcBef>
                <a:spcPts val="1200"/>
              </a:spcBef>
              <a:spcAft>
                <a:spcPts val="0"/>
              </a:spcAft>
              <a:buSzPts val="2000"/>
              <a:buFont typeface="Arial" panose="020B0604020202020204" pitchFamily="34" charset="0"/>
              <a:buChar char="•"/>
            </a:pPr>
            <a:r>
              <a:rPr lang="en-US" sz="1800" dirty="0"/>
              <a:t>The main themes or messages that the author is trying to convey;</a:t>
            </a:r>
            <a:endParaRPr sz="1800" dirty="0"/>
          </a:p>
          <a:p>
            <a:pPr marL="457200" lvl="0" indent="-355600" algn="l" rtl="0">
              <a:spcBef>
                <a:spcPts val="0"/>
              </a:spcBef>
              <a:spcAft>
                <a:spcPts val="0"/>
              </a:spcAft>
              <a:buSzPts val="2000"/>
              <a:buFont typeface="Arial" panose="020B0604020202020204" pitchFamily="34" charset="0"/>
              <a:buChar char="•"/>
            </a:pPr>
            <a:r>
              <a:rPr lang="en-US" sz="1800" dirty="0"/>
              <a:t>Specific examples or stories the author uses to illustrate these themes;</a:t>
            </a:r>
          </a:p>
          <a:p>
            <a:pPr marL="444500" lvl="0" indent="-342900" algn="l" rtl="0">
              <a:spcBef>
                <a:spcPts val="0"/>
              </a:spcBef>
              <a:spcAft>
                <a:spcPts val="0"/>
              </a:spcAft>
              <a:buClr>
                <a:schemeClr val="accent4"/>
              </a:buClr>
              <a:buSzPts val="2000"/>
              <a:buFont typeface="Arial" panose="020B0604020202020204" pitchFamily="34" charset="0"/>
              <a:buChar char="•"/>
            </a:pPr>
            <a:r>
              <a:rPr lang="en-US" sz="1800" dirty="0">
                <a:solidFill>
                  <a:schemeClr val="dk1"/>
                </a:solidFill>
                <a:latin typeface="Calibri"/>
                <a:ea typeface="Calibri"/>
                <a:cs typeface="Calibri"/>
                <a:sym typeface="Calibri"/>
              </a:rPr>
              <a:t>How the author's perspective and writing style contribute to the meaning of the text;</a:t>
            </a:r>
          </a:p>
          <a:p>
            <a:pPr marL="444500" lvl="0" indent="-342900" algn="l" rtl="0">
              <a:spcBef>
                <a:spcPts val="0"/>
              </a:spcBef>
              <a:spcAft>
                <a:spcPts val="0"/>
              </a:spcAft>
              <a:buClr>
                <a:schemeClr val="accent4"/>
              </a:buClr>
              <a:buSzPts val="2000"/>
              <a:buFont typeface="Arial" panose="020B0604020202020204" pitchFamily="34" charset="0"/>
              <a:buChar char="•"/>
            </a:pPr>
            <a:r>
              <a:rPr lang="en-US" sz="1800" dirty="0">
                <a:solidFill>
                  <a:schemeClr val="dk1"/>
                </a:solidFill>
                <a:latin typeface="Calibri"/>
                <a:ea typeface="Calibri"/>
                <a:cs typeface="Calibri"/>
                <a:sym typeface="Calibri"/>
              </a:rPr>
              <a:t>Pausch's use of specific language, tone, and narrative techniques and how they impact the reader's understanding and interpretation of the life lessons;</a:t>
            </a:r>
          </a:p>
          <a:p>
            <a:pPr marL="444500" lvl="0" indent="-342900" algn="l" rtl="0">
              <a:spcBef>
                <a:spcPts val="0"/>
              </a:spcBef>
              <a:spcAft>
                <a:spcPts val="1200"/>
              </a:spcAft>
              <a:buClr>
                <a:schemeClr val="accent4"/>
              </a:buClr>
              <a:buSzPts val="2000"/>
              <a:buFont typeface="Arial" panose="020B0604020202020204" pitchFamily="34" charset="0"/>
              <a:buChar char="•"/>
            </a:pPr>
            <a:r>
              <a:rPr lang="en-US" sz="1800" dirty="0">
                <a:solidFill>
                  <a:schemeClr val="dk1"/>
                </a:solidFill>
                <a:latin typeface="Calibri"/>
                <a:ea typeface="Calibri"/>
                <a:cs typeface="Calibri"/>
                <a:sym typeface="Calibri"/>
              </a:rPr>
              <a:t>The perspectives or experiences Pausch draws upon which shape how he presents these lessons.</a:t>
            </a:r>
          </a:p>
          <a:p>
            <a:pPr marL="101600" lvl="0" indent="0" algn="l" rtl="0">
              <a:spcBef>
                <a:spcPts val="0"/>
              </a:spcBef>
              <a:spcAft>
                <a:spcPts val="0"/>
              </a:spcAft>
              <a:buSzPts val="2000"/>
              <a:buNone/>
            </a:pPr>
            <a:endParaRPr sz="1800" dirty="0"/>
          </a:p>
          <a:p>
            <a:pPr marL="457200" lvl="0" indent="0" algn="l" rtl="0">
              <a:spcBef>
                <a:spcPts val="0"/>
              </a:spcBef>
              <a:spcAft>
                <a:spcPts val="1200"/>
              </a:spcAft>
              <a:buNone/>
            </a:pPr>
            <a:endParaRPr sz="2000" i="1" dirty="0"/>
          </a:p>
        </p:txBody>
      </p:sp>
      <p:pic>
        <p:nvPicPr>
          <p:cNvPr id="258" name="Google Shape;258;p45"/>
          <p:cNvPicPr preferRelativeResize="0"/>
          <p:nvPr/>
        </p:nvPicPr>
        <p:blipFill>
          <a:blip r:embed="rId3">
            <a:alphaModFix/>
          </a:blip>
          <a:stretch>
            <a:fillRect/>
          </a:stretch>
        </p:blipFill>
        <p:spPr>
          <a:xfrm>
            <a:off x="6749295" y="649351"/>
            <a:ext cx="2190084" cy="134570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Cognitive Comic</a:t>
            </a:r>
            <a:endParaRPr/>
          </a:p>
        </p:txBody>
      </p:sp>
      <p:sp>
        <p:nvSpPr>
          <p:cNvPr id="265" name="Google Shape;265;p46"/>
          <p:cNvSpPr txBox="1">
            <a:spLocks noGrp="1"/>
          </p:cNvSpPr>
          <p:nvPr>
            <p:ph type="body" idx="1"/>
          </p:nvPr>
        </p:nvSpPr>
        <p:spPr>
          <a:xfrm>
            <a:off x="457200" y="1305049"/>
            <a:ext cx="6189600" cy="2611523"/>
          </a:xfrm>
          <a:prstGeom prst="rect">
            <a:avLst/>
          </a:prstGeom>
        </p:spPr>
        <p:txBody>
          <a:bodyPr spcFirstLastPara="1" wrap="square" lIns="91400" tIns="91400" rIns="91400" bIns="91400" anchor="t" anchorCtr="0">
            <a:normAutofit lnSpcReduction="10000"/>
          </a:bodyPr>
          <a:lstStyle/>
          <a:p>
            <a:pPr marL="457200" lvl="0" indent="-393700" algn="l" rtl="0">
              <a:spcBef>
                <a:spcPts val="520"/>
              </a:spcBef>
              <a:spcAft>
                <a:spcPts val="0"/>
              </a:spcAft>
              <a:buSzPts val="2600"/>
              <a:buChar char="•"/>
            </a:pPr>
            <a:r>
              <a:rPr lang="en-US" dirty="0"/>
              <a:t>Select one key theme from </a:t>
            </a:r>
            <a:r>
              <a:rPr lang="en-US" i="1" dirty="0"/>
              <a:t>The Last Lecture</a:t>
            </a:r>
            <a:r>
              <a:rPr lang="en-US" dirty="0"/>
              <a:t> to explore further.</a:t>
            </a:r>
            <a:endParaRPr dirty="0"/>
          </a:p>
          <a:p>
            <a:pPr marL="457200" lvl="0" indent="-393700" algn="l" rtl="0">
              <a:spcBef>
                <a:spcPts val="0"/>
              </a:spcBef>
              <a:spcAft>
                <a:spcPts val="0"/>
              </a:spcAft>
              <a:buSzPts val="2600"/>
              <a:buChar char="•"/>
            </a:pPr>
            <a:r>
              <a:rPr lang="en-US" dirty="0"/>
              <a:t>Create a visual representation of using Cognitive Comics.</a:t>
            </a:r>
          </a:p>
          <a:p>
            <a:pPr>
              <a:spcBef>
                <a:spcPts val="0"/>
              </a:spcBef>
            </a:pPr>
            <a:r>
              <a:rPr lang="en-US" sz="2600" dirty="0">
                <a:solidFill>
                  <a:schemeClr val="dk1"/>
                </a:solidFill>
                <a:latin typeface="Calibri"/>
                <a:ea typeface="Calibri"/>
                <a:cs typeface="Calibri"/>
                <a:sym typeface="Calibri"/>
              </a:rPr>
              <a:t>Use quotes and personal reflections to help tell your story.</a:t>
            </a:r>
          </a:p>
          <a:p>
            <a:pPr marL="457200" lvl="0" indent="-393700" algn="l" rtl="0">
              <a:spcBef>
                <a:spcPts val="0"/>
              </a:spcBef>
              <a:spcAft>
                <a:spcPts val="0"/>
              </a:spcAft>
              <a:buSzPts val="2600"/>
              <a:buChar char="•"/>
            </a:pPr>
            <a:endParaRPr dirty="0"/>
          </a:p>
          <a:p>
            <a:pPr marL="457200" lvl="0" indent="0" algn="l" rtl="0">
              <a:spcBef>
                <a:spcPts val="520"/>
              </a:spcBef>
              <a:spcAft>
                <a:spcPts val="0"/>
              </a:spcAft>
              <a:buNone/>
            </a:pPr>
            <a:endParaRPr dirty="0"/>
          </a:p>
        </p:txBody>
      </p:sp>
      <p:pic>
        <p:nvPicPr>
          <p:cNvPr id="266" name="Google Shape;266;p46"/>
          <p:cNvPicPr preferRelativeResize="0"/>
          <p:nvPr/>
        </p:nvPicPr>
        <p:blipFill>
          <a:blip r:embed="rId3">
            <a:alphaModFix/>
          </a:blip>
          <a:stretch>
            <a:fillRect/>
          </a:stretch>
        </p:blipFill>
        <p:spPr>
          <a:xfrm>
            <a:off x="6646850" y="307250"/>
            <a:ext cx="2039950" cy="2039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7"/>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endParaRPr/>
          </a:p>
        </p:txBody>
      </p:sp>
      <p:sp>
        <p:nvSpPr>
          <p:cNvPr id="273" name="Google Shape;273;p47"/>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endParaRPr/>
          </a:p>
        </p:txBody>
      </p:sp>
      <p:pic>
        <p:nvPicPr>
          <p:cNvPr id="274" name="Google Shape;274;p47" title="The Last Lecture_hero.png"/>
          <p:cNvPicPr preferRelativeResize="0"/>
          <p:nvPr/>
        </p:nvPicPr>
        <p:blipFill>
          <a:blip r:embed="rId3">
            <a:alphaModFix/>
          </a:blip>
          <a:stretch>
            <a:fillRect/>
          </a:stretch>
        </p:blipFill>
        <p:spPr>
          <a:xfrm>
            <a:off x="251250" y="141325"/>
            <a:ext cx="8641502" cy="48608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8"/>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Mirror, Binoculars, Microscope</a:t>
            </a:r>
            <a:endParaRPr/>
          </a:p>
        </p:txBody>
      </p:sp>
      <p:sp>
        <p:nvSpPr>
          <p:cNvPr id="280" name="Google Shape;280;p48"/>
          <p:cNvSpPr txBox="1">
            <a:spLocks noGrp="1"/>
          </p:cNvSpPr>
          <p:nvPr>
            <p:ph type="body" idx="1"/>
          </p:nvPr>
        </p:nvSpPr>
        <p:spPr>
          <a:xfrm>
            <a:off x="457199" y="1305050"/>
            <a:ext cx="7715757" cy="3752472"/>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US" dirty="0"/>
              <a:t>Write an answer for each prompt below.</a:t>
            </a:r>
            <a:endParaRPr dirty="0"/>
          </a:p>
          <a:p>
            <a:pPr indent="-457200"/>
            <a:r>
              <a:rPr lang="en-US" i="1" dirty="0"/>
              <a:t>Mirror: (internal reflection): </a:t>
            </a:r>
            <a:r>
              <a:rPr lang="en-US" dirty="0"/>
              <a:t>What have I learned about myself by reading this book?</a:t>
            </a:r>
            <a:endParaRPr dirty="0"/>
          </a:p>
          <a:p>
            <a:pPr indent="-457200"/>
            <a:r>
              <a:rPr lang="en-US" i="1" dirty="0"/>
              <a:t>Microscope: (close inspection): </a:t>
            </a:r>
            <a:r>
              <a:rPr lang="en-US" dirty="0"/>
              <a:t>What lessons required closer inspection?</a:t>
            </a:r>
            <a:endParaRPr dirty="0"/>
          </a:p>
          <a:p>
            <a:pPr indent="-457200"/>
            <a:r>
              <a:rPr lang="en-US" i="1" dirty="0"/>
              <a:t>Binoculars: (global reflection):</a:t>
            </a:r>
            <a:r>
              <a:rPr lang="en-US" dirty="0"/>
              <a:t>What value does </a:t>
            </a:r>
            <a:r>
              <a:rPr lang="en-US" i="1" dirty="0"/>
              <a:t>The Last Lecture</a:t>
            </a:r>
            <a:r>
              <a:rPr lang="en-US" dirty="0"/>
              <a:t> have for the world?</a:t>
            </a:r>
            <a:endParaRPr dirty="0"/>
          </a:p>
        </p:txBody>
      </p:sp>
      <p:pic>
        <p:nvPicPr>
          <p:cNvPr id="281" name="Google Shape;281;p48" title="MirrorMicroscopeBinoculars.png"/>
          <p:cNvPicPr preferRelativeResize="0">
            <a:picLocks noGrp="1"/>
          </p:cNvPicPr>
          <p:nvPr>
            <p:ph type="pic" idx="2"/>
          </p:nvPr>
        </p:nvPicPr>
        <p:blipFill rotWithShape="1">
          <a:blip r:embed="rId3">
            <a:alphaModFix/>
          </a:blip>
          <a:srcRect t="19" b="29"/>
          <a:stretch/>
        </p:blipFill>
        <p:spPr>
          <a:xfrm>
            <a:off x="7044735" y="250697"/>
            <a:ext cx="1828800" cy="18279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Vlogit: Your Own “Pearl of Wisdom” </a:t>
            </a:r>
            <a:endParaRPr/>
          </a:p>
        </p:txBody>
      </p:sp>
      <p:sp>
        <p:nvSpPr>
          <p:cNvPr id="287" name="Google Shape;287;p49"/>
          <p:cNvSpPr txBox="1">
            <a:spLocks noGrp="1"/>
          </p:cNvSpPr>
          <p:nvPr>
            <p:ph type="body" idx="1"/>
          </p:nvPr>
        </p:nvSpPr>
        <p:spPr>
          <a:xfrm>
            <a:off x="457199" y="1305058"/>
            <a:ext cx="6113533" cy="3126265"/>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US" dirty="0"/>
              <a:t>Create a video essay of your “Last Lecture” using </a:t>
            </a:r>
            <a:r>
              <a:rPr lang="en-US" dirty="0" err="1"/>
              <a:t>VlogIt</a:t>
            </a:r>
            <a:r>
              <a:rPr lang="en-US" dirty="0"/>
              <a:t>. </a:t>
            </a:r>
            <a:endParaRPr dirty="0"/>
          </a:p>
          <a:p>
            <a:pPr marL="457200" lvl="0" indent="-393700" algn="l" rtl="0">
              <a:spcBef>
                <a:spcPts val="520"/>
              </a:spcBef>
              <a:spcAft>
                <a:spcPts val="0"/>
              </a:spcAft>
              <a:buSzPts val="2600"/>
              <a:buChar char="•"/>
            </a:pPr>
            <a:r>
              <a:rPr lang="en-US" dirty="0"/>
              <a:t>What is your lasting legacy?</a:t>
            </a:r>
            <a:endParaRPr dirty="0"/>
          </a:p>
          <a:p>
            <a:pPr marL="457200" lvl="0" indent="-393700" algn="l" rtl="0">
              <a:spcBef>
                <a:spcPts val="0"/>
              </a:spcBef>
              <a:spcAft>
                <a:spcPts val="0"/>
              </a:spcAft>
              <a:buSzPts val="2600"/>
              <a:buChar char="•"/>
            </a:pPr>
            <a:r>
              <a:rPr lang="en-US" dirty="0"/>
              <a:t>What is your advice to underclassmen?  </a:t>
            </a:r>
            <a:endParaRPr dirty="0"/>
          </a:p>
          <a:p>
            <a:pPr marL="457200" lvl="0" indent="-393700" algn="l" rtl="0">
              <a:spcBef>
                <a:spcPts val="0"/>
              </a:spcBef>
              <a:spcAft>
                <a:spcPts val="0"/>
              </a:spcAft>
              <a:buSzPts val="2600"/>
              <a:buChar char="•"/>
            </a:pPr>
            <a:r>
              <a:rPr lang="en-US" dirty="0"/>
              <a:t>How do you foresee your life milestones in the future as maximizing your potential? </a:t>
            </a:r>
            <a:endParaRPr sz="2000" dirty="0"/>
          </a:p>
        </p:txBody>
      </p:sp>
      <p:pic>
        <p:nvPicPr>
          <p:cNvPr id="288" name="Google Shape;288;p49"/>
          <p:cNvPicPr preferRelativeResize="0"/>
          <p:nvPr/>
        </p:nvPicPr>
        <p:blipFill>
          <a:blip r:embed="rId3">
            <a:alphaModFix/>
          </a:blip>
          <a:stretch>
            <a:fillRect/>
          </a:stretch>
        </p:blipFill>
        <p:spPr>
          <a:xfrm>
            <a:off x="6203250" y="1305050"/>
            <a:ext cx="1553625" cy="1553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p50"/>
          <p:cNvSpPr txBox="1">
            <a:spLocks noGrp="1"/>
          </p:cNvSpPr>
          <p:nvPr>
            <p:ph type="body" idx="1"/>
          </p:nvPr>
        </p:nvSpPr>
        <p:spPr>
          <a:xfrm>
            <a:off x="2574750" y="1534724"/>
            <a:ext cx="3994500" cy="2627100"/>
          </a:xfrm>
          <a:prstGeom prst="rect">
            <a:avLst/>
          </a:prstGeom>
          <a:noFill/>
          <a:ln>
            <a:noFill/>
          </a:ln>
        </p:spPr>
        <p:txBody>
          <a:bodyPr spcFirstLastPara="1" wrap="square" lIns="91400" tIns="91400" rIns="91400" bIns="91400" anchor="t" anchorCtr="0">
            <a:normAutofit lnSpcReduction="10000"/>
          </a:bodyPr>
          <a:lstStyle/>
          <a:p>
            <a:pPr marL="0" lvl="0" indent="0" algn="l" rtl="0">
              <a:spcBef>
                <a:spcPts val="0"/>
              </a:spcBef>
              <a:spcAft>
                <a:spcPts val="0"/>
              </a:spcAft>
              <a:buSzPts val="2600"/>
              <a:buNone/>
            </a:pPr>
            <a:r>
              <a:rPr lang="en-US" sz="2800" dirty="0">
                <a:latin typeface="Arial"/>
                <a:ea typeface="Arial"/>
                <a:cs typeface="Arial"/>
                <a:sym typeface="Arial"/>
              </a:rPr>
              <a:t>Success is not final, failure is not fatal: it is the courage to continue that counts.</a:t>
            </a:r>
            <a:r>
              <a:rPr lang="en-US" sz="2800" b="0" dirty="0">
                <a:latin typeface="Arial"/>
                <a:ea typeface="Arial"/>
                <a:cs typeface="Arial"/>
                <a:sym typeface="Arial"/>
              </a:rPr>
              <a:t> </a:t>
            </a:r>
            <a:endParaRPr sz="2800" b="0" dirty="0">
              <a:latin typeface="Arial"/>
              <a:ea typeface="Arial"/>
              <a:cs typeface="Arial"/>
              <a:sym typeface="Arial"/>
            </a:endParaRPr>
          </a:p>
          <a:p>
            <a:pPr marL="0" lvl="0" indent="0" algn="l" rtl="0">
              <a:spcBef>
                <a:spcPts val="0"/>
              </a:spcBef>
              <a:spcAft>
                <a:spcPts val="0"/>
              </a:spcAft>
              <a:buSzPts val="2600"/>
              <a:buNone/>
            </a:pPr>
            <a:endParaRPr sz="2800" b="0" dirty="0">
              <a:latin typeface="Arial"/>
              <a:ea typeface="Arial"/>
              <a:cs typeface="Arial"/>
              <a:sym typeface="Arial"/>
            </a:endParaRPr>
          </a:p>
          <a:p>
            <a:pPr marL="0" lvl="0" indent="0" algn="r" rtl="0">
              <a:spcBef>
                <a:spcPts val="0"/>
              </a:spcBef>
              <a:spcAft>
                <a:spcPts val="0"/>
              </a:spcAft>
              <a:buSzPts val="2600"/>
              <a:buNone/>
            </a:pPr>
            <a:r>
              <a:rPr lang="en-US" sz="2800" b="0" dirty="0">
                <a:latin typeface="Arial"/>
                <a:ea typeface="Arial"/>
                <a:cs typeface="Arial"/>
                <a:sym typeface="Arial"/>
              </a:rPr>
              <a:t>– Winston Churchill</a:t>
            </a:r>
            <a:endParaRPr sz="4300" b="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4"/>
          <p:cNvSpPr txBox="1">
            <a:spLocks noGrp="1"/>
          </p:cNvSpPr>
          <p:nvPr>
            <p:ph type="title"/>
          </p:nvPr>
        </p:nvSpPr>
        <p:spPr>
          <a:xfrm>
            <a:off x="530350" y="600927"/>
            <a:ext cx="7772400" cy="102184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FFFFFF"/>
              </a:buClr>
              <a:buSzPts val="5000"/>
              <a:buFont typeface="Calibri"/>
              <a:buNone/>
            </a:pPr>
            <a:r>
              <a:rPr lang="en-US" dirty="0"/>
              <a:t>Essential Question</a:t>
            </a:r>
            <a:endParaRPr dirty="0"/>
          </a:p>
        </p:txBody>
      </p:sp>
      <p:sp>
        <p:nvSpPr>
          <p:cNvPr id="101" name="Google Shape;101;p24"/>
          <p:cNvSpPr txBox="1">
            <a:spLocks noGrp="1"/>
          </p:cNvSpPr>
          <p:nvPr>
            <p:ph type="body" idx="1"/>
          </p:nvPr>
        </p:nvSpPr>
        <p:spPr>
          <a:xfrm>
            <a:off x="530350" y="2028500"/>
            <a:ext cx="7772400" cy="2251500"/>
          </a:xfrm>
          <a:prstGeom prst="rect">
            <a:avLst/>
          </a:prstGeom>
          <a:noFill/>
          <a:ln>
            <a:noFill/>
          </a:ln>
        </p:spPr>
        <p:txBody>
          <a:bodyPr spcFirstLastPara="1" wrap="square" lIns="45700" tIns="45700" rIns="45700" bIns="45700" anchor="t" anchorCtr="0">
            <a:noAutofit/>
          </a:bodyPr>
          <a:lstStyle/>
          <a:p>
            <a:pPr marL="0" lvl="0" indent="0" algn="l" rtl="0">
              <a:spcBef>
                <a:spcPts val="0"/>
              </a:spcBef>
              <a:spcAft>
                <a:spcPts val="0"/>
              </a:spcAft>
              <a:buClr>
                <a:schemeClr val="dk1"/>
              </a:buClr>
              <a:buSzPts val="1100"/>
              <a:buFont typeface="Arial"/>
              <a:buNone/>
            </a:pPr>
            <a:r>
              <a:rPr lang="en-US"/>
              <a:t>What practical lessons about resilience, goal-setting, and building meaningful relationships can be applied to overcome our own challenges and make better life decisions?</a:t>
            </a:r>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51"/>
          <p:cNvSpPr txBox="1">
            <a:spLocks noGrp="1"/>
          </p:cNvSpPr>
          <p:nvPr>
            <p:ph type="body" idx="1"/>
          </p:nvPr>
        </p:nvSpPr>
        <p:spPr>
          <a:xfrm>
            <a:off x="2574750" y="1534732"/>
            <a:ext cx="3994500" cy="2376154"/>
          </a:xfrm>
          <a:prstGeom prst="rect">
            <a:avLst/>
          </a:prstGeom>
          <a:noFill/>
          <a:ln>
            <a:noFill/>
          </a:ln>
        </p:spPr>
        <p:txBody>
          <a:bodyPr spcFirstLastPara="1" wrap="square" lIns="91400" tIns="91400" rIns="91400" bIns="914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00" dirty="0">
                <a:latin typeface="Arial"/>
                <a:ea typeface="Arial"/>
                <a:cs typeface="Arial"/>
                <a:sym typeface="Arial"/>
              </a:rPr>
              <a:t>So, even if there are failures, it brings experience. Experience is what you get when you didn't get what you wanted. And experience is often the most valuable thing you have to offer.</a:t>
            </a:r>
          </a:p>
          <a:p>
            <a:pPr marL="0" lvl="0" indent="0" algn="r" rtl="0">
              <a:lnSpc>
                <a:spcPct val="115000"/>
              </a:lnSpc>
              <a:spcBef>
                <a:spcPts val="0"/>
              </a:spcBef>
              <a:spcAft>
                <a:spcPts val="0"/>
              </a:spcAft>
              <a:buClr>
                <a:schemeClr val="dk1"/>
              </a:buClr>
              <a:buSzPts val="1100"/>
              <a:buFont typeface="Arial"/>
              <a:buNone/>
            </a:pPr>
            <a:r>
              <a:rPr lang="en-US" sz="2000" b="0" dirty="0">
                <a:latin typeface="Arial"/>
                <a:ea typeface="Arial"/>
                <a:cs typeface="Arial"/>
                <a:sym typeface="Arial"/>
              </a:rPr>
              <a:t>— Randy Pausch</a:t>
            </a:r>
            <a:endParaRPr sz="2000" b="0" dirty="0">
              <a:latin typeface="Arial"/>
              <a:ea typeface="Arial"/>
              <a:cs typeface="Arial"/>
              <a:sym typeface="Arial"/>
            </a:endParaRPr>
          </a:p>
          <a:p>
            <a:pPr marL="0" lvl="0" indent="0" algn="l" rtl="0">
              <a:spcBef>
                <a:spcPts val="0"/>
              </a:spcBef>
              <a:spcAft>
                <a:spcPts val="0"/>
              </a:spcAft>
              <a:buSzPts val="2600"/>
              <a:buNone/>
            </a:pPr>
            <a:endParaRPr sz="2000" dirty="0">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436127" y="296527"/>
            <a:ext cx="7772400" cy="10218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FFFFFF"/>
              </a:buClr>
              <a:buSzPts val="5000"/>
              <a:buFont typeface="Calibri"/>
              <a:buNone/>
            </a:pPr>
            <a:r>
              <a:rPr lang="en-US"/>
              <a:t>Lesson Objectives</a:t>
            </a:r>
            <a:endParaRPr/>
          </a:p>
        </p:txBody>
      </p:sp>
      <p:sp>
        <p:nvSpPr>
          <p:cNvPr id="107" name="Google Shape;107;p25"/>
          <p:cNvSpPr txBox="1">
            <a:spLocks noGrp="1"/>
          </p:cNvSpPr>
          <p:nvPr>
            <p:ph type="body" idx="1"/>
          </p:nvPr>
        </p:nvSpPr>
        <p:spPr>
          <a:xfrm>
            <a:off x="436127" y="1423823"/>
            <a:ext cx="7772400" cy="1132200"/>
          </a:xfrm>
          <a:prstGeom prst="rect">
            <a:avLst/>
          </a:prstGeom>
          <a:noFill/>
          <a:ln>
            <a:noFill/>
          </a:ln>
        </p:spPr>
        <p:txBody>
          <a:bodyPr spcFirstLastPara="1" wrap="square" lIns="45700" tIns="45700" rIns="45700" bIns="45700" anchor="t" anchorCtr="0">
            <a:noAutofit/>
          </a:bodyPr>
          <a:lstStyle/>
          <a:p>
            <a:pPr marL="457200" lvl="0" indent="-361950" algn="l" rtl="0">
              <a:spcBef>
                <a:spcPts val="0"/>
              </a:spcBef>
              <a:spcAft>
                <a:spcPts val="0"/>
              </a:spcAft>
              <a:buSzPts val="2100"/>
              <a:buFont typeface="Arial" panose="020B0604020202020204" pitchFamily="34" charset="0"/>
              <a:buChar char="•"/>
            </a:pPr>
            <a:r>
              <a:rPr lang="en-US" sz="2100" dirty="0"/>
              <a:t>Analyze how Randy Pausch's perspectives on resilience in </a:t>
            </a:r>
            <a:r>
              <a:rPr lang="en-US" sz="2100" i="1" dirty="0"/>
              <a:t>The Last Lecture</a:t>
            </a:r>
            <a:r>
              <a:rPr lang="en-US" sz="2100" dirty="0"/>
              <a:t> apply to personal growth and decision-making.</a:t>
            </a:r>
            <a:endParaRPr sz="2100" dirty="0"/>
          </a:p>
          <a:p>
            <a:pPr marL="457200" lvl="0" indent="-361950" algn="l" rtl="0">
              <a:spcBef>
                <a:spcPts val="0"/>
              </a:spcBef>
              <a:spcAft>
                <a:spcPts val="0"/>
              </a:spcAft>
              <a:buSzPts val="2100"/>
              <a:buFont typeface="Arial" panose="020B0604020202020204" pitchFamily="34" charset="0"/>
              <a:buChar char="•"/>
            </a:pPr>
            <a:r>
              <a:rPr lang="en-US" sz="2100" dirty="0"/>
              <a:t>Analyze how Pausch's approach to goal-setting affects achievement through obstacles.</a:t>
            </a:r>
            <a:endParaRPr sz="2100" dirty="0"/>
          </a:p>
          <a:p>
            <a:pPr marL="438150" lvl="0" indent="-342900" algn="l" rtl="0">
              <a:spcBef>
                <a:spcPts val="0"/>
              </a:spcBef>
              <a:spcAft>
                <a:spcPts val="0"/>
              </a:spcAft>
              <a:buSzPts val="2100"/>
              <a:buFont typeface="Arial" panose="020B0604020202020204" pitchFamily="34" charset="0"/>
              <a:buChar char="•"/>
            </a:pPr>
            <a:r>
              <a:rPr lang="en-US" sz="2100" dirty="0"/>
              <a:t>Analyze how Pausch uses anecdotes, humor, and sincerity to connect with his audience, illustrating the value of relationships through his specific language and tone.</a:t>
            </a:r>
            <a:endParaRPr sz="2100" dirty="0"/>
          </a:p>
          <a:p>
            <a:pPr marL="457200" lvl="0" indent="-361950" algn="l" rtl="0">
              <a:spcBef>
                <a:spcPts val="0"/>
              </a:spcBef>
              <a:spcAft>
                <a:spcPts val="0"/>
              </a:spcAft>
              <a:buSzPts val="2100"/>
              <a:buFont typeface="Arial" panose="020B0604020202020204" pitchFamily="34" charset="0"/>
              <a:buChar char="•"/>
            </a:pPr>
            <a:r>
              <a:rPr lang="en-US" sz="2100" dirty="0"/>
              <a:t>Prepare and deliver presentations to convey understanding of Pausch's lessons and application to real-life decision-making, supporting reflections with evidence.</a:t>
            </a:r>
            <a:endParaRPr sz="21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6"/>
          <p:cNvSpPr txBox="1">
            <a:spLocks noGrp="1"/>
          </p:cNvSpPr>
          <p:nvPr>
            <p:ph type="body" idx="1"/>
          </p:nvPr>
        </p:nvSpPr>
        <p:spPr>
          <a:xfrm>
            <a:off x="457200" y="1309350"/>
            <a:ext cx="65886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US" dirty="0"/>
              <a:t>Brainstorm words or phrases that relate to </a:t>
            </a:r>
            <a:r>
              <a:rPr lang="en-US" b="1" dirty="0"/>
              <a:t>lessons learned in life</a:t>
            </a:r>
            <a:r>
              <a:rPr lang="en-US" dirty="0"/>
              <a:t>.</a:t>
            </a:r>
            <a:endParaRPr dirty="0"/>
          </a:p>
          <a:p>
            <a:pPr marL="457200" lvl="0" indent="-393700" algn="l" rtl="0">
              <a:lnSpc>
                <a:spcPct val="115000"/>
              </a:lnSpc>
              <a:spcBef>
                <a:spcPts val="0"/>
              </a:spcBef>
              <a:spcAft>
                <a:spcPts val="0"/>
              </a:spcAft>
              <a:buSzPct val="100000"/>
              <a:buChar char="•"/>
            </a:pPr>
            <a:r>
              <a:rPr lang="en-US" sz="2300" dirty="0"/>
              <a:t>Form words, such as </a:t>
            </a:r>
            <a:r>
              <a:rPr lang="en-US" sz="2300" b="1" i="1" dirty="0">
                <a:solidFill>
                  <a:srgbClr val="0066FF"/>
                </a:solidFill>
              </a:rPr>
              <a:t>Adversity</a:t>
            </a:r>
            <a:r>
              <a:rPr lang="en-US" sz="2300" dirty="0"/>
              <a:t> for the letter </a:t>
            </a:r>
            <a:r>
              <a:rPr lang="en-US" sz="2300" b="1" dirty="0">
                <a:solidFill>
                  <a:srgbClr val="0066FF"/>
                </a:solidFill>
              </a:rPr>
              <a:t>A</a:t>
            </a:r>
            <a:r>
              <a:rPr lang="en-US" sz="2300" dirty="0">
                <a:solidFill>
                  <a:srgbClr val="292929"/>
                </a:solidFill>
              </a:rPr>
              <a:t> or </a:t>
            </a:r>
            <a:r>
              <a:rPr lang="en-US" sz="2300" b="1" i="1" dirty="0">
                <a:solidFill>
                  <a:schemeClr val="accent1"/>
                </a:solidFill>
              </a:rPr>
              <a:t>Wisdom</a:t>
            </a:r>
            <a:r>
              <a:rPr lang="en-US" sz="2300" dirty="0">
                <a:solidFill>
                  <a:srgbClr val="292929"/>
                </a:solidFill>
              </a:rPr>
              <a:t> for </a:t>
            </a:r>
            <a:r>
              <a:rPr lang="en-US" sz="2300" b="1" dirty="0">
                <a:solidFill>
                  <a:schemeClr val="accent1"/>
                </a:solidFill>
              </a:rPr>
              <a:t>W</a:t>
            </a:r>
            <a:r>
              <a:rPr lang="en-US" sz="2300" dirty="0">
                <a:solidFill>
                  <a:srgbClr val="292929"/>
                </a:solidFill>
              </a:rPr>
              <a:t>…</a:t>
            </a:r>
            <a:endParaRPr sz="2300" dirty="0">
              <a:solidFill>
                <a:srgbClr val="292929"/>
              </a:solidFill>
            </a:endParaRPr>
          </a:p>
          <a:p>
            <a:pPr marL="457200" lvl="0" indent="-374650" algn="l" rtl="0">
              <a:lnSpc>
                <a:spcPct val="115000"/>
              </a:lnSpc>
              <a:spcBef>
                <a:spcPts val="0"/>
              </a:spcBef>
              <a:spcAft>
                <a:spcPts val="0"/>
              </a:spcAft>
              <a:buSzPts val="2300"/>
              <a:buChar char="•"/>
            </a:pPr>
            <a:r>
              <a:rPr lang="en-US" sz="2300" dirty="0">
                <a:solidFill>
                  <a:srgbClr val="292929"/>
                </a:solidFill>
              </a:rPr>
              <a:t>Or alliterative phrases such as </a:t>
            </a:r>
            <a:r>
              <a:rPr lang="en-US" sz="2300" b="1" i="1" dirty="0">
                <a:solidFill>
                  <a:srgbClr val="7030A0"/>
                </a:solidFill>
              </a:rPr>
              <a:t>Trials and Tribulations</a:t>
            </a:r>
            <a:r>
              <a:rPr lang="en-US" sz="2300" dirty="0"/>
              <a:t> for </a:t>
            </a:r>
            <a:r>
              <a:rPr lang="en-US" sz="2300" b="1" dirty="0">
                <a:solidFill>
                  <a:srgbClr val="7030A0"/>
                </a:solidFill>
              </a:rPr>
              <a:t>T.</a:t>
            </a:r>
            <a:endParaRPr sz="2300" b="1" dirty="0">
              <a:solidFill>
                <a:srgbClr val="7030A0"/>
              </a:solidFill>
            </a:endParaRPr>
          </a:p>
          <a:p>
            <a:pPr marL="457200" lvl="0" indent="0" algn="l" rtl="0">
              <a:lnSpc>
                <a:spcPct val="115000"/>
              </a:lnSpc>
              <a:spcBef>
                <a:spcPts val="0"/>
              </a:spcBef>
              <a:spcAft>
                <a:spcPts val="0"/>
              </a:spcAft>
              <a:buNone/>
            </a:pPr>
            <a:endParaRPr sz="2300" dirty="0">
              <a:solidFill>
                <a:srgbClr val="292929"/>
              </a:solidFill>
            </a:endParaRPr>
          </a:p>
        </p:txBody>
      </p:sp>
      <p:sp>
        <p:nvSpPr>
          <p:cNvPr id="113" name="Google Shape;113;p2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a:t>ABC Graffiti </a:t>
            </a:r>
            <a:endParaRPr/>
          </a:p>
        </p:txBody>
      </p:sp>
      <p:pic>
        <p:nvPicPr>
          <p:cNvPr id="114" name="Google Shape;114;p26"/>
          <p:cNvPicPr preferRelativeResize="0"/>
          <p:nvPr/>
        </p:nvPicPr>
        <p:blipFill>
          <a:blip r:embed="rId5">
            <a:alphaModFix/>
          </a:blip>
          <a:stretch>
            <a:fillRect/>
          </a:stretch>
        </p:blipFill>
        <p:spPr>
          <a:xfrm>
            <a:off x="7045800" y="373283"/>
            <a:ext cx="1799900" cy="1695125"/>
          </a:xfrm>
          <a:prstGeom prst="rect">
            <a:avLst/>
          </a:prstGeom>
          <a:noFill/>
          <a:ln>
            <a:noFill/>
          </a:ln>
        </p:spPr>
      </p:pic>
      <p:sp>
        <p:nvSpPr>
          <p:cNvPr id="115" name="Google Shape;115;p26"/>
          <p:cNvSpPr txBox="1"/>
          <p:nvPr/>
        </p:nvSpPr>
        <p:spPr>
          <a:xfrm>
            <a:off x="5017650" y="4595653"/>
            <a:ext cx="4056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i="1" u="sng" dirty="0">
                <a:solidFill>
                  <a:schemeClr val="accent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K20 3-minute timer</a:t>
            </a:r>
            <a:endParaRPr sz="2600" i="1" dirty="0">
              <a:solidFill>
                <a:schemeClr val="accent4"/>
              </a:solidFill>
              <a:latin typeface="Calibri"/>
              <a:ea typeface="Calibri"/>
              <a:cs typeface="Calibri"/>
              <a:sym typeface="Calibri"/>
            </a:endParaRPr>
          </a:p>
        </p:txBody>
      </p:sp>
      <p:pic>
        <p:nvPicPr>
          <p:cNvPr id="2" name="K20 Center 3 minute timer-360p.mp4">
            <a:hlinkClick r:id="" action="ppaction://media"/>
            <a:extLst>
              <a:ext uri="{FF2B5EF4-FFF2-40B4-BE49-F238E27FC236}">
                <a16:creationId xmlns:a16="http://schemas.microsoft.com/office/drawing/2014/main" id="{1579C739-82DA-1AD7-227F-D41D02C951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54769" y="3515205"/>
            <a:ext cx="2048158" cy="11520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7"/>
          <p:cNvSpPr txBox="1"/>
          <p:nvPr/>
        </p:nvSpPr>
        <p:spPr>
          <a:xfrm>
            <a:off x="361225" y="488100"/>
            <a:ext cx="4256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991B1E"/>
                </a:solidFill>
                <a:latin typeface="Calibri"/>
                <a:ea typeface="Calibri"/>
                <a:cs typeface="Calibri"/>
                <a:sym typeface="Calibri"/>
              </a:rPr>
              <a:t>ABC Graffiti </a:t>
            </a:r>
            <a:endParaRPr/>
          </a:p>
        </p:txBody>
      </p:sp>
      <p:pic>
        <p:nvPicPr>
          <p:cNvPr id="121" name="Google Shape;121;p27"/>
          <p:cNvPicPr preferRelativeResize="0"/>
          <p:nvPr/>
        </p:nvPicPr>
        <p:blipFill>
          <a:blip r:embed="rId5">
            <a:alphaModFix/>
          </a:blip>
          <a:stretch>
            <a:fillRect/>
          </a:stretch>
        </p:blipFill>
        <p:spPr>
          <a:xfrm>
            <a:off x="7078308" y="139021"/>
            <a:ext cx="1967018" cy="1843201"/>
          </a:xfrm>
          <a:prstGeom prst="rect">
            <a:avLst/>
          </a:prstGeom>
          <a:noFill/>
          <a:ln>
            <a:noFill/>
          </a:ln>
        </p:spPr>
      </p:pic>
      <p:sp>
        <p:nvSpPr>
          <p:cNvPr id="122" name="Google Shape;122;p27"/>
          <p:cNvSpPr txBox="1"/>
          <p:nvPr/>
        </p:nvSpPr>
        <p:spPr>
          <a:xfrm>
            <a:off x="3117500" y="4515300"/>
            <a:ext cx="2740500" cy="523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2200" u="sng">
              <a:solidFill>
                <a:schemeClr val="hlink"/>
              </a:solidFill>
              <a:latin typeface="Calibri"/>
              <a:ea typeface="Calibri"/>
              <a:cs typeface="Calibri"/>
              <a:sym typeface="Calibri"/>
            </a:endParaRPr>
          </a:p>
        </p:txBody>
      </p:sp>
      <p:sp>
        <p:nvSpPr>
          <p:cNvPr id="123" name="Google Shape;123;p27"/>
          <p:cNvSpPr txBox="1"/>
          <p:nvPr/>
        </p:nvSpPr>
        <p:spPr>
          <a:xfrm>
            <a:off x="463350" y="942300"/>
            <a:ext cx="67611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600">
              <a:solidFill>
                <a:schemeClr val="dk1"/>
              </a:solidFill>
              <a:latin typeface="Calibri"/>
              <a:ea typeface="Calibri"/>
              <a:cs typeface="Calibri"/>
              <a:sym typeface="Calibri"/>
            </a:endParaRPr>
          </a:p>
        </p:txBody>
      </p:sp>
      <p:sp>
        <p:nvSpPr>
          <p:cNvPr id="124" name="Google Shape;124;p27"/>
          <p:cNvSpPr txBox="1"/>
          <p:nvPr/>
        </p:nvSpPr>
        <p:spPr>
          <a:xfrm>
            <a:off x="364307" y="1420501"/>
            <a:ext cx="6714000" cy="104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600" b="1" dirty="0">
                <a:solidFill>
                  <a:schemeClr val="dk1"/>
                </a:solidFill>
                <a:latin typeface="Calibri"/>
                <a:ea typeface="Calibri"/>
                <a:cs typeface="Calibri"/>
                <a:sym typeface="Calibri"/>
              </a:rPr>
              <a:t>Focus:</a:t>
            </a:r>
            <a:r>
              <a:rPr lang="en-US" sz="2600" dirty="0">
                <a:solidFill>
                  <a:schemeClr val="dk1"/>
                </a:solidFill>
                <a:latin typeface="Calibri"/>
                <a:ea typeface="Calibri"/>
                <a:cs typeface="Calibri"/>
                <a:sym typeface="Calibri"/>
              </a:rPr>
              <a:t> Add additional words and phrases for the letters that haven’t already been addressed. </a:t>
            </a:r>
            <a:endParaRPr sz="2600" dirty="0">
              <a:solidFill>
                <a:schemeClr val="dk1"/>
              </a:solidFill>
              <a:latin typeface="Calibri"/>
              <a:ea typeface="Calibri"/>
              <a:cs typeface="Calibri"/>
              <a:sym typeface="Calibri"/>
            </a:endParaRPr>
          </a:p>
        </p:txBody>
      </p:sp>
      <p:sp>
        <p:nvSpPr>
          <p:cNvPr id="125" name="Google Shape;125;p27"/>
          <p:cNvSpPr txBox="1"/>
          <p:nvPr/>
        </p:nvSpPr>
        <p:spPr>
          <a:xfrm>
            <a:off x="4898248" y="4158903"/>
            <a:ext cx="3478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i="1" u="sng" dirty="0">
                <a:solidFill>
                  <a:schemeClr val="accent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K20 2-minute timer</a:t>
            </a:r>
            <a:r>
              <a:rPr lang="en-US" sz="2600" i="1" dirty="0">
                <a:solidFill>
                  <a:schemeClr val="accent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endParaRPr sz="2600" i="1" dirty="0">
              <a:solidFill>
                <a:schemeClr val="accent4"/>
              </a:solidFill>
              <a:latin typeface="Calibri"/>
              <a:ea typeface="Calibri"/>
              <a:cs typeface="Calibri"/>
              <a:sym typeface="Calibri"/>
            </a:endParaRPr>
          </a:p>
        </p:txBody>
      </p:sp>
      <p:pic>
        <p:nvPicPr>
          <p:cNvPr id="2" name="K20 Center 2 minute timer.mp4">
            <a:hlinkClick r:id="" action="ppaction://media"/>
            <a:extLst>
              <a:ext uri="{FF2B5EF4-FFF2-40B4-BE49-F238E27FC236}">
                <a16:creationId xmlns:a16="http://schemas.microsoft.com/office/drawing/2014/main" id="{D54EB89D-5666-04DA-372C-627FD8D029D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98248" y="2816275"/>
            <a:ext cx="2386894" cy="13426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8"/>
          <p:cNvSpPr txBox="1"/>
          <p:nvPr/>
        </p:nvSpPr>
        <p:spPr>
          <a:xfrm>
            <a:off x="361225" y="488100"/>
            <a:ext cx="6474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991B1E"/>
                </a:solidFill>
                <a:latin typeface="Calibri"/>
                <a:ea typeface="Calibri"/>
                <a:cs typeface="Calibri"/>
                <a:sym typeface="Calibri"/>
              </a:rPr>
              <a:t>ABC Graffiti (</a:t>
            </a:r>
            <a:r>
              <a:rPr lang="en-US" sz="3600" i="1">
                <a:solidFill>
                  <a:srgbClr val="991B1E"/>
                </a:solidFill>
                <a:latin typeface="Calibri"/>
                <a:ea typeface="Calibri"/>
                <a:cs typeface="Calibri"/>
                <a:sym typeface="Calibri"/>
              </a:rPr>
              <a:t>Optional Round)</a:t>
            </a:r>
            <a:r>
              <a:rPr lang="en-US" sz="3600">
                <a:solidFill>
                  <a:srgbClr val="991B1E"/>
                </a:solidFill>
                <a:latin typeface="Calibri"/>
                <a:ea typeface="Calibri"/>
                <a:cs typeface="Calibri"/>
                <a:sym typeface="Calibri"/>
              </a:rPr>
              <a:t> </a:t>
            </a:r>
            <a:endParaRPr/>
          </a:p>
        </p:txBody>
      </p:sp>
      <p:pic>
        <p:nvPicPr>
          <p:cNvPr id="131" name="Google Shape;131;p28"/>
          <p:cNvPicPr preferRelativeResize="0"/>
          <p:nvPr/>
        </p:nvPicPr>
        <p:blipFill>
          <a:blip r:embed="rId5">
            <a:alphaModFix/>
          </a:blip>
          <a:stretch>
            <a:fillRect/>
          </a:stretch>
        </p:blipFill>
        <p:spPr>
          <a:xfrm>
            <a:off x="7014491" y="241319"/>
            <a:ext cx="1932559" cy="1753178"/>
          </a:xfrm>
          <a:prstGeom prst="rect">
            <a:avLst/>
          </a:prstGeom>
          <a:noFill/>
          <a:ln>
            <a:noFill/>
          </a:ln>
        </p:spPr>
      </p:pic>
      <p:sp>
        <p:nvSpPr>
          <p:cNvPr id="132" name="Google Shape;132;p28"/>
          <p:cNvSpPr txBox="1"/>
          <p:nvPr/>
        </p:nvSpPr>
        <p:spPr>
          <a:xfrm>
            <a:off x="3117500" y="4515300"/>
            <a:ext cx="2740500" cy="523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sz="2200" u="sng">
              <a:solidFill>
                <a:schemeClr val="hlink"/>
              </a:solidFill>
              <a:latin typeface="Calibri"/>
              <a:ea typeface="Calibri"/>
              <a:cs typeface="Calibri"/>
              <a:sym typeface="Calibri"/>
            </a:endParaRPr>
          </a:p>
        </p:txBody>
      </p:sp>
      <p:sp>
        <p:nvSpPr>
          <p:cNvPr id="133" name="Google Shape;133;p28"/>
          <p:cNvSpPr txBox="1"/>
          <p:nvPr/>
        </p:nvSpPr>
        <p:spPr>
          <a:xfrm>
            <a:off x="441700" y="1389488"/>
            <a:ext cx="6714000" cy="150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600" b="1" dirty="0">
                <a:solidFill>
                  <a:schemeClr val="dk1"/>
                </a:solidFill>
                <a:latin typeface="Calibri"/>
                <a:ea typeface="Calibri"/>
                <a:cs typeface="Calibri"/>
                <a:sym typeface="Calibri"/>
              </a:rPr>
              <a:t>Focus:</a:t>
            </a:r>
            <a:r>
              <a:rPr lang="en-US" sz="2600" dirty="0">
                <a:solidFill>
                  <a:schemeClr val="dk1"/>
                </a:solidFill>
                <a:latin typeface="Calibri"/>
                <a:ea typeface="Calibri"/>
                <a:cs typeface="Calibri"/>
                <a:sym typeface="Calibri"/>
              </a:rPr>
              <a:t> Add more words and phrases for the letters that haven’t already been addressed. You may use outside sources for this round!</a:t>
            </a:r>
            <a:endParaRPr sz="2600" dirty="0">
              <a:solidFill>
                <a:schemeClr val="dk1"/>
              </a:solidFill>
              <a:latin typeface="Calibri"/>
              <a:ea typeface="Calibri"/>
              <a:cs typeface="Calibri"/>
              <a:sym typeface="Calibri"/>
            </a:endParaRPr>
          </a:p>
        </p:txBody>
      </p:sp>
      <p:sp>
        <p:nvSpPr>
          <p:cNvPr id="134" name="Google Shape;134;p28"/>
          <p:cNvSpPr txBox="1"/>
          <p:nvPr/>
        </p:nvSpPr>
        <p:spPr>
          <a:xfrm>
            <a:off x="4810432" y="4362900"/>
            <a:ext cx="3478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i="1" u="sng" dirty="0">
                <a:solidFill>
                  <a:schemeClr val="accent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K20 3-minute timer </a:t>
            </a:r>
            <a:endParaRPr sz="2600" i="1" dirty="0">
              <a:solidFill>
                <a:schemeClr val="accent4"/>
              </a:solidFill>
              <a:latin typeface="Calibri"/>
              <a:ea typeface="Calibri"/>
              <a:cs typeface="Calibri"/>
              <a:sym typeface="Calibri"/>
            </a:endParaRPr>
          </a:p>
        </p:txBody>
      </p:sp>
      <p:pic>
        <p:nvPicPr>
          <p:cNvPr id="2" name="K20 Center 3 minute timer.mp4">
            <a:hlinkClick r:id="" action="ppaction://media"/>
            <a:extLst>
              <a:ext uri="{FF2B5EF4-FFF2-40B4-BE49-F238E27FC236}">
                <a16:creationId xmlns:a16="http://schemas.microsoft.com/office/drawing/2014/main" id="{874DAF02-A200-7BE2-0FEE-73F36BC1A37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10432" y="2970848"/>
            <a:ext cx="2339293" cy="1315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9"/>
          <p:cNvSpPr txBox="1">
            <a:spLocks noGrp="1"/>
          </p:cNvSpPr>
          <p:nvPr>
            <p:ph type="title"/>
          </p:nvPr>
        </p:nvSpPr>
        <p:spPr>
          <a:xfrm>
            <a:off x="457200" y="307247"/>
            <a:ext cx="3893871"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US" dirty="0"/>
              <a:t>Six-Word Memoir</a:t>
            </a:r>
            <a:endParaRPr dirty="0"/>
          </a:p>
        </p:txBody>
      </p:sp>
      <p:sp>
        <p:nvSpPr>
          <p:cNvPr id="140" name="Google Shape;140;p29"/>
          <p:cNvSpPr txBox="1">
            <a:spLocks noGrp="1"/>
          </p:cNvSpPr>
          <p:nvPr>
            <p:ph type="body" idx="1"/>
          </p:nvPr>
        </p:nvSpPr>
        <p:spPr>
          <a:xfrm>
            <a:off x="457200" y="1305050"/>
            <a:ext cx="6143400" cy="1809026"/>
          </a:xfrm>
          <a:prstGeom prst="rect">
            <a:avLst/>
          </a:prstGeom>
        </p:spPr>
        <p:txBody>
          <a:bodyPr spcFirstLastPara="1" wrap="square" lIns="91400" tIns="91400" rIns="91400" bIns="91400" anchor="t" anchorCtr="0">
            <a:normAutofit/>
          </a:bodyPr>
          <a:lstStyle/>
          <a:p>
            <a:pPr marL="0" indent="0">
              <a:buNone/>
            </a:pPr>
            <a:r>
              <a:rPr lang="en-US" sz="2400" dirty="0"/>
              <a:t>After the final round of ABC Graffiti, return to your original poster and synthesize the poster’s information into a Six-Word Memoir. </a:t>
            </a:r>
            <a:endParaRPr sz="2400" dirty="0"/>
          </a:p>
        </p:txBody>
      </p:sp>
      <p:sp>
        <p:nvSpPr>
          <p:cNvPr id="141" name="Google Shape;141;p29"/>
          <p:cNvSpPr txBox="1"/>
          <p:nvPr/>
        </p:nvSpPr>
        <p:spPr>
          <a:xfrm>
            <a:off x="5115104" y="4481453"/>
            <a:ext cx="2905318"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i="1" u="sng" dirty="0">
                <a:solidFill>
                  <a:schemeClr val="accent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K20 3-minute timer</a:t>
            </a:r>
            <a:endParaRPr sz="2600" i="1" dirty="0">
              <a:solidFill>
                <a:schemeClr val="accent4"/>
              </a:solidFill>
              <a:latin typeface="Calibri"/>
              <a:ea typeface="Calibri"/>
              <a:cs typeface="Calibri"/>
              <a:sym typeface="Calibri"/>
            </a:endParaRPr>
          </a:p>
        </p:txBody>
      </p:sp>
      <p:pic>
        <p:nvPicPr>
          <p:cNvPr id="142" name="Google Shape;142;p29" descr="Cover Image"/>
          <p:cNvPicPr preferRelativeResize="0"/>
          <p:nvPr/>
        </p:nvPicPr>
        <p:blipFill>
          <a:blip r:embed="rId6">
            <a:alphaModFix/>
          </a:blip>
          <a:stretch>
            <a:fillRect/>
          </a:stretch>
        </p:blipFill>
        <p:spPr>
          <a:xfrm>
            <a:off x="6600675" y="354350"/>
            <a:ext cx="2015850" cy="2015850"/>
          </a:xfrm>
          <a:prstGeom prst="rect">
            <a:avLst/>
          </a:prstGeom>
          <a:noFill/>
          <a:ln cap="flat" cmpd="sng">
            <a:solidFill>
              <a:srgbClr val="E2E8F0"/>
            </a:solidFill>
            <a:prstDash val="solid"/>
            <a:miter lim="8000"/>
            <a:headEnd type="none" w="sm" len="sm"/>
            <a:tailEnd type="none" w="sm" len="sm"/>
          </a:ln>
        </p:spPr>
      </p:pic>
      <p:pic>
        <p:nvPicPr>
          <p:cNvPr id="2" name="K20 Center 3 minute timer.mp4">
            <a:hlinkClick r:id="" action="ppaction://media"/>
            <a:extLst>
              <a:ext uri="{FF2B5EF4-FFF2-40B4-BE49-F238E27FC236}">
                <a16:creationId xmlns:a16="http://schemas.microsoft.com/office/drawing/2014/main" id="{03492059-553A-C51D-0E41-68C8857A339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83192" y="3188548"/>
            <a:ext cx="2234816" cy="1257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530350" y="613841"/>
            <a:ext cx="7772400" cy="102184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FFFFFF"/>
              </a:buClr>
              <a:buSzPts val="5000"/>
              <a:buFont typeface="Calibri"/>
              <a:buNone/>
            </a:pPr>
            <a:r>
              <a:rPr lang="en-US"/>
              <a:t>Last Lecture </a:t>
            </a:r>
            <a:endParaRPr/>
          </a:p>
        </p:txBody>
      </p:sp>
      <p:sp>
        <p:nvSpPr>
          <p:cNvPr id="148" name="Google Shape;148;p30"/>
          <p:cNvSpPr txBox="1">
            <a:spLocks noGrp="1"/>
          </p:cNvSpPr>
          <p:nvPr>
            <p:ph type="body" idx="1"/>
          </p:nvPr>
        </p:nvSpPr>
        <p:spPr>
          <a:xfrm>
            <a:off x="530350" y="1635683"/>
            <a:ext cx="7772400" cy="956815"/>
          </a:xfrm>
          <a:prstGeom prst="rect">
            <a:avLst/>
          </a:prstGeom>
          <a:noFill/>
          <a:ln>
            <a:noFill/>
          </a:ln>
        </p:spPr>
        <p:txBody>
          <a:bodyPr spcFirstLastPara="1" wrap="square" lIns="45700" tIns="45700" rIns="45700" bIns="45700" anchor="t" anchorCtr="0">
            <a:normAutofit/>
          </a:bodyPr>
          <a:lstStyle/>
          <a:p>
            <a:pPr marL="63500" lvl="0" indent="0" algn="l" rtl="0">
              <a:spcBef>
                <a:spcPts val="0"/>
              </a:spcBef>
              <a:spcAft>
                <a:spcPts val="0"/>
              </a:spcAft>
              <a:buSzPts val="2600"/>
              <a:buNone/>
            </a:pPr>
            <a:r>
              <a:rPr lang="en-US" dirty="0"/>
              <a:t>Explore the author’s reflections on his life and the lessons he wants to share.</a:t>
            </a:r>
            <a:endParaRPr dirty="0"/>
          </a:p>
          <a:p>
            <a:pPr marL="45720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49" name="Google Shape;149;p30"/>
          <p:cNvSpPr txBox="1"/>
          <p:nvPr/>
        </p:nvSpPr>
        <p:spPr>
          <a:xfrm>
            <a:off x="530350" y="4026502"/>
            <a:ext cx="4334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i="1" u="sng" dirty="0">
                <a:solidFill>
                  <a:schemeClr val="accent4">
                    <a:lumMod val="75000"/>
                  </a:schemeClr>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The Last Lecture trailer</a:t>
            </a:r>
            <a:endParaRPr sz="2600" i="1" dirty="0">
              <a:solidFill>
                <a:schemeClr val="accent4">
                  <a:lumMod val="75000"/>
                </a:schemeClr>
              </a:solidFill>
              <a:latin typeface="Calibri"/>
              <a:ea typeface="Calibri"/>
              <a:cs typeface="Calibri"/>
              <a:sym typeface="Calibri"/>
            </a:endParaRPr>
          </a:p>
        </p:txBody>
      </p:sp>
      <p:pic>
        <p:nvPicPr>
          <p:cNvPr id="2" name="The Last Lecture Movie Trailer.mp4">
            <a:hlinkClick r:id="" action="ppaction://media"/>
            <a:extLst>
              <a:ext uri="{FF2B5EF4-FFF2-40B4-BE49-F238E27FC236}">
                <a16:creationId xmlns:a16="http://schemas.microsoft.com/office/drawing/2014/main" id="{0D0D347E-BB74-3399-B9BC-E758D56B8B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36052" y="2774739"/>
            <a:ext cx="3583732" cy="2019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2050</Words>
  <Application>Microsoft Office PowerPoint</Application>
  <PresentationFormat>On-screen Show (16:9)</PresentationFormat>
  <Paragraphs>158</Paragraphs>
  <Slides>30</Slides>
  <Notes>30</Notes>
  <HiddenSlides>1</HiddenSlides>
  <MMClips>11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Noto Sans Symbols</vt:lpstr>
      <vt:lpstr>LEARN theme</vt:lpstr>
      <vt:lpstr>LEARN theme</vt:lpstr>
      <vt:lpstr>PowerPoint Presentation</vt:lpstr>
      <vt:lpstr>Beyond the Lecture</vt:lpstr>
      <vt:lpstr>Essential Question</vt:lpstr>
      <vt:lpstr>Lesson Objectives</vt:lpstr>
      <vt:lpstr>ABC Graffiti </vt:lpstr>
      <vt:lpstr>PowerPoint Presentation</vt:lpstr>
      <vt:lpstr>PowerPoint Presentation</vt:lpstr>
      <vt:lpstr>Six-Word Memoir</vt:lpstr>
      <vt:lpstr>Last Lecture </vt:lpstr>
      <vt:lpstr>Chat Stations</vt:lpstr>
      <vt:lpstr>Novel in a Day</vt:lpstr>
      <vt:lpstr>Novel in a Day</vt:lpstr>
      <vt:lpstr>Novel in a Day</vt:lpstr>
      <vt:lpstr>Novel in a Day</vt:lpstr>
      <vt:lpstr>Inverted Pyramid</vt:lpstr>
      <vt:lpstr>Inverted Pyramid Discussion Questions</vt:lpstr>
      <vt:lpstr>Inverted Pyramid</vt:lpstr>
      <vt:lpstr>Inverted Pyramid</vt:lpstr>
      <vt:lpstr>Rejection, Failure, and Grit</vt:lpstr>
      <vt:lpstr>Rejection, Failure, and Grit</vt:lpstr>
      <vt:lpstr>Driving Question Board</vt:lpstr>
      <vt:lpstr>3-2-1 </vt:lpstr>
      <vt:lpstr>Say Something</vt:lpstr>
      <vt:lpstr>Identify…</vt:lpstr>
      <vt:lpstr>Cognitive Comic</vt:lpstr>
      <vt:lpstr>PowerPoint Presentation</vt:lpstr>
      <vt:lpstr>Mirror, Binoculars, Microscope</vt:lpstr>
      <vt:lpstr>Vlogit: Your Own “Pearl of Wisdom”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McLeod Porter, Delma</dc:creator>
  <cp:lastModifiedBy>McLeod Porter, Delma</cp:lastModifiedBy>
  <cp:revision>16</cp:revision>
  <dcterms:modified xsi:type="dcterms:W3CDTF">2025-04-15T19:06:16Z</dcterms:modified>
</cp:coreProperties>
</file>