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  <p:sldMasterId id="2147483669" r:id="rId3"/>
  </p:sldMasterIdLst>
  <p:notesMasterIdLst>
    <p:notesMasterId r:id="rId30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3" roundtripDataSignature="AMtx7mjBMMkjCXIf8bxIsKZbltonoksV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03" d="100"/>
          <a:sy n="203" d="100"/>
        </p:scale>
        <p:origin x="580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viewProps" Target="viewProp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9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3ebeec992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g33ebeec992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33ebeec992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g33ebeec992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3ebeec992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g33ebeec992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33ebeec992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g33ebeec992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33ebeec9926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g33ebeec992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33ebeec9926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g33ebeec992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33ebeec9926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g33ebeec9926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412f85d84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412f85d84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33ebeec9926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g33ebeec9926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33ebeec9926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g33ebeec9926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33ebeec9926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g33ebeec9926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33ebeec9926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g33ebeec9926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33ebeec9926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g33ebeec9926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" name="Google Shape;16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412f85d848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412f85d848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Unhide this slide if you choose to go over these instructions in class.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412f85d848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412f85d848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instructor will need to make a copy of the summary slides so that they can edit it for their assignments. This assignment takes three-four days to complete.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For jigsaw instructions use the following link: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https://learn.k20center.ou.edu/strategy/179</a:t>
            </a:r>
            <a:r>
              <a:rPr lang="en-US"/>
              <a:t>.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Unhide this Chapter 1 summary if you choose not to complete a summary after reading Chapter 1 with your class. </a:t>
            </a:r>
            <a:endParaRPr/>
          </a:p>
        </p:txBody>
      </p:sp>
      <p:sp>
        <p:nvSpPr>
          <p:cNvPr id="191" name="Google Shape;1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3f7d05488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33f7d05488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When finished with the Chapter 1 summary, return to the </a:t>
            </a:r>
            <a:r>
              <a:rPr lang="en-US" b="1"/>
              <a:t>Main Slide Deck, slide 12</a:t>
            </a:r>
            <a:r>
              <a:rPr lang="en-US"/>
              <a:t>, so students can access this Student Summaries slide deck to finish their summaries.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3335a46d805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3335a46d805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6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6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6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6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7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7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8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4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g3412f85d848_0_16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412f85d848_0_16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3" name="Google Shape;93;g3412f85d848_0_16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g3412f85d848_0_16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3412f85d848_0_17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g3412f85d848_0_17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g3412f85d848_0_172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99" name="Google Shape;99;g3412f85d848_0_172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g3412f85d848_0_17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g3412f85d848_0_17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g3412f85d848_0_177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04" name="Google Shape;104;g3412f85d848_0_177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412f85d848_0_182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g3412f85d848_0_1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g3412f85d848_0_18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g3412f85d848_0_182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10" name="Google Shape;110;g3412f85d848_0_182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111" name="Google Shape;111;g3412f85d848_0_182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8" t="21571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412f85d848_0_189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g3412f85d848_0_189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8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15" name="Google Shape;115;g3412f85d848_0_18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412f85d848_0_19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8" name="Google Shape;118;g3412f85d848_0_1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3412f85d848_0_19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412f85d848_0_19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g3412f85d848_0_19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3" name="Google Shape;123;g3412f85d848_0_19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412f85d848_0_201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g3412f85d848_0_201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7" name="Google Shape;127;g3412f85d848_0_2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g3412f85d848_0_201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412f85d848_0_20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g3412f85d848_0_206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g3412f85d848_0_206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3" name="Google Shape;133;g3412f85d848_0_206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4" name="Google Shape;134;g3412f85d848_0_20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g3412f85d848_0_206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6" name="Google Shape;1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412f85d848_0_213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g3412f85d848_0_213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9" name="Google Shape;139;g3412f85d848_0_2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g3412f85d848_0_2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g3412f85d848_0_2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g3412f85d848_0_218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4" name="Google Shape;144;g3412f85d848_0_2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g3412f85d848_0_2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g3412f85d848_0_2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g3412f85d848_0_2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g3412f85d848_0_2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g3412f85d848_0_2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g3412f85d848_0_2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2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2" name="Google Shape;22;p32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3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7" name="Google Shape;27;p33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4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" name="Google Shape;30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4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3" name="Google Shape;33;p34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4" name="Google Shape;34;p34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7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6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6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0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5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5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35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412f85d848_0_16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8" name="Google Shape;88;g3412f85d848_0_16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3ebeec9926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619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19" name="Google Shape;219;g33ebeec9926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2-11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33ebeec9926_0_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619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25" name="Google Shape;225;g33ebeec9926_0_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2-11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619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31" name="Google Shape;231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12-21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3ebeec9926_0_1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619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37" name="Google Shape;237;g33ebeec9926_0_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12-21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33ebeec9926_0_1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619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43" name="Google Shape;243;g33ebeec9926_0_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12-21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619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49" name="Google Shape;249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22-31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33ebeec9926_0_2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619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55" name="Google Shape;255;g33ebeec9926_0_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22-31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3ebeec9926_0_2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619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61" name="Google Shape;261;g33ebeec9926_0_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22-31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619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67" name="Google Shape;267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32-41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33ebeec9926_0_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619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73" name="Google Shape;273;g33ebeec9926_0_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32-41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412f85d848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g3412f85d848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6" name="Google Shape;166;g3412f85d848_0_0" title="The Last Lecture_her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250" y="141325"/>
            <a:ext cx="8641502" cy="4860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33ebeec9926_0_3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619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79" name="Google Shape;279;g33ebeec9926_0_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32-41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619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85" name="Google Shape;285;p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42-51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33ebeec9926_0_4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619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91" name="Google Shape;291;g33ebeec9926_0_4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42-51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33ebeec9926_0_4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619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97" name="Google Shape;297;g33ebeec9926_0_4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42-51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619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303" name="Google Shape;303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52-61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33ebeec9926_0_5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619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309" name="Google Shape;309;g33ebeec9926_0_5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52-61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33ebeec9926_0_5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619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315" name="Google Shape;315;g33ebeec9926_0_5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52-61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The Last Lecture Summary </a:t>
            </a:r>
            <a:endParaRPr/>
          </a:p>
        </p:txBody>
      </p:sp>
      <p:sp>
        <p:nvSpPr>
          <p:cNvPr id="172" name="Google Shape;172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i="1"/>
              <a:t>Novel in a Day </a:t>
            </a:r>
            <a:r>
              <a:rPr lang="en-US"/>
              <a:t>summaries 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412f85d848_0_23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588102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dirty="0"/>
              <a:t>In your group: </a:t>
            </a:r>
            <a:endParaRPr sz="2000" dirty="0"/>
          </a:p>
          <a:p>
            <a:pPr marL="457200" lvl="0" indent="-355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Jigsaw the reading and begin reading the chapters assigned to you. </a:t>
            </a:r>
            <a:endParaRPr sz="2000" dirty="0"/>
          </a:p>
          <a:p>
            <a:pPr marL="4445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Write a summary and a reflective statement over those chapters. </a:t>
            </a:r>
            <a:endParaRPr sz="2000" dirty="0"/>
          </a:p>
          <a:p>
            <a:pPr marL="4445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As a group, discuss what each of you have read and compare your summaries and reflective statements. Then, combine your individual summaries and reflections into one. </a:t>
            </a:r>
            <a:endParaRPr sz="2000" dirty="0"/>
          </a:p>
          <a:p>
            <a:pPr marL="4445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Add this combined work to your designated slide. </a:t>
            </a:r>
            <a:endParaRPr sz="2000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dirty="0"/>
              <a:t>Hint</a:t>
            </a:r>
            <a:r>
              <a:rPr lang="en-US" sz="2000" dirty="0"/>
              <a:t>: If someone didn’t read your chapters, what would they need to know to understand the information that is in those chapters?</a:t>
            </a:r>
            <a:endParaRPr dirty="0"/>
          </a:p>
        </p:txBody>
      </p:sp>
      <p:sp>
        <p:nvSpPr>
          <p:cNvPr id="178" name="Google Shape;178;g3412f85d848_0_2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Novel in a Day: Directions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412f85d848_0_15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Novel in a Day</a:t>
            </a:r>
            <a:endParaRPr/>
          </a:p>
        </p:txBody>
      </p:sp>
      <p:sp>
        <p:nvSpPr>
          <p:cNvPr id="184" name="Google Shape;184;g3412f85d848_0_157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6181200" cy="13875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rmAutofit lnSpcReduction="10000"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As a class, read Chapter 1, discuss, and create a summary together. </a:t>
            </a:r>
            <a:endParaRPr dirty="0"/>
          </a:p>
          <a:p>
            <a:pPr>
              <a:spcBef>
                <a:spcPts val="0"/>
              </a:spcBef>
            </a:pPr>
            <a:r>
              <a:rPr lang="en-US" dirty="0"/>
              <a:t>Expectations: remember to analyze </a:t>
            </a:r>
            <a:endParaRPr i="1" dirty="0">
              <a:solidFill>
                <a:schemeClr val="accent4"/>
              </a:solidFill>
            </a:endParaRPr>
          </a:p>
        </p:txBody>
      </p:sp>
      <p:pic>
        <p:nvPicPr>
          <p:cNvPr id="185" name="Google Shape;185;g3412f85d848_0_1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38325" y="307250"/>
            <a:ext cx="2048475" cy="204845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g3412f85d848_0_157"/>
          <p:cNvSpPr txBox="1"/>
          <p:nvPr/>
        </p:nvSpPr>
        <p:spPr>
          <a:xfrm>
            <a:off x="457200" y="2692550"/>
            <a:ext cx="2638800" cy="17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r>
              <a:rPr lang="en-US" sz="26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600" b="1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dialogue</a:t>
            </a:r>
            <a:r>
              <a:rPr lang="en-US" sz="26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 sz="260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en-US" sz="26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600" b="1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relationships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g3412f85d848_0_157"/>
          <p:cNvSpPr txBox="1"/>
          <p:nvPr/>
        </p:nvSpPr>
        <p:spPr>
          <a:xfrm>
            <a:off x="4380825" y="2692550"/>
            <a:ext cx="3563100" cy="17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key themes</a:t>
            </a:r>
            <a:r>
              <a:rPr lang="en-US" sz="26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260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tone</a:t>
            </a:r>
            <a:r>
              <a:rPr lang="en-US" sz="26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 sz="260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the</a:t>
            </a:r>
            <a:r>
              <a:rPr lang="en-US" sz="26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60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 b="1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author’s perspective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g3412f85d848_0_157"/>
          <p:cNvSpPr txBox="1"/>
          <p:nvPr/>
        </p:nvSpPr>
        <p:spPr>
          <a:xfrm>
            <a:off x="3096000" y="3092750"/>
            <a:ext cx="13335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"/>
          <p:cNvSpPr txBox="1">
            <a:spLocks noGrp="1"/>
          </p:cNvSpPr>
          <p:nvPr>
            <p:ph type="body" idx="1"/>
          </p:nvPr>
        </p:nvSpPr>
        <p:spPr>
          <a:xfrm>
            <a:off x="467833" y="1082524"/>
            <a:ext cx="7570381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700" dirty="0">
                <a:solidFill>
                  <a:srgbClr val="000000"/>
                </a:solidFill>
              </a:rPr>
              <a:t>As a class, let’s create a summary for Chapter 1:</a:t>
            </a:r>
            <a:endParaRPr sz="17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700" dirty="0">
              <a:solidFill>
                <a:srgbClr val="000000"/>
              </a:solidFill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</a:ext>
              </a:extLst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Arial" panose="020B0604020202020204" pitchFamily="34" charset="0"/>
              <a:buChar char="•"/>
            </a:pPr>
            <a:r>
              <a:rPr lang="en-US" sz="17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Randy Pausch, a computer science professor at Carnegie Mellon, gives a “Last Lecture,” a tradition where professors share life lessons.</a:t>
            </a:r>
            <a:endParaRPr sz="1700" dirty="0"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</a:ext>
              </a:extLst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Arial" panose="020B0604020202020204" pitchFamily="34" charset="0"/>
              <a:buChar char="•"/>
            </a:pPr>
            <a:r>
              <a:rPr lang="en-US" sz="17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His lecture is real and personal because he has terminal cancer and only a few months to live.</a:t>
            </a:r>
            <a:endParaRPr lang="en-US" sz="1700" dirty="0"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</a:ext>
              </a:extLst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Arial" panose="020B0604020202020204" pitchFamily="34" charset="0"/>
              <a:buChar char="•"/>
            </a:pPr>
            <a:r>
              <a:rPr lang="en-US" sz="17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Even though he is sick, he decides to give the lecture to leave an important message for his kids.</a:t>
            </a:r>
            <a:endParaRPr lang="en-US" sz="1700" dirty="0"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</a:ext>
              </a:extLst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Arial" panose="020B0604020202020204" pitchFamily="34" charset="0"/>
              <a:buChar char="•"/>
            </a:pPr>
            <a:r>
              <a:rPr lang="en-US" sz="17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His wife, Jai, doesn’t want him to do it at first because she wants him to spend more time with family.</a:t>
            </a:r>
            <a:endParaRPr lang="en-US" sz="1700" dirty="0"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8"/>
                </a:ext>
              </a:extLst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Arial" panose="020B0604020202020204" pitchFamily="34" charset="0"/>
              <a:buChar char="•"/>
            </a:pPr>
            <a:r>
              <a:rPr lang="en-US" sz="17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9"/>
                  </a:ext>
                </a:extLst>
              </a:rPr>
              <a:t>He chooses to focus on achieving childhood dreams instead of talking about his illness.</a:t>
            </a:r>
            <a:endParaRPr lang="en-US" sz="1700" dirty="0"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0"/>
                </a:ext>
              </a:extLst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Arial" panose="020B0604020202020204" pitchFamily="34" charset="0"/>
              <a:buChar char="•"/>
            </a:pPr>
            <a:r>
              <a:rPr lang="en-US" sz="17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1"/>
                  </a:ext>
                </a:extLst>
              </a:rPr>
              <a:t>Randy stays positive and focuses on what he </a:t>
            </a:r>
            <a:r>
              <a:rPr lang="en-US" sz="1700" i="1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2"/>
                  </a:ext>
                </a:extLst>
              </a:rPr>
              <a:t>can</a:t>
            </a:r>
            <a:r>
              <a:rPr lang="en-US" sz="17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3"/>
                  </a:ext>
                </a:extLst>
              </a:rPr>
              <a:t> do rather than what he </a:t>
            </a:r>
            <a:r>
              <a:rPr lang="en-US" sz="1700" i="1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4"/>
                  </a:ext>
                </a:extLst>
              </a:rPr>
              <a:t>can’t</a:t>
            </a:r>
            <a:r>
              <a:rPr lang="en-US" sz="17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5"/>
                  </a:ext>
                </a:extLst>
              </a:rPr>
              <a:t>.</a:t>
            </a:r>
            <a:endParaRPr sz="17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dirty="0">
              <a:solidFill>
                <a:srgbClr val="000000"/>
              </a:solidFill>
            </a:endParaRPr>
          </a:p>
        </p:txBody>
      </p:sp>
      <p:sp>
        <p:nvSpPr>
          <p:cNvPr id="194" name="Google Shape;194;p5"/>
          <p:cNvSpPr txBox="1">
            <a:spLocks noGrp="1"/>
          </p:cNvSpPr>
          <p:nvPr>
            <p:ph type="title"/>
          </p:nvPr>
        </p:nvSpPr>
        <p:spPr>
          <a:xfrm>
            <a:off x="457200" y="1580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3f7d054884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g33f7d054884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Chapter 1 Class Summary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335a46d805_1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Open the slides you will use for this next activity by entering the URL or scanning the QR code. 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URL: </a:t>
            </a:r>
            <a:r>
              <a:rPr lang="en-US" i="1"/>
              <a:t>enter the URL where students can access the slide deck</a:t>
            </a:r>
            <a:endParaRPr i="1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QR Code: </a:t>
            </a:r>
            <a:endParaRPr/>
          </a:p>
        </p:txBody>
      </p:sp>
      <p:sp>
        <p:nvSpPr>
          <p:cNvPr id="206" name="Google Shape;206;g3335a46d805_1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Let’s Get Started! </a:t>
            </a:r>
            <a:endParaRPr/>
          </a:p>
        </p:txBody>
      </p:sp>
      <p:sp>
        <p:nvSpPr>
          <p:cNvPr id="207" name="Google Shape;207;g3335a46d805_1_0"/>
          <p:cNvSpPr/>
          <p:nvPr/>
        </p:nvSpPr>
        <p:spPr>
          <a:xfrm>
            <a:off x="2270400" y="3326150"/>
            <a:ext cx="1827300" cy="1627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a QR code here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619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213" name="Google Shape;213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Summary: Chapters 2-11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523</Words>
  <Application>Microsoft Office PowerPoint</Application>
  <PresentationFormat>On-screen Show (16:9)</PresentationFormat>
  <Paragraphs>60</Paragraphs>
  <Slides>26</Slides>
  <Notes>26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Noto Sans Symbols</vt:lpstr>
      <vt:lpstr>LEARN theme</vt:lpstr>
      <vt:lpstr>LEARN theme</vt:lpstr>
      <vt:lpstr>LEARN theme</vt:lpstr>
      <vt:lpstr>PowerPoint Presentation</vt:lpstr>
      <vt:lpstr>PowerPoint Presentation</vt:lpstr>
      <vt:lpstr>The Last Lecture Summary </vt:lpstr>
      <vt:lpstr>Novel in a Day: Directions</vt:lpstr>
      <vt:lpstr>Novel in a Day</vt:lpstr>
      <vt:lpstr>Summary: Chapter 1</vt:lpstr>
      <vt:lpstr>Chapter 1 Class Summary</vt:lpstr>
      <vt:lpstr>Let’s Get Started! </vt:lpstr>
      <vt:lpstr>Summary: Chapters 2-11</vt:lpstr>
      <vt:lpstr>Summary: Chapters 2-11</vt:lpstr>
      <vt:lpstr>Summary: Chapters 2-11</vt:lpstr>
      <vt:lpstr>Summary: Chapters 12-21</vt:lpstr>
      <vt:lpstr>Summary: Chapters 12-21</vt:lpstr>
      <vt:lpstr>Summary: Chapters 12-21</vt:lpstr>
      <vt:lpstr>Summary: Chapters 22-31</vt:lpstr>
      <vt:lpstr>Summary: Chapters 22-31</vt:lpstr>
      <vt:lpstr>Summary: Chapters 22-31</vt:lpstr>
      <vt:lpstr>Summary: Chapters 32-41</vt:lpstr>
      <vt:lpstr>Summary: Chapters 32-41</vt:lpstr>
      <vt:lpstr>Summary: Chapters 32-41</vt:lpstr>
      <vt:lpstr>Summary: Chapters 42-51</vt:lpstr>
      <vt:lpstr>Summary: Chapters 42-51</vt:lpstr>
      <vt:lpstr>Summary: Chapters 42-51</vt:lpstr>
      <vt:lpstr>Summary: Chapters 52-61</vt:lpstr>
      <vt:lpstr>Summary: Chapters 52-61</vt:lpstr>
      <vt:lpstr>Summary: Chapters 52-61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Kraus, Michael J.</dc:creator>
  <cp:lastModifiedBy>McLeod Porter, Delma</cp:lastModifiedBy>
  <cp:revision>2</cp:revision>
  <dcterms:created xsi:type="dcterms:W3CDTF">2025-02-28T20:53:44Z</dcterms:created>
  <dcterms:modified xsi:type="dcterms:W3CDTF">2025-04-15T19:13:18Z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0x0101005D948B8C59B5B54881A902ED9A75DDB4</vt:lpwstr>
  </property>
</Properties>
</file>