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9UhyUjntvFJZl+Mn1deutnql9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6E970A-9E04-42FF-8439-CD479C405259}">
  <a:tblStyle styleId="{DB6E970A-9E04-42FF-8439-CD479C4052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90" d="100"/>
          <a:sy n="190" d="100"/>
        </p:scale>
        <p:origin x="9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0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5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47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0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0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f02b2341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f02b2341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 (n.d.) WIS-WIM.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https://learn.k20center.ou.edu/strategy/1201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a2451893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fa2451893c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edae549d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1edae549d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10-minute timer. YouTube. https://www.bing.com/videos/riverview/relatedvideo?q=K20+timer+10+minutes&amp;refig=3d33ddc2266f4bf0b11e6f4de883e8ea&amp;pc=W099&amp;ru=%2fsearch%3fq%3dK20%2btimer%2b10%2bminutes%26form%3dANNH01%26refig%3d3d33ddc2266f4bf0b11e6f4de883e8ea%26pc%3dW099&amp;mmscn=vwrc&amp;mid=741ABF6B70F27F3DD94A741ABF6B70F27F3DD94A&amp;FORM=WRVOR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 guiding questions: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“How would they use the data to project fixed, variable and total costs for outputs over 1200 units?”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“Suppose the variable cost is $3 per unit and the fixed cost is $1,000. What is the total cost to produce 2400 units?”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bcd1078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bcd1078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b6accc6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b6accc68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I notice, I wonder.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d0887f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d0887f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3-2-1.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https://learn.k20center.ou.edu/strategy/117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a2451893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fa2451893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=RHCaf0eRK40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d0887f96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1d0887f96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3-2-1.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https://learn.k20center.ou.edu/strategy/117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d0887f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1d0887f9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Cornell notes system.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https://learn.k20center.ou.edu/strategy/56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fa2451893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fa2451893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I used to think . . . but now I know.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https://learn.k20center.ou.edu/strategy/137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Five-Minute Timer. </a:t>
            </a:r>
            <a:r>
              <a:rPr lang="en-US" dirty="0"/>
              <a:t>K20 Timer </a:t>
            </a:r>
            <a:r>
              <a:rPr lang="en-US" dirty="0">
                <a:hlinkClick r:id="rId3"/>
              </a:rPr>
              <a:t>K20 Timer - 00:05:00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9212783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9212783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edae549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edae549d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 (n.d.) WIS-WIM.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https://learn.k20center.ou.edu/strategy/1201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edae549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edae549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a245189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fa2451893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 (n.d.) WIS-WIM.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https://learn.k20center.ou.edu/strategy/1201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8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Caf0eRK40?feature=oembed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youtube.com/watch?v=RHCaf0eRK4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f02b23413_0_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Station 1- $800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Station 3- $1800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Station 2- $800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Station 5- $1200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Station 4- $2600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Station 6- $3400</a:t>
            </a:r>
            <a:endParaRPr/>
          </a:p>
        </p:txBody>
      </p:sp>
      <p:sp>
        <p:nvSpPr>
          <p:cNvPr id="152" name="Google Shape;152;g31f02b23413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WIS-WIM</a:t>
            </a:r>
            <a:endParaRPr/>
          </a:p>
        </p:txBody>
      </p:sp>
      <p:pic>
        <p:nvPicPr>
          <p:cNvPr id="153" name="Google Shape;153;g31f02b23413_0_5"/>
          <p:cNvPicPr preferRelativeResize="0"/>
          <p:nvPr/>
        </p:nvPicPr>
        <p:blipFill rotWithShape="1">
          <a:blip r:embed="rId3">
            <a:alphaModFix/>
          </a:blip>
          <a:srcRect r="-948" b="-948"/>
          <a:stretch/>
        </p:blipFill>
        <p:spPr>
          <a:xfrm>
            <a:off x="4619653" y="298446"/>
            <a:ext cx="3571754" cy="330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1f02b23413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653" y="3575208"/>
            <a:ext cx="3616608" cy="43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a2451893c_1_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08187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your Guided Notes handout to record your thoughts as we discuss.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your notes to help you answer the questions at the bottom of your handout.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2fa2451893c_1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Discuss the Questions.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edae549d2_0_13"/>
          <p:cNvSpPr txBox="1">
            <a:spLocks noGrp="1"/>
          </p:cNvSpPr>
          <p:nvPr>
            <p:ph type="body" idx="1"/>
          </p:nvPr>
        </p:nvSpPr>
        <p:spPr>
          <a:xfrm>
            <a:off x="413056" y="1016114"/>
            <a:ext cx="4518397" cy="34340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700" dirty="0"/>
              <a:t>What do you notice about the graph of the fixed cost?</a:t>
            </a:r>
            <a:endParaRPr sz="1700" dirty="0"/>
          </a:p>
          <a:p>
            <a:pPr marL="22860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700" dirty="0"/>
              <a:t>What is the fixed cost if nothing is produced?</a:t>
            </a:r>
            <a:endParaRPr sz="1700" dirty="0"/>
          </a:p>
          <a:p>
            <a:pPr marL="22860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700" dirty="0"/>
              <a:t>What is the fixed cost if 1000 units are produced?</a:t>
            </a:r>
            <a:endParaRPr sz="1700" dirty="0"/>
          </a:p>
          <a:p>
            <a:pPr marL="22860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700" dirty="0"/>
              <a:t>What is the total cost of producing nothing?</a:t>
            </a:r>
            <a:endParaRPr sz="1700" dirty="0"/>
          </a:p>
          <a:p>
            <a:pPr marL="22860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700" dirty="0"/>
              <a:t>What is the total cost of producing 1000 units?</a:t>
            </a:r>
            <a:endParaRPr sz="1700" dirty="0"/>
          </a:p>
          <a:p>
            <a:pPr marL="22860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700" dirty="0"/>
              <a:t>What is the relationship between the graph of total costs and the graphs of fixed and variable costs?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31edae549d2_0_13"/>
          <p:cNvSpPr txBox="1">
            <a:spLocks noGrp="1"/>
          </p:cNvSpPr>
          <p:nvPr>
            <p:ph type="title"/>
          </p:nvPr>
        </p:nvSpPr>
        <p:spPr>
          <a:xfrm>
            <a:off x="485578" y="67612"/>
            <a:ext cx="2610770" cy="85725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Discuss</a:t>
            </a:r>
            <a:endParaRPr dirty="0"/>
          </a:p>
        </p:txBody>
      </p:sp>
      <p:pic>
        <p:nvPicPr>
          <p:cNvPr id="167" name="Google Shape;167;g31edae549d2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592" y="296800"/>
            <a:ext cx="3243782" cy="328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1edae549d2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965" y="3578772"/>
            <a:ext cx="3309035" cy="34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bcd10780a_0_0"/>
          <p:cNvSpPr txBox="1">
            <a:spLocks noGrp="1"/>
          </p:cNvSpPr>
          <p:nvPr>
            <p:ph type="body" idx="1"/>
          </p:nvPr>
        </p:nvSpPr>
        <p:spPr>
          <a:xfrm>
            <a:off x="671611" y="1265208"/>
            <a:ext cx="7069258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You have taken a closer look at your fixed and variable costs and calculated the total cost of production to assess profitability. </a:t>
            </a:r>
          </a:p>
          <a:p>
            <a:pPr indent="-457200"/>
            <a:r>
              <a:rPr lang="en-US" dirty="0"/>
              <a:t>Compare fixed and variable costs for different times of the year. </a:t>
            </a:r>
            <a:endParaRPr dirty="0"/>
          </a:p>
        </p:txBody>
      </p:sp>
      <p:sp>
        <p:nvSpPr>
          <p:cNvPr id="174" name="Google Shape;174;g31bcd10780a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Scenario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31b6accc68d_1_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785" y="2499229"/>
            <a:ext cx="3787254" cy="240614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1b6accc68d_1_0"/>
          <p:cNvSpPr txBox="1">
            <a:spLocks noGrp="1"/>
          </p:cNvSpPr>
          <p:nvPr>
            <p:ph type="body" idx="1"/>
          </p:nvPr>
        </p:nvSpPr>
        <p:spPr>
          <a:xfrm>
            <a:off x="463505" y="1214759"/>
            <a:ext cx="8229600" cy="3434098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notice about the double bar graph?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wonder about the double bar graph?</a:t>
            </a:r>
            <a:endParaRPr dirty="0"/>
          </a:p>
        </p:txBody>
      </p:sp>
      <p:sp>
        <p:nvSpPr>
          <p:cNvPr id="180" name="Google Shape;180;g31b6accc68d_1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Notice, I Wonder</a:t>
            </a:r>
            <a:endParaRPr/>
          </a:p>
        </p:txBody>
      </p:sp>
      <p:pic>
        <p:nvPicPr>
          <p:cNvPr id="182" name="Google Shape;182;g31b6accc68d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6009" y="307249"/>
            <a:ext cx="1210792" cy="107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d0887f96d_0_6"/>
          <p:cNvSpPr txBox="1">
            <a:spLocks noGrp="1"/>
          </p:cNvSpPr>
          <p:nvPr>
            <p:ph type="body" idx="1"/>
          </p:nvPr>
        </p:nvSpPr>
        <p:spPr>
          <a:xfrm>
            <a:off x="457200" y="124510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While watching the video, listen to Megan Cotton and Makeba Griffin discuss the cost of business production and how they use line graphs and bar graphs in their businesses.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Think of the following questions: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2400" dirty="0"/>
              <a:t>What are three things you learned? 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2400" dirty="0"/>
              <a:t>What are two questions you still have? 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2400" dirty="0"/>
              <a:t>What is one thing you found interesting?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Record your questions on your 3-2-1 handout.</a:t>
            </a:r>
            <a:endParaRPr sz="2400" dirty="0"/>
          </a:p>
        </p:txBody>
      </p:sp>
      <p:sp>
        <p:nvSpPr>
          <p:cNvPr id="188" name="Google Shape;188;g31d0887f96d_0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Real-World Connections </a:t>
            </a:r>
            <a:endParaRPr/>
          </a:p>
        </p:txBody>
      </p:sp>
      <p:pic>
        <p:nvPicPr>
          <p:cNvPr id="189" name="Google Shape;189;g31d0887f96d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980" y="307250"/>
            <a:ext cx="82882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a2451893c_1_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ICAP Video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Online Media 1" descr="Plotting the Path From Costs to Cash Flow">
            <a:hlinkClick r:id="" action="ppaction://media"/>
            <a:extLst>
              <a:ext uri="{FF2B5EF4-FFF2-40B4-BE49-F238E27FC236}">
                <a16:creationId xmlns:a16="http://schemas.microsoft.com/office/drawing/2014/main" id="{63D68CFD-E085-445D-C6FB-F01EEBF82D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33372" y="1397935"/>
            <a:ext cx="5477256" cy="309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d0887f96d_0_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three things you learned from Megan and Makeba? 	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two questions you still have?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is one thing you found interesting?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 Megan and Mekeba use line and bar graphs in their business?</a:t>
            </a:r>
            <a:endParaRPr/>
          </a:p>
        </p:txBody>
      </p:sp>
      <p:sp>
        <p:nvSpPr>
          <p:cNvPr id="202" name="Google Shape;202;g31d0887f96d_0_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3-2-1 Share out </a:t>
            </a:r>
            <a:endParaRPr/>
          </a:p>
        </p:txBody>
      </p:sp>
      <p:pic>
        <p:nvPicPr>
          <p:cNvPr id="203" name="Google Shape;203;g31d0887f96d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980" y="307250"/>
            <a:ext cx="82882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d0887f96d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We will be hosting a community member in our class to discuss the cost of business production.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Take a few minutes to come up with some questions you would like to ask them.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Record your questions on your Note Catcher handout.</a:t>
            </a:r>
            <a:endParaRPr/>
          </a:p>
        </p:txBody>
      </p:sp>
      <p:sp>
        <p:nvSpPr>
          <p:cNvPr id="209" name="Google Shape;209;g31d0887f96d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Real-World Connections </a:t>
            </a:r>
            <a:endParaRPr/>
          </a:p>
        </p:txBody>
      </p:sp>
      <p:pic>
        <p:nvPicPr>
          <p:cNvPr id="210" name="Google Shape;210;g31d0887f96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225" y="307250"/>
            <a:ext cx="1510574" cy="11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a2451893c_1_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is one thing you used to think about business and cost of production and what do you know now based on what you have learned?</a:t>
            </a:r>
            <a:endParaRPr/>
          </a:p>
        </p:txBody>
      </p:sp>
      <p:sp>
        <p:nvSpPr>
          <p:cNvPr id="216" name="Google Shape;216;g2fa2451893c_1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used to think, but now I know</a:t>
            </a:r>
            <a:endParaRPr/>
          </a:p>
        </p:txBody>
      </p:sp>
      <p:pic>
        <p:nvPicPr>
          <p:cNvPr id="217" name="Google Shape;217;g2fa2451893c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875" y="435913"/>
            <a:ext cx="144780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Plotting the Path from Costs to Cash Flow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Business Management and Cost of Production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89362" y="691160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0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we interpret and compare graphs to show production costs?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983" y="621777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98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Calculate business costs including fixed and variable costs. </a:t>
            </a:r>
            <a:endParaRPr dirty="0"/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business data showing production costs using charts and graphs.</a:t>
            </a:r>
            <a:endParaRPr dirty="0"/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15485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Work with your group to match each vocabulary word to the correct definition and picture.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ready to discuss your choices.</a:t>
            </a: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8632" y="857566"/>
            <a:ext cx="1830796" cy="178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g319212783d5_0_4"/>
          <p:cNvGraphicFramePr/>
          <p:nvPr>
            <p:extLst>
              <p:ext uri="{D42A27DB-BD31-4B8C-83A1-F6EECF244321}">
                <p14:modId xmlns:p14="http://schemas.microsoft.com/office/powerpoint/2010/main" val="3702057595"/>
              </p:ext>
            </p:extLst>
          </p:nvPr>
        </p:nvGraphicFramePr>
        <p:xfrm>
          <a:off x="952500" y="352150"/>
          <a:ext cx="7239000" cy="4510860"/>
        </p:xfrm>
        <a:graphic>
          <a:graphicData uri="http://schemas.openxmlformats.org/drawingml/2006/table">
            <a:tbl>
              <a:tblPr>
                <a:noFill/>
                <a:tableStyleId>{DB6E970A-9E04-42FF-8439-CD479C405259}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accent4"/>
                          </a:solidFill>
                        </a:rPr>
                        <a:t>Vocabulary Term</a:t>
                      </a:r>
                      <a:endParaRPr b="1">
                        <a:solidFill>
                          <a:schemeClr val="accent4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accent4"/>
                          </a:solidFill>
                        </a:rPr>
                        <a:t>Definition</a:t>
                      </a:r>
                      <a:endParaRPr b="1">
                        <a:solidFill>
                          <a:schemeClr val="accent4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accent4"/>
                          </a:solidFill>
                        </a:rPr>
                        <a:t>Picture</a:t>
                      </a:r>
                      <a:endParaRPr b="1">
                        <a:solidFill>
                          <a:schemeClr val="accent4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Cost of Production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Expenses of manufacturing a product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Fixed Cost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Prices do not change regardless of production cost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Output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Number of units produced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Variable Cost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Prices change due to production cost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Double Bar Graph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 graph that displays data using two sets of bars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0" name="Google Shape;120;g319212783d5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049" y="1679525"/>
            <a:ext cx="453124" cy="62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19212783d5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484" y="3336987"/>
            <a:ext cx="482250" cy="58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19212783d5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3478" y="4179775"/>
            <a:ext cx="640229" cy="5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19212783d5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3009" y="2548500"/>
            <a:ext cx="541207" cy="5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19212783d5_0_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3550" y="857325"/>
            <a:ext cx="580124" cy="58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edae549d2_0_5"/>
          <p:cNvSpPr txBox="1">
            <a:spLocks noGrp="1"/>
          </p:cNvSpPr>
          <p:nvPr>
            <p:ph type="body" idx="1"/>
          </p:nvPr>
        </p:nvSpPr>
        <p:spPr>
          <a:xfrm>
            <a:off x="113513" y="2571750"/>
            <a:ext cx="3455801" cy="20251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see?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does it mean?</a:t>
            </a:r>
            <a:endParaRPr dirty="0"/>
          </a:p>
        </p:txBody>
      </p:sp>
      <p:sp>
        <p:nvSpPr>
          <p:cNvPr id="130" name="Google Shape;130;g31edae549d2_0_5"/>
          <p:cNvSpPr txBox="1">
            <a:spLocks noGrp="1"/>
          </p:cNvSpPr>
          <p:nvPr>
            <p:ph type="title"/>
          </p:nvPr>
        </p:nvSpPr>
        <p:spPr>
          <a:xfrm>
            <a:off x="226318" y="1800195"/>
            <a:ext cx="3308311" cy="85725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WIS-WIM</a:t>
            </a:r>
            <a:endParaRPr dirty="0"/>
          </a:p>
        </p:txBody>
      </p:sp>
      <p:pic>
        <p:nvPicPr>
          <p:cNvPr id="131" name="Google Shape;131;g31edae549d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63" y="260926"/>
            <a:ext cx="2150417" cy="151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1edae549d2_0_5"/>
          <p:cNvPicPr preferRelativeResize="0"/>
          <p:nvPr/>
        </p:nvPicPr>
        <p:blipFill rotWithShape="1">
          <a:blip r:embed="rId4">
            <a:alphaModFix/>
          </a:blip>
          <a:srcRect r="-948" b="-948"/>
          <a:stretch/>
        </p:blipFill>
        <p:spPr>
          <a:xfrm>
            <a:off x="4099033" y="197864"/>
            <a:ext cx="4350577" cy="363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1edae549d2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0719" y="3903772"/>
            <a:ext cx="3596800" cy="5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edae549d2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25500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Imagine that you are a small business owner who produces and sells a product. You want to take a closer look at your fixed and variable costs and calculate the total cost of production to assess profitability and ensure you are pricing your product correctly.</a:t>
            </a:r>
            <a:endParaRPr dirty="0"/>
          </a:p>
        </p:txBody>
      </p:sp>
      <p:sp>
        <p:nvSpPr>
          <p:cNvPr id="139" name="Google Shape;139;g31edae549d2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Scenario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a2451893c_1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284135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partner, chose a station where you want to start. 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Answer the question on the poster and record it on your handout.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Once you’ve found the answer, use the instructions at the bottom of the poster to learn which station to visit next.</a:t>
            </a:r>
            <a:endParaRPr dirty="0"/>
          </a:p>
        </p:txBody>
      </p:sp>
      <p:sp>
        <p:nvSpPr>
          <p:cNvPr id="145" name="Google Shape;145;g2fa2451893c_1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WIS-WIM</a:t>
            </a:r>
            <a:endParaRPr/>
          </a:p>
        </p:txBody>
      </p:sp>
      <p:pic>
        <p:nvPicPr>
          <p:cNvPr id="146" name="Google Shape;146;g2fa2451893c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564" y="307250"/>
            <a:ext cx="1611237" cy="1464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1036</Words>
  <Application>Microsoft Office PowerPoint</Application>
  <PresentationFormat>On-screen Show (16:9)</PresentationFormat>
  <Paragraphs>100</Paragraphs>
  <Slides>19</Slides>
  <Notes>19</Notes>
  <HiddenSlides>3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Plotting the Path from Costs to Cash Flow</vt:lpstr>
      <vt:lpstr>Essential Question</vt:lpstr>
      <vt:lpstr>Lesson Objectives</vt:lpstr>
      <vt:lpstr>Card Sort</vt:lpstr>
      <vt:lpstr>PowerPoint Presentation</vt:lpstr>
      <vt:lpstr>WIS-WIM</vt:lpstr>
      <vt:lpstr>Scenario</vt:lpstr>
      <vt:lpstr>WIS-WIM</vt:lpstr>
      <vt:lpstr>WIS-WIM</vt:lpstr>
      <vt:lpstr>Let’s Discuss the Questions.</vt:lpstr>
      <vt:lpstr>Let’s Discuss</vt:lpstr>
      <vt:lpstr>Scenario</vt:lpstr>
      <vt:lpstr>I Notice, I Wonder</vt:lpstr>
      <vt:lpstr>Real-World Connections </vt:lpstr>
      <vt:lpstr>ICAP Video</vt:lpstr>
      <vt:lpstr>3-2-1 Share out </vt:lpstr>
      <vt:lpstr>Real-World Connections </vt:lpstr>
      <vt:lpstr>I used to think, but now I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McLeod Porter, Delma</cp:lastModifiedBy>
  <cp:revision>3</cp:revision>
  <dcterms:created xsi:type="dcterms:W3CDTF">2022-06-29T19:59:44Z</dcterms:created>
  <dcterms:modified xsi:type="dcterms:W3CDTF">2024-12-19T15:05:33Z</dcterms:modified>
</cp:coreProperties>
</file>