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7" r:id="rId1"/>
    <p:sldMasterId id="2147483668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E0A9B0F-CF11-493B-B6E0-D5FA5CA9D430}">
  <a:tblStyle styleId="{DE0A9B0F-CF11-493B-B6E0-D5FA5CA9D43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BED7D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BED7D3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BED7D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BED7D3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BED7D3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BED7D3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92" d="100"/>
          <a:sy n="92" d="100"/>
        </p:scale>
        <p:origin x="4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1d51c2ed4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2" name="Google Shape;152;g31d51c2ed4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244a570d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244a570d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1d51c2ed41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g31d51c2ed41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lvl="0" indent="-127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Cinematic Wonders. (2023, October 23). </a:t>
            </a:r>
            <a:r>
              <a:rPr lang="en-US" i="1" dirty="0"/>
              <a:t>Lessons in Chemistry Season 1 Episode 4: Brie Larson’s Elizabeth </a:t>
            </a:r>
            <a:r>
              <a:rPr lang="en-US" i="1" dirty="0" err="1"/>
              <a:t>Zott</a:t>
            </a:r>
            <a:r>
              <a:rPr lang="en-US" i="1" dirty="0"/>
              <a:t> handles a bully like a Boss!</a:t>
            </a:r>
            <a:r>
              <a:rPr lang="en-US" dirty="0"/>
              <a:t> YouTube.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nvjdzBLnGho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6" name="Google Shape;17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Distribute the episode scripts and have students add parentheses, brackets, and ellipses to the script, if needed.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1ea2b0e596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0" name="Google Shape;190;g31ea2b0e596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1d51c2ed41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g31d51c2ed41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2499fb3d6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2499fb3d6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1ea2b0e596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1ea2b0e596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Joke by ChatGPT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77a1368b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g177a1368b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1d51c2ed4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" name="Google Shape;116;g31d51c2ed4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1d51c2ed4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4" name="Google Shape;124;g31d51c2ed4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1d51c2ed41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4" name="Google Shape;134;g31d51c2ed41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1d51c2ed41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3" name="Google Shape;143;g31d51c2ed41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 Logo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775" cy="491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3"/>
          </p:nvPr>
        </p:nvSpPr>
        <p:spPr>
          <a:xfrm>
            <a:off x="457200" y="1974760"/>
            <a:ext cx="4040188" cy="279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3" name="Google Shape;53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1"/>
          <p:cNvSpPr txBox="1">
            <a:spLocks noGrp="1"/>
          </p:cNvSpPr>
          <p:nvPr>
            <p:ph type="body" idx="4"/>
          </p:nvPr>
        </p:nvSpPr>
        <p:spPr>
          <a:xfrm>
            <a:off x="4649788" y="1974760"/>
            <a:ext cx="4040188" cy="27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Graphic">
  <p:cSld name="Content with Graphic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3581400" y="1330012"/>
            <a:ext cx="511175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100"/>
              <a:buNone/>
              <a:defRPr sz="2100"/>
            </a:lvl1pPr>
            <a:lvl2pPr marL="914400" lvl="1" indent="-333883" algn="l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SzPts val="1658"/>
              <a:buChar char="⚫"/>
              <a:defRPr sz="1950"/>
            </a:lvl2pPr>
            <a:lvl3pPr marL="1371600" lvl="2" indent="-30861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 sz="1500"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450850" y="1330012"/>
            <a:ext cx="312420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3pPr>
            <a:lvl4pPr marL="1828800" lvl="3" indent="-31115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300"/>
              <a:buFont typeface="Arial"/>
              <a:buChar char="•"/>
              <a:defRPr sz="1300"/>
            </a:lvl4pPr>
            <a:lvl5pPr marL="2286000" lvl="4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8" name="Google Shape;58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>
            <a:spLocks noGrp="1"/>
          </p:cNvSpPr>
          <p:nvPr>
            <p:ph type="media" idx="2"/>
          </p:nvPr>
        </p:nvSpPr>
        <p:spPr>
          <a:xfrm>
            <a:off x="457200" y="1343696"/>
            <a:ext cx="6125827" cy="3408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 BG">
  <p:cSld name="Blank White BG"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Logo">
  <p:cSld name="Blank No Log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81" name="Google Shape;81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5" name="Google Shape;85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3655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  <a:defRPr sz="17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" name="Google Shape;12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1">
  <p:cSld name="Strategy v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614" cy="362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18" name="Google Shape;18;p4"/>
          <p:cNvSpPr>
            <a:spLocks noGrp="1"/>
          </p:cNvSpPr>
          <p:nvPr>
            <p:ph type="pic" idx="2"/>
          </p:nvPr>
        </p:nvSpPr>
        <p:spPr>
          <a:xfrm>
            <a:off x="5911850" y="1663336"/>
            <a:ext cx="1828800" cy="182800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2">
  <p:cSld name="Strategy v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3994500" cy="362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23" name="Google Shape;23;p5"/>
          <p:cNvSpPr>
            <a:spLocks noGrp="1"/>
          </p:cNvSpPr>
          <p:nvPr>
            <p:ph type="pic" idx="2"/>
          </p:nvPr>
        </p:nvSpPr>
        <p:spPr>
          <a:xfrm>
            <a:off x="4692302" y="1305059"/>
            <a:ext cx="3994150" cy="1420813"/>
          </a:xfrm>
          <a:prstGeom prst="rect">
            <a:avLst/>
          </a:prstGeom>
          <a:noFill/>
          <a:ln w="9525" cap="flat" cmpd="sng">
            <a:solidFill>
              <a:srgbClr val="BCD4E9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ll Quote">
  <p:cSld name="Pull Quot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/>
          <p:nvPr/>
        </p:nvSpPr>
        <p:spPr>
          <a:xfrm>
            <a:off x="1721476" y="1313644"/>
            <a:ext cx="5701048" cy="320684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1C3C5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2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b="1">
                <a:solidFill>
                  <a:schemeClr val="lt1"/>
                </a:solidFill>
              </a:defRPr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101" cy="521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 i="1">
                <a:solidFill>
                  <a:schemeClr val="lt1"/>
                </a:solidFill>
              </a:defRPr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pic>
        <p:nvPicPr>
          <p:cNvPr id="30" name="Google Shape;30;p6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4179" t="21571" r="32616" b="56088"/>
          <a:stretch/>
        </p:blipFill>
        <p:spPr>
          <a:xfrm>
            <a:off x="1828288" y="1352281"/>
            <a:ext cx="639651" cy="536620"/>
          </a:xfrm>
          <a:prstGeom prst="rect">
            <a:avLst/>
          </a:prstGeom>
          <a:solidFill>
            <a:srgbClr val="1C3C58"/>
          </a:solidFill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dered List">
  <p:cSld name="Ordered Lis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arabicPeriod"/>
              <a:defRPr sz="26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Calibri"/>
              <a:buAutoNum type="alphaLcParenR"/>
              <a:defRPr sz="2000"/>
            </a:lvl2pPr>
            <a:lvl3pPr marL="1371600" lvl="2" indent="-33655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Calibri"/>
              <a:buAutoNum type="romanLcPeriod"/>
              <a:defRPr sz="17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Calibri"/>
              <a:buAutoNum type="arabicPeriod"/>
              <a:defRPr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AutoNum type="arabicPeriod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" name="Google Shape;3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2" name="Google Shape;42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457200" y="30295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457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" name="Google Shape;46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0"/>
          <p:cNvSpPr txBox="1">
            <a:spLocks noGrp="1"/>
          </p:cNvSpPr>
          <p:nvPr>
            <p:ph type="body" idx="2"/>
          </p:nvPr>
        </p:nvSpPr>
        <p:spPr>
          <a:xfrm>
            <a:off x="4648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4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chemeClr val="dk1"/>
            </a:gs>
          </a:gsLst>
          <a:lin ang="5640000" scaled="0"/>
        </a:gra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jpg"/><Relationship Id="rId5" Type="http://schemas.openxmlformats.org/officeDocument/2006/relationships/hyperlink" Target="http://drive.google.com/file/d/12aoMYD2NgTSAa8_atlMFu2pR-dqGQCkT/view" TargetMode="Externa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drive.google.com/file/d/1mQwDhm_fgbycuCE1z91ZeCfLf44du_Ax/view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://drive.google.com/file/d/12aoMYD2NgTSAa8_atlMFu2pR-dqGQCkT/view" TargetMode="Externa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://drive.google.com/file/d/12aoMYD2NgTSAa8_atlMFu2pR-dqGQCkT/view" TargetMode="Externa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://drive.google.com/file/d/12aoMYD2NgTSAa8_atlMFu2pR-dqGQCkT/view" TargetMode="Externa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/>
              <a:t>Affinity Process</a:t>
            </a:r>
            <a:endParaRPr/>
          </a:p>
        </p:txBody>
      </p:sp>
      <p:sp>
        <p:nvSpPr>
          <p:cNvPr id="155" name="Google Shape;155;p31"/>
          <p:cNvSpPr txBox="1">
            <a:spLocks noGrp="1"/>
          </p:cNvSpPr>
          <p:nvPr>
            <p:ph type="body" idx="1"/>
          </p:nvPr>
        </p:nvSpPr>
        <p:spPr>
          <a:xfrm>
            <a:off x="457200" y="1305051"/>
            <a:ext cx="5351700" cy="19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Share the rules you created, grouping them together in a class list. </a:t>
            </a:r>
            <a:endParaRPr baseline="-25000"/>
          </a:p>
        </p:txBody>
      </p:sp>
      <p:pic>
        <p:nvPicPr>
          <p:cNvPr id="156" name="Google Shape;15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0750" y="188450"/>
            <a:ext cx="2840750" cy="24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1"/>
          <p:cNvSpPr txBox="1"/>
          <p:nvPr/>
        </p:nvSpPr>
        <p:spPr>
          <a:xfrm>
            <a:off x="4531700" y="3936575"/>
            <a:ext cx="35709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Sweet Talk </a:t>
            </a:r>
            <a:endParaRPr/>
          </a:p>
        </p:txBody>
      </p:sp>
      <p:sp>
        <p:nvSpPr>
          <p:cNvPr id="163" name="Google Shape;163;p32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500" cy="36210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-US"/>
              <a:t>Find the person(s) with the same card as you to form a group. </a:t>
            </a:r>
            <a:endParaRPr/>
          </a:p>
        </p:txBody>
      </p:sp>
      <p:pic>
        <p:nvPicPr>
          <p:cNvPr id="164" name="Google Shape;16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9725" y="1164638"/>
            <a:ext cx="2113925" cy="211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/>
              <a:t>Strategy: Jigsaw   </a:t>
            </a:r>
            <a:endParaRPr/>
          </a:p>
        </p:txBody>
      </p:sp>
      <p:sp>
        <p:nvSpPr>
          <p:cNvPr id="170" name="Google Shape;170;p33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5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 fontScale="92500" lnSpcReduction="10000"/>
          </a:bodyPr>
          <a:lstStyle/>
          <a:p>
            <a:pPr marL="1714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dirty="0"/>
              <a:t>Move with your assigned group to analyze the samples at each center. Take your Note Catcher with you.</a:t>
            </a:r>
            <a:endParaRPr dirty="0"/>
          </a:p>
          <a:p>
            <a:pPr marL="231775" lvl="0" indent="-666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dirty="0"/>
          </a:p>
          <a:p>
            <a:pPr marL="457200" lvl="0" indent="-38131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dirty="0"/>
              <a:t>How do the examples at each station validate or adjust the rules the class established earlier?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		</a:t>
            </a:r>
            <a:endParaRPr dirty="0"/>
          </a:p>
        </p:txBody>
      </p:sp>
      <p:sp>
        <p:nvSpPr>
          <p:cNvPr id="171" name="Google Shape;171;p33"/>
          <p:cNvSpPr txBox="1"/>
          <p:nvPr/>
        </p:nvSpPr>
        <p:spPr>
          <a:xfrm>
            <a:off x="5281825" y="4128750"/>
            <a:ext cx="25107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33" title="K20 Center 3 minute timer-360p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37601" y="3405575"/>
            <a:ext cx="2703050" cy="152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77698" y="-126748"/>
            <a:ext cx="3153625" cy="315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20 Center 3 minute timer-360p.mp4">
            <a:hlinkClick r:id="" action="ppaction://media"/>
            <a:extLst>
              <a:ext uri="{FF2B5EF4-FFF2-40B4-BE49-F238E27FC236}">
                <a16:creationId xmlns:a16="http://schemas.microsoft.com/office/drawing/2014/main" id="{43DAA284-DCA3-AA2D-0622-240D7D9642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37601" y="3405584"/>
            <a:ext cx="2703050" cy="15204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0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 i="1"/>
              <a:t>Lessons in Chemistry</a:t>
            </a:r>
            <a:endParaRPr i="1"/>
          </a:p>
        </p:txBody>
      </p:sp>
      <p:pic>
        <p:nvPicPr>
          <p:cNvPr id="2" name="Lessons in Chemistry Season 1 Episode 4-Elizabeth Zott meets Mr Pine.mp4">
            <a:hlinkClick r:id="" action="ppaction://media"/>
            <a:extLst>
              <a:ext uri="{FF2B5EF4-FFF2-40B4-BE49-F238E27FC236}">
                <a16:creationId xmlns:a16="http://schemas.microsoft.com/office/drawing/2014/main" id="{05AA7F7B-0537-BD30-39A2-679E45150E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3034" y="1406166"/>
            <a:ext cx="6097932" cy="3430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5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7012" lvl="0" indent="-2270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</a:pPr>
            <a:r>
              <a:rPr lang="en-US"/>
              <a:t>Does the script require added parentheses, brackets, or ellipses?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1645836" lvl="7" indent="-6095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Calibri"/>
              <a:buNone/>
            </a:pPr>
            <a:endParaRPr/>
          </a:p>
        </p:txBody>
      </p:sp>
      <p:sp>
        <p:nvSpPr>
          <p:cNvPr id="186" name="Google Shape;186;p3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i="1"/>
              <a:t>Lessons in Chemistry</a:t>
            </a:r>
            <a:endParaRPr/>
          </a:p>
        </p:txBody>
      </p:sp>
      <p:pic>
        <p:nvPicPr>
          <p:cNvPr id="187" name="Google Shape;18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5250" y="2046575"/>
            <a:ext cx="4794432" cy="2696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6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227012" lvl="0" indent="-2270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</a:pPr>
            <a:r>
              <a:rPr lang="en-US" i="1"/>
              <a:t>Answer Key</a:t>
            </a:r>
            <a:endParaRPr i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50" i="1">
              <a:solidFill>
                <a:srgbClr val="910D28"/>
              </a:solidFill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1800" i="1">
                <a:solidFill>
                  <a:srgbClr val="910D28"/>
                </a:solidFill>
              </a:rPr>
              <a:t>[</a:t>
            </a:r>
            <a:r>
              <a:rPr lang="en-US" sz="1800" i="1"/>
              <a:t>Elizabeth Zott enters.</a:t>
            </a:r>
            <a:r>
              <a:rPr lang="en-US" sz="1800" i="1">
                <a:solidFill>
                  <a:srgbClr val="910D28"/>
                </a:solidFill>
              </a:rPr>
              <a:t>]</a:t>
            </a:r>
            <a:endParaRPr sz="1800" i="1">
              <a:solidFill>
                <a:srgbClr val="910D28"/>
              </a:solidFill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1800"/>
              <a:t> Uh</a:t>
            </a:r>
            <a:r>
              <a:rPr lang="en-US" sz="1800">
                <a:solidFill>
                  <a:srgbClr val="910D28"/>
                </a:solidFill>
              </a:rPr>
              <a:t>…</a:t>
            </a:r>
            <a:r>
              <a:rPr lang="en-US" sz="1800"/>
              <a:t> Nurse auditions are downstairs to your left.  </a:t>
            </a:r>
            <a:r>
              <a:rPr lang="en-US" sz="1800" i="1">
                <a:solidFill>
                  <a:srgbClr val="660000"/>
                </a:solidFill>
              </a:rPr>
              <a:t>(Either ellipse or dash are correct.)</a:t>
            </a:r>
            <a:endParaRPr sz="1800" i="1">
              <a:solidFill>
                <a:srgbClr val="660000"/>
              </a:solidFill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1800">
                <a:solidFill>
                  <a:srgbClr val="910D28"/>
                </a:solidFill>
              </a:rPr>
              <a:t>[</a:t>
            </a:r>
            <a:r>
              <a:rPr lang="en-US" sz="1800" i="1"/>
              <a:t>daughter</a:t>
            </a:r>
            <a:r>
              <a:rPr lang="en-US" sz="1800">
                <a:solidFill>
                  <a:srgbClr val="910D28"/>
                </a:solidFill>
              </a:rPr>
              <a:t>]</a:t>
            </a:r>
            <a:endParaRPr sz="1800">
              <a:solidFill>
                <a:srgbClr val="910D28"/>
              </a:solidFill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1800">
                <a:solidFill>
                  <a:srgbClr val="910D28"/>
                </a:solidFill>
              </a:rPr>
              <a:t>[</a:t>
            </a:r>
            <a:r>
              <a:rPr lang="en-US" sz="1800" i="1"/>
              <a:t>To Amanda</a:t>
            </a:r>
            <a:r>
              <a:rPr lang="en-US" sz="1800">
                <a:solidFill>
                  <a:srgbClr val="910D28"/>
                </a:solidFill>
              </a:rPr>
              <a:t>]</a:t>
            </a:r>
            <a:endParaRPr sz="1800">
              <a:solidFill>
                <a:srgbClr val="910D28"/>
              </a:solidFill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1800">
                <a:solidFill>
                  <a:srgbClr val="910D28"/>
                </a:solidFill>
              </a:rPr>
              <a:t>[</a:t>
            </a:r>
            <a:r>
              <a:rPr lang="en-US" sz="1800"/>
              <a:t>to a secretary in the office</a:t>
            </a:r>
            <a:r>
              <a:rPr lang="en-US" sz="1800">
                <a:solidFill>
                  <a:srgbClr val="910D28"/>
                </a:solidFill>
              </a:rPr>
              <a:t>]</a:t>
            </a:r>
            <a:endParaRPr sz="1800">
              <a:solidFill>
                <a:srgbClr val="910D28"/>
              </a:solidFill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1800">
                <a:solidFill>
                  <a:srgbClr val="910D28"/>
                </a:solidFill>
              </a:rPr>
              <a:t>[</a:t>
            </a:r>
            <a:r>
              <a:rPr lang="en-US" sz="1800"/>
              <a:t>running outside</a:t>
            </a:r>
            <a:r>
              <a:rPr lang="en-US" sz="1800">
                <a:solidFill>
                  <a:srgbClr val="910D28"/>
                </a:solidFill>
              </a:rPr>
              <a:t>]</a:t>
            </a:r>
            <a:endParaRPr sz="1800">
              <a:solidFill>
                <a:srgbClr val="910D28"/>
              </a:solidFill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1800"/>
              <a:t>Uh, no</a:t>
            </a:r>
            <a:r>
              <a:rPr lang="en-US" sz="1800">
                <a:solidFill>
                  <a:srgbClr val="910D28"/>
                </a:solidFill>
              </a:rPr>
              <a:t>…</a:t>
            </a:r>
            <a:r>
              <a:rPr lang="en-US" sz="1800"/>
              <a:t> </a:t>
            </a:r>
            <a:r>
              <a:rPr lang="en-US" sz="1800" i="1">
                <a:solidFill>
                  <a:srgbClr val="660000"/>
                </a:solidFill>
              </a:rPr>
              <a:t>(A dash is also acceptable here.)</a:t>
            </a:r>
            <a:r>
              <a:rPr lang="en-US" sz="1800"/>
              <a:t> </a:t>
            </a: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1645836" lvl="7" indent="-6095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Calibri"/>
              <a:buNone/>
            </a:pPr>
            <a:endParaRPr/>
          </a:p>
        </p:txBody>
      </p:sp>
      <p:sp>
        <p:nvSpPr>
          <p:cNvPr id="193" name="Google Shape;193;p3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i="1"/>
              <a:t>Lessons in Chemistry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8" name="Google Shape;198;p37"/>
          <p:cNvGraphicFramePr/>
          <p:nvPr/>
        </p:nvGraphicFramePr>
        <p:xfrm>
          <a:off x="463550" y="555225"/>
          <a:ext cx="8216900" cy="3510280"/>
        </p:xfrm>
        <a:graphic>
          <a:graphicData uri="http://schemas.openxmlformats.org/drawingml/2006/table">
            <a:tbl>
              <a:tblPr bandRow="1">
                <a:noFill/>
                <a:tableStyleId>{DE0A9B0F-CF11-493B-B6E0-D5FA5CA9D430}</a:tableStyleId>
              </a:tblPr>
              <a:tblGrid>
                <a:gridCol w="171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6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9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9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8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Criteria</a:t>
                      </a:r>
                      <a:endParaRPr sz="1200" b="1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solidFill>
                      <a:srgbClr val="3E5C6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Excellent (4 pts)</a:t>
                      </a:r>
                      <a:endParaRPr sz="1200" b="1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R w="28575" cap="flat" cmpd="sng">
                      <a:solidFill>
                        <a:srgbClr val="BED7D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BCD4E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3E5C6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Proficient (3 pts)</a:t>
                      </a:r>
                      <a:endParaRPr sz="1200" b="1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28575" cap="flat" cmpd="sng">
                      <a:solidFill>
                        <a:srgbClr val="BED7D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BED7D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BED7D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BED7D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E5C6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Developing (2 pts)</a:t>
                      </a:r>
                      <a:endParaRPr sz="1200" b="1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L w="28575" cap="flat" cmpd="sng">
                      <a:solidFill>
                        <a:srgbClr val="BED7D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3E5C6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Emerging (1 pt)</a:t>
                      </a:r>
                      <a:endParaRPr sz="1200" b="1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solidFill>
                      <a:srgbClr val="3E5C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910D28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Grammatical Clarity and Punctuation </a:t>
                      </a:r>
                      <a:endParaRPr sz="1200" b="1">
                        <a:solidFill>
                          <a:srgbClr val="910D2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Precise punctuation and grammar; varied sentence structure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Solid grammar; mostly correct punctuation; few errors that don’t impede meaning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T w="28575" cap="flat" cmpd="sng">
                      <a:solidFill>
                        <a:srgbClr val="BED7D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Some grammatical inconsistencies; several punctuation errors; repetitive sentences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Significant errors; frequent punctuation mistakes; unclear sentence structure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910D28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Creativity and Thematic Appropriateness</a:t>
                      </a:r>
                      <a:endParaRPr sz="1200" b="1">
                        <a:solidFill>
                          <a:srgbClr val="910D2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Highly original; sophisticated creative thinking; imaginative and meaningful choices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Creative with original elements; thoughtful narrative; maintains coherence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Some creative elements; predictable narrative; loose connection to themes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Minimal creativity; clichéd choices; fails to engage with themes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B w="6350" cap="flat" cmpd="sng">
                      <a:solidFill>
                        <a:srgbClr val="BED7D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910D28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Dialogue</a:t>
                      </a:r>
                      <a:endParaRPr sz="1200" b="1">
                        <a:solidFill>
                          <a:srgbClr val="910D2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Exceptional use of dialogue to reveal character and advance plot; precise, evocative language; seamless collaborative performance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Effective character development through speech; coordinated team presentation; some varied syntax and literary elements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Basic dialogue with limited depth; inconsistent team coordination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3025" marR="73025" marT="73025" marB="73025">
                    <a:lnR w="6350" cap="flat" cmpd="sng">
                      <a:solidFill>
                        <a:srgbClr val="BED7D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Weak or incomprehensible dialogue; flat, unimaginative language; poorly coordinated performance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6350" cap="flat" cmpd="sng">
                      <a:solidFill>
                        <a:srgbClr val="BED7D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BED7D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BED7D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BED7D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Tic-Tac-Toe Choice Board</a:t>
            </a:r>
            <a:endParaRPr/>
          </a:p>
        </p:txBody>
      </p:sp>
      <p:sp>
        <p:nvSpPr>
          <p:cNvPr id="204" name="Google Shape;204;p38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500" cy="3621000"/>
          </a:xfrm>
          <a:prstGeom prst="rect">
            <a:avLst/>
          </a:prstGeom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-US"/>
              <a:t>Choose three boxes in any row to complete a Tic-Tac-Toe. </a:t>
            </a:r>
            <a:endParaRPr/>
          </a:p>
        </p:txBody>
      </p:sp>
      <p:pic>
        <p:nvPicPr>
          <p:cNvPr id="205" name="Google Shape;20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7700" y="307247"/>
            <a:ext cx="3333750" cy="333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88289"/>
            </a:gs>
            <a:gs pos="100000">
              <a:srgbClr val="283437"/>
            </a:gs>
          </a:gsLst>
          <a:lin ang="5400012" scaled="0"/>
        </a:gra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1849" y="614162"/>
            <a:ext cx="6960302" cy="3915176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3"/>
          <p:cNvSpPr txBox="1"/>
          <p:nvPr/>
        </p:nvSpPr>
        <p:spPr>
          <a:xfrm>
            <a:off x="3518700" y="614162"/>
            <a:ext cx="2106600" cy="23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000" b="1" dirty="0">
                <a:solidFill>
                  <a:srgbClr val="910D28"/>
                </a:solidFill>
                <a:latin typeface="Calibri"/>
                <a:ea typeface="Calibri"/>
                <a:cs typeface="Calibri"/>
                <a:sym typeface="Calibri"/>
              </a:rPr>
              <a:t>A bracket, a parentheses, and an ellipsis walk into school.</a:t>
            </a:r>
            <a:br>
              <a:rPr lang="en-US" sz="1000" b="1" dirty="0">
                <a:solidFill>
                  <a:srgbClr val="910D2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000" b="1" dirty="0">
                <a:solidFill>
                  <a:srgbClr val="910D28"/>
                </a:solidFill>
                <a:latin typeface="Calibri"/>
                <a:ea typeface="Calibri"/>
                <a:cs typeface="Calibri"/>
                <a:sym typeface="Calibri"/>
              </a:rPr>
              <a:t>The principal looks at them and says, "What are you guys doing here?"</a:t>
            </a:r>
            <a:endParaRPr sz="1000" b="1" dirty="0">
              <a:solidFill>
                <a:srgbClr val="910D2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000" b="1" dirty="0">
                <a:solidFill>
                  <a:srgbClr val="910D28"/>
                </a:solidFill>
                <a:latin typeface="Calibri"/>
                <a:ea typeface="Calibri"/>
                <a:cs typeface="Calibri"/>
                <a:sym typeface="Calibri"/>
              </a:rPr>
              <a:t>The bracket says, "We're here for structure."</a:t>
            </a:r>
            <a:br>
              <a:rPr lang="en-US" sz="1000" b="1" dirty="0">
                <a:solidFill>
                  <a:srgbClr val="910D2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000" b="1" dirty="0">
                <a:solidFill>
                  <a:srgbClr val="910D28"/>
                </a:solidFill>
                <a:latin typeface="Calibri"/>
                <a:ea typeface="Calibri"/>
                <a:cs typeface="Calibri"/>
                <a:sym typeface="Calibri"/>
              </a:rPr>
              <a:t>The parentheses shrugs, "I’m just here for support."</a:t>
            </a:r>
            <a:br>
              <a:rPr lang="en-US" sz="1000" b="1" dirty="0">
                <a:solidFill>
                  <a:srgbClr val="910D2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000" b="1" dirty="0">
                <a:solidFill>
                  <a:srgbClr val="910D28"/>
                </a:solidFill>
                <a:latin typeface="Calibri"/>
                <a:ea typeface="Calibri"/>
                <a:cs typeface="Calibri"/>
                <a:sym typeface="Calibri"/>
              </a:rPr>
              <a:t>And the ellipsis says, "I’m... just here to leave things open-ended."</a:t>
            </a:r>
            <a:endParaRPr sz="1000" b="1" dirty="0">
              <a:solidFill>
                <a:srgbClr val="910D2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-US" sz="2000" b="1" dirty="0">
                <a:solidFill>
                  <a:srgbClr val="910D28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/>
              <a:t>Cooking with Clarity</a:t>
            </a:r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dirty="0"/>
              <a:t>Special Grammar Ingredients: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Brackets, Parentheses, and Ellipses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/>
              <a:t>Essential Question</a:t>
            </a:r>
            <a:endParaRPr/>
          </a:p>
        </p:txBody>
      </p:sp>
      <p:sp>
        <p:nvSpPr>
          <p:cNvPr id="107" name="Google Shape;107;p25"/>
          <p:cNvSpPr txBox="1">
            <a:spLocks noGrp="1"/>
          </p:cNvSpPr>
          <p:nvPr>
            <p:ph type="body" idx="1"/>
          </p:nvPr>
        </p:nvSpPr>
        <p:spPr>
          <a:xfrm>
            <a:off x="530350" y="2028502"/>
            <a:ext cx="7833300" cy="24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5556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How are brackets, parentheses, and ellipses used…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in mathematics? 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in science? 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in scripts, like plays or closed captioning? 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in academic writing?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6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/>
              <a:t>Lesson Objectives</a:t>
            </a:r>
            <a:endParaRPr/>
          </a:p>
        </p:txBody>
      </p:sp>
      <p:sp>
        <p:nvSpPr>
          <p:cNvPr id="113" name="Google Shape;113;p26"/>
          <p:cNvSpPr txBox="1">
            <a:spLocks noGrp="1"/>
          </p:cNvSpPr>
          <p:nvPr>
            <p:ph type="body" idx="1"/>
          </p:nvPr>
        </p:nvSpPr>
        <p:spPr>
          <a:xfrm>
            <a:off x="530350" y="2028502"/>
            <a:ext cx="7826100" cy="23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Explore when and why to use brackets, parentheses, and ellipses.</a:t>
            </a:r>
            <a:endParaRPr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Explain the use of brackets, parentheses, and ellipses in formal and informal writing.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7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/>
              <a:t>Mentimeter</a:t>
            </a:r>
            <a:endParaRPr/>
          </a:p>
        </p:txBody>
      </p:sp>
      <p:sp>
        <p:nvSpPr>
          <p:cNvPr id="119" name="Google Shape;119;p27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5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231775" lvl="0" indent="-666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dirty="0"/>
              <a:t>Where have you seen, </a:t>
            </a:r>
            <a:endParaRPr dirty="0"/>
          </a:p>
          <a:p>
            <a:pPr marL="231775" lvl="0" indent="-666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dirty="0"/>
              <a:t>or where would you expect to see, </a:t>
            </a:r>
            <a:endParaRPr dirty="0"/>
          </a:p>
          <a:p>
            <a:pPr marL="231775" lvl="0" indent="-666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dirty="0"/>
              <a:t>examples of</a:t>
            </a:r>
            <a:endParaRPr dirty="0"/>
          </a:p>
          <a:p>
            <a:pPr marL="9144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brackets 		[ ]</a:t>
            </a:r>
            <a:endParaRPr dirty="0"/>
          </a:p>
          <a:p>
            <a:pPr marL="9144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parentheses 	            ( )</a:t>
            </a:r>
            <a:endParaRPr dirty="0"/>
          </a:p>
          <a:p>
            <a:pPr marL="9144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ellipses 		…</a:t>
            </a:r>
            <a:endParaRPr dirty="0"/>
          </a:p>
          <a:p>
            <a:pPr marL="0" lvl="0" indent="2000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 everyday language use? </a:t>
            </a:r>
            <a:endParaRPr dirty="0"/>
          </a:p>
        </p:txBody>
      </p:sp>
      <p:pic>
        <p:nvPicPr>
          <p:cNvPr id="120" name="Google Shape;12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08100" y="843100"/>
            <a:ext cx="2320101" cy="232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7" title="K20 Center 5 minute timer-360p.mp4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87475" y="3163201"/>
            <a:ext cx="2978666" cy="167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20 Center 5 minute timer-360p.mp4">
            <a:hlinkClick r:id="" action="ppaction://media"/>
            <a:extLst>
              <a:ext uri="{FF2B5EF4-FFF2-40B4-BE49-F238E27FC236}">
                <a16:creationId xmlns:a16="http://schemas.microsoft.com/office/drawing/2014/main" id="{5C90CDDB-921C-2F37-5299-3D7E46C4B3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87475" y="3163201"/>
            <a:ext cx="2978666" cy="1675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00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/>
              <a:t>Affinity Process</a:t>
            </a:r>
            <a:endParaRPr/>
          </a:p>
        </p:txBody>
      </p:sp>
      <p:sp>
        <p:nvSpPr>
          <p:cNvPr id="127" name="Google Shape;127;p28"/>
          <p:cNvSpPr txBox="1">
            <a:spLocks noGrp="1"/>
          </p:cNvSpPr>
          <p:nvPr>
            <p:ph type="body" idx="1"/>
          </p:nvPr>
        </p:nvSpPr>
        <p:spPr>
          <a:xfrm>
            <a:off x="457200" y="1305050"/>
            <a:ext cx="5351700" cy="3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Think of rules that explain how brackets, parentheses, and ellipses function. </a:t>
            </a:r>
            <a:endParaRPr/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/>
              <a:t>Write one rule on each sticky note. For example,  </a:t>
            </a:r>
            <a:endParaRPr baseline="-25000"/>
          </a:p>
        </p:txBody>
      </p:sp>
      <p:pic>
        <p:nvPicPr>
          <p:cNvPr id="128" name="Google Shape;12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6950" y="205150"/>
            <a:ext cx="2747125" cy="235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8"/>
          <p:cNvSpPr txBox="1"/>
          <p:nvPr/>
        </p:nvSpPr>
        <p:spPr>
          <a:xfrm>
            <a:off x="610575" y="3084500"/>
            <a:ext cx="35709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" name="Google Shape;130;p28" title="K20 Center 3 minute timer-360p.mp4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50425" y="3084500"/>
            <a:ext cx="3115050" cy="175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8"/>
          <p:cNvSpPr txBox="1"/>
          <p:nvPr/>
        </p:nvSpPr>
        <p:spPr>
          <a:xfrm>
            <a:off x="1423425" y="3501200"/>
            <a:ext cx="1882800" cy="12459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an ellipsis when …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K20 Center 3 minute timer-360p.mp4">
            <a:hlinkClick r:id="" action="ppaction://media"/>
            <a:extLst>
              <a:ext uri="{FF2B5EF4-FFF2-40B4-BE49-F238E27FC236}">
                <a16:creationId xmlns:a16="http://schemas.microsoft.com/office/drawing/2014/main" id="{CB6F5D39-33BE-7A82-C1C6-A0DC382996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50425" y="3084504"/>
            <a:ext cx="3115050" cy="1752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0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9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/>
              <a:t>Affinity Process</a:t>
            </a:r>
            <a:endParaRPr/>
          </a:p>
        </p:txBody>
      </p:sp>
      <p:sp>
        <p:nvSpPr>
          <p:cNvPr id="137" name="Google Shape;137;p29"/>
          <p:cNvSpPr txBox="1">
            <a:spLocks noGrp="1"/>
          </p:cNvSpPr>
          <p:nvPr>
            <p:ph type="body" idx="1"/>
          </p:nvPr>
        </p:nvSpPr>
        <p:spPr>
          <a:xfrm>
            <a:off x="457200" y="1305051"/>
            <a:ext cx="5351700" cy="19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With a partner, compare sticky notes and group similar notes together. Label each group of notes as a category.</a:t>
            </a:r>
            <a:endParaRPr baseline="-25000"/>
          </a:p>
        </p:txBody>
      </p:sp>
      <p:pic>
        <p:nvPicPr>
          <p:cNvPr id="138" name="Google Shape;13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2300" y="185700"/>
            <a:ext cx="2825025" cy="242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9"/>
          <p:cNvSpPr txBox="1"/>
          <p:nvPr/>
        </p:nvSpPr>
        <p:spPr>
          <a:xfrm>
            <a:off x="4531700" y="3936575"/>
            <a:ext cx="35709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29" title="K20 Center 3 minute timer-360p.mp4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01100" y="3050525"/>
            <a:ext cx="3091400" cy="173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20 Center 3 minute timer-360p.mp4">
            <a:hlinkClick r:id="" action="ppaction://media"/>
            <a:extLst>
              <a:ext uri="{FF2B5EF4-FFF2-40B4-BE49-F238E27FC236}">
                <a16:creationId xmlns:a16="http://schemas.microsoft.com/office/drawing/2014/main" id="{2B65E0E8-55AD-A40E-63A6-E6EC15848C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01100" y="3050537"/>
            <a:ext cx="3091400" cy="17389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0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0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/>
              <a:t>Affinity Process</a:t>
            </a:r>
            <a:endParaRPr/>
          </a:p>
        </p:txBody>
      </p:sp>
      <p:sp>
        <p:nvSpPr>
          <p:cNvPr id="146" name="Google Shape;146;p30"/>
          <p:cNvSpPr txBox="1">
            <a:spLocks noGrp="1"/>
          </p:cNvSpPr>
          <p:nvPr>
            <p:ph type="body" idx="1"/>
          </p:nvPr>
        </p:nvSpPr>
        <p:spPr>
          <a:xfrm>
            <a:off x="457200" y="1305051"/>
            <a:ext cx="5351700" cy="19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Work with another partner pair to from a group of four. Compare sticky notes, grouping similar notes together. </a:t>
            </a:r>
            <a:endParaRPr baseline="-25000"/>
          </a:p>
        </p:txBody>
      </p:sp>
      <p:pic>
        <p:nvPicPr>
          <p:cNvPr id="147" name="Google Shape;14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35125" y="181450"/>
            <a:ext cx="2922150" cy="250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30"/>
          <p:cNvSpPr txBox="1"/>
          <p:nvPr/>
        </p:nvSpPr>
        <p:spPr>
          <a:xfrm>
            <a:off x="4531700" y="3936575"/>
            <a:ext cx="35709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p30" title="K20 Center 3 minute timer-360p.mp4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91625" y="2993625"/>
            <a:ext cx="3074275" cy="172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20 Center 3 minute timer-360p.mp4">
            <a:hlinkClick r:id="" action="ppaction://media"/>
            <a:extLst>
              <a:ext uri="{FF2B5EF4-FFF2-40B4-BE49-F238E27FC236}">
                <a16:creationId xmlns:a16="http://schemas.microsoft.com/office/drawing/2014/main" id="{517AC164-927A-7992-91B0-53B199A198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71762" y="2993620"/>
            <a:ext cx="3074275" cy="1729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0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4107</TotalTime>
  <Words>666</Words>
  <Application>Microsoft Office PowerPoint</Application>
  <PresentationFormat>On-screen Show (16:9)</PresentationFormat>
  <Paragraphs>81</Paragraphs>
  <Slides>17</Slides>
  <Notes>17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Noto Sans Symbols</vt:lpstr>
      <vt:lpstr>LEARN theme</vt:lpstr>
      <vt:lpstr>LEARN theme</vt:lpstr>
      <vt:lpstr>PowerPoint Presentation</vt:lpstr>
      <vt:lpstr>PowerPoint Presentation</vt:lpstr>
      <vt:lpstr>Cooking with Clarity</vt:lpstr>
      <vt:lpstr>Essential Question</vt:lpstr>
      <vt:lpstr>Lesson Objectives</vt:lpstr>
      <vt:lpstr>Mentimeter</vt:lpstr>
      <vt:lpstr>Affinity Process</vt:lpstr>
      <vt:lpstr>Affinity Process</vt:lpstr>
      <vt:lpstr>Affinity Process</vt:lpstr>
      <vt:lpstr>Affinity Process</vt:lpstr>
      <vt:lpstr>Sweet Talk </vt:lpstr>
      <vt:lpstr>Strategy: Jigsaw   </vt:lpstr>
      <vt:lpstr>Lessons in Chemistry</vt:lpstr>
      <vt:lpstr>Lessons in Chemistry</vt:lpstr>
      <vt:lpstr>Lessons in Chemistry</vt:lpstr>
      <vt:lpstr>PowerPoint Presentation</vt:lpstr>
      <vt:lpstr>Tic-Tac-Toe Choice Board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Bracken, Pam</cp:lastModifiedBy>
  <cp:revision>3</cp:revision>
  <dcterms:modified xsi:type="dcterms:W3CDTF">2025-03-14T20:17:28Z</dcterms:modified>
</cp:coreProperties>
</file>