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73" r:id="rId10"/>
    <p:sldId id="27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767AEA3-B2F4-4648-B727-3F0E5CFA59C5}">
  <a:tblStyle styleId="{4767AEA3-B2F4-4648-B727-3F0E5CFA59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BED7D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BED7D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BED7D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BED7D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BED7D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BED7D3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8"/>
    <p:restoredTop sz="82553"/>
  </p:normalViewPr>
  <p:slideViewPr>
    <p:cSldViewPr snapToGrid="0">
      <p:cViewPr varScale="1">
        <p:scale>
          <a:sx n="175" d="100"/>
          <a:sy n="175" d="100"/>
        </p:scale>
        <p:origin x="328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cf14af788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3cf14af788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1116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cf14af788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3cf14af788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cf14af788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3cf14af788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cf14af7886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cf14af7886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Ningthouhanu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(2025).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Lesson in chemistry “change that shape which to handle her world”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[Video]. YouTube. https://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www.youtube.com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watch?v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=4gk1BkjB2K8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cf14af788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cf14af788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Distribute the episode scripts and have students add parentheses, brackets, and ellipses to the script, if needed.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cf14af788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cf14af788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cf14af7886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cf14af7886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cf14af7886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cf14af7886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cf14af788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3cf14af788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 bracket, a parentheses, and an ellipsis walk into school.</a:t>
            </a:r>
            <a:br>
              <a:rPr lang="en-US" sz="11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The principal looks at them and says, "What are you guys doing here?"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The bracket says, "We're here for structure."</a:t>
            </a:r>
            <a:br>
              <a:rPr lang="en-US" sz="11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The parentheses shrugs, "I’m just here for support."</a:t>
            </a:r>
            <a:br>
              <a:rPr lang="en-US" sz="11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And the ellipsis says, "I’m... just here to leave things open-ended."</a:t>
            </a:r>
            <a:endParaRPr lang="en-US" sz="11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7836a1c37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g37836a1c37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cf14af788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3cf14af788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cf14af788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3cf14af788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3042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cf14af788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3cf14af788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695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3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3"/>
          <p:cNvSpPr txBox="1">
            <a:spLocks noGrp="1"/>
          </p:cNvSpPr>
          <p:nvPr>
            <p:ph type="subTitle" idx="1"/>
          </p:nvPr>
        </p:nvSpPr>
        <p:spPr>
          <a:xfrm>
            <a:off x="3843644" y="3220225"/>
            <a:ext cx="4902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ctrTitle"/>
          </p:nvPr>
        </p:nvSpPr>
        <p:spPr>
          <a:xfrm>
            <a:off x="3843451" y="1130675"/>
            <a:ext cx="4902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/Objective">
  <p:cSld name="Objectiv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4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4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/Objective">
  <p:cSld name="Essential Ques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5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5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6" title="k20center-logo-variations_K20 - Bug 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1483050" y="1515775"/>
            <a:ext cx="6177900" cy="90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title" idx="2"/>
          </p:nvPr>
        </p:nvSpPr>
        <p:spPr>
          <a:xfrm>
            <a:off x="1483050" y="3100738"/>
            <a:ext cx="617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Layout">
  <p:cSld name="Content - 1 Column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7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1968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Layout">
  <p:cSld name="Content - 2 column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3993900" cy="325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2"/>
          </p:nvPr>
        </p:nvSpPr>
        <p:spPr>
          <a:xfrm>
            <a:off x="4687932" y="1263111"/>
            <a:ext cx="3993900" cy="325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Calibri"/>
              <a:buAutoNum type="arabi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alibri"/>
              <a:buAutoNum type="alphaL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romanL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0" name="Google Shape;30;p8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 Option 1">
  <p:cSld name="Video"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9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10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Affinity Process</a:t>
            </a:r>
            <a:endParaRPr dirty="0"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340091" y="1263124"/>
            <a:ext cx="4409897" cy="2179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lnSpc>
                <a:spcPct val="100000"/>
              </a:lnSpc>
              <a:buNone/>
            </a:pPr>
            <a:r>
              <a:rPr lang="en-US" dirty="0"/>
              <a:t>Share the rules you created, grouping them together in a class list. </a:t>
            </a:r>
            <a:endParaRPr lang="en-US" baseline="-25000" dirty="0"/>
          </a:p>
          <a:p>
            <a:pPr marL="114300" lvl="0" indent="0">
              <a:lnSpc>
                <a:spcPct val="100000"/>
              </a:lnSpc>
              <a:buNone/>
            </a:pPr>
            <a:endParaRPr lang="en-US" baseline="-25000" dirty="0"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0534" y="203539"/>
            <a:ext cx="2747125" cy="2353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69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Sweet Talk</a:t>
            </a: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body" idx="1"/>
          </p:nvPr>
        </p:nvSpPr>
        <p:spPr>
          <a:xfrm>
            <a:off x="456301" y="1263111"/>
            <a:ext cx="4115700" cy="19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Find the person(s) with the same card as you to form a group. </a:t>
            </a: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9725" y="1164638"/>
            <a:ext cx="2113925" cy="211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Jigsaw</a:t>
            </a:r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456301" y="1263110"/>
            <a:ext cx="4012332" cy="230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Move with your assigned group to analyze the samples at each center. Take your Note Catcher with you.</a:t>
            </a:r>
            <a:endParaRPr dirty="0"/>
          </a:p>
          <a:p>
            <a:pPr marL="231775" lvl="0" indent="-66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7698" y="-126748"/>
            <a:ext cx="3153625" cy="315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20 Center 3 minute timer_VeryFast480.mp4">
            <a:hlinkClick r:id="" action="ppaction://media"/>
            <a:extLst>
              <a:ext uri="{FF2B5EF4-FFF2-40B4-BE49-F238E27FC236}">
                <a16:creationId xmlns:a16="http://schemas.microsoft.com/office/drawing/2014/main" id="{66BFB8E9-E2CC-145E-46B5-07317EC20A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8875" y="2837871"/>
            <a:ext cx="3207679" cy="1804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Lessons in Chemistry</a:t>
            </a:r>
            <a:endParaRPr i="1"/>
          </a:p>
        </p:txBody>
      </p:sp>
      <p:pic>
        <p:nvPicPr>
          <p:cNvPr id="2" name="Lessons in Chemistry Season 1 Episode 4- Brie Larson's Elizabeth Zott handles a bully like a Boss!.mp4">
            <a:hlinkClick r:id="" action="ppaction://media"/>
            <a:extLst>
              <a:ext uri="{FF2B5EF4-FFF2-40B4-BE49-F238E27FC236}">
                <a16:creationId xmlns:a16="http://schemas.microsoft.com/office/drawing/2014/main" id="{78DC6C03-1A9E-3F10-6202-DE8F8D2BE1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2368" y="1263124"/>
            <a:ext cx="6579263" cy="3700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Lessons in Chemistry</a:t>
            </a:r>
            <a:endParaRPr i="1"/>
          </a:p>
        </p:txBody>
      </p:sp>
      <p:sp>
        <p:nvSpPr>
          <p:cNvPr id="134" name="Google Shape;134;p24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19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2600"/>
              <a:buFont typeface="Arial"/>
              <a:buChar char="●"/>
            </a:pPr>
            <a:r>
              <a:rPr lang="en-US"/>
              <a:t>Does the script require added parentheses, brackets, or ellipses?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5250" y="2046575"/>
            <a:ext cx="4794432" cy="2696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Lessons in Chemistry</a:t>
            </a:r>
            <a:endParaRPr i="1"/>
          </a:p>
        </p:txBody>
      </p:sp>
      <p:sp>
        <p:nvSpPr>
          <p:cNvPr id="141" name="Google Shape;141;p25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19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7013" lvl="0" indent="-2270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2600"/>
              <a:buFont typeface="Arial"/>
              <a:buChar char="•"/>
            </a:pPr>
            <a:r>
              <a:rPr lang="en-US" i="1"/>
              <a:t>Answer Key</a:t>
            </a: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50" i="1">
              <a:solidFill>
                <a:srgbClr val="910D28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2100"/>
              <a:buFont typeface="Arial"/>
              <a:buChar char="•"/>
            </a:pPr>
            <a:r>
              <a:rPr lang="en-US" sz="1800" i="1">
                <a:solidFill>
                  <a:srgbClr val="910D28"/>
                </a:solidFill>
              </a:rPr>
              <a:t>[</a:t>
            </a:r>
            <a:r>
              <a:rPr lang="en-US" sz="1800" i="1"/>
              <a:t>Elizabeth Zott enters.</a:t>
            </a:r>
            <a:r>
              <a:rPr lang="en-US" sz="1800" i="1">
                <a:solidFill>
                  <a:srgbClr val="910D28"/>
                </a:solidFill>
              </a:rPr>
              <a:t>]</a:t>
            </a:r>
            <a:endParaRPr sz="1800" i="1">
              <a:solidFill>
                <a:srgbClr val="910D28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2100"/>
              <a:buFont typeface="Arial"/>
              <a:buChar char="•"/>
            </a:pPr>
            <a:r>
              <a:rPr lang="en-US" sz="1800"/>
              <a:t> Uh</a:t>
            </a:r>
            <a:r>
              <a:rPr lang="en-US" sz="1800">
                <a:solidFill>
                  <a:srgbClr val="910D28"/>
                </a:solidFill>
              </a:rPr>
              <a:t>…</a:t>
            </a:r>
            <a:r>
              <a:rPr lang="en-US" sz="1800"/>
              <a:t> Nurse auditions are downstairs to your left.  </a:t>
            </a:r>
            <a:r>
              <a:rPr lang="en-US" sz="1800" i="1">
                <a:solidFill>
                  <a:srgbClr val="660000"/>
                </a:solidFill>
              </a:rPr>
              <a:t>(Either ellipse or dash are correct.)</a:t>
            </a:r>
            <a:endParaRPr sz="1800" i="1">
              <a:solidFill>
                <a:srgbClr val="660000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2100"/>
              <a:buFont typeface="Arial"/>
              <a:buChar char="•"/>
            </a:pPr>
            <a:r>
              <a:rPr lang="en-US" sz="1800">
                <a:solidFill>
                  <a:srgbClr val="910D28"/>
                </a:solidFill>
              </a:rPr>
              <a:t>[</a:t>
            </a:r>
            <a:r>
              <a:rPr lang="en-US" sz="1800" i="1"/>
              <a:t>daughter</a:t>
            </a:r>
            <a:r>
              <a:rPr lang="en-US" sz="1800">
                <a:solidFill>
                  <a:srgbClr val="910D28"/>
                </a:solidFill>
              </a:rPr>
              <a:t>]</a:t>
            </a:r>
            <a:endParaRPr sz="1800">
              <a:solidFill>
                <a:srgbClr val="910D28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2100"/>
              <a:buFont typeface="Arial"/>
              <a:buChar char="•"/>
            </a:pPr>
            <a:r>
              <a:rPr lang="en-US" sz="1800">
                <a:solidFill>
                  <a:srgbClr val="910D28"/>
                </a:solidFill>
              </a:rPr>
              <a:t>[</a:t>
            </a:r>
            <a:r>
              <a:rPr lang="en-US" sz="1800" i="1"/>
              <a:t>To Amanda</a:t>
            </a:r>
            <a:r>
              <a:rPr lang="en-US" sz="1800">
                <a:solidFill>
                  <a:srgbClr val="910D28"/>
                </a:solidFill>
              </a:rPr>
              <a:t>]</a:t>
            </a:r>
            <a:endParaRPr sz="1800">
              <a:solidFill>
                <a:srgbClr val="910D28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2100"/>
              <a:buFont typeface="Arial"/>
              <a:buChar char="•"/>
            </a:pPr>
            <a:r>
              <a:rPr lang="en-US" sz="1800">
                <a:solidFill>
                  <a:srgbClr val="910D28"/>
                </a:solidFill>
              </a:rPr>
              <a:t>[</a:t>
            </a:r>
            <a:r>
              <a:rPr lang="en-US" sz="1800"/>
              <a:t>to a secretary in the office</a:t>
            </a:r>
            <a:r>
              <a:rPr lang="en-US" sz="1800">
                <a:solidFill>
                  <a:srgbClr val="910D28"/>
                </a:solidFill>
              </a:rPr>
              <a:t>]</a:t>
            </a:r>
            <a:endParaRPr sz="1800">
              <a:solidFill>
                <a:srgbClr val="910D28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2100"/>
              <a:buFont typeface="Arial"/>
              <a:buChar char="•"/>
            </a:pPr>
            <a:r>
              <a:rPr lang="en-US" sz="1800">
                <a:solidFill>
                  <a:srgbClr val="910D28"/>
                </a:solidFill>
              </a:rPr>
              <a:t>[</a:t>
            </a:r>
            <a:r>
              <a:rPr lang="en-US" sz="1800"/>
              <a:t>running outside</a:t>
            </a:r>
            <a:r>
              <a:rPr lang="en-US" sz="1800">
                <a:solidFill>
                  <a:srgbClr val="910D28"/>
                </a:solidFill>
              </a:rPr>
              <a:t>]</a:t>
            </a:r>
            <a:endParaRPr sz="1800">
              <a:solidFill>
                <a:srgbClr val="910D28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2100"/>
              <a:buFont typeface="Arial"/>
              <a:buChar char="•"/>
            </a:pPr>
            <a:r>
              <a:rPr lang="en-US" sz="1800"/>
              <a:t>Uh, no</a:t>
            </a:r>
            <a:r>
              <a:rPr lang="en-US" sz="1800">
                <a:solidFill>
                  <a:srgbClr val="910D28"/>
                </a:solidFill>
              </a:rPr>
              <a:t>…</a:t>
            </a:r>
            <a:r>
              <a:rPr lang="en-US" sz="1800"/>
              <a:t> </a:t>
            </a:r>
            <a:r>
              <a:rPr lang="en-US" sz="1800" i="1">
                <a:solidFill>
                  <a:srgbClr val="660000"/>
                </a:solidFill>
              </a:rPr>
              <a:t>(A dash is also acceptable here.)</a:t>
            </a:r>
            <a:r>
              <a:rPr lang="en-US" sz="1800"/>
              <a:t> 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6" name="Google Shape;146;p26"/>
          <p:cNvGraphicFramePr/>
          <p:nvPr/>
        </p:nvGraphicFramePr>
        <p:xfrm>
          <a:off x="621400" y="668025"/>
          <a:ext cx="7901200" cy="3693160"/>
        </p:xfrm>
        <a:graphic>
          <a:graphicData uri="http://schemas.openxmlformats.org/drawingml/2006/table">
            <a:tbl>
              <a:tblPr bandRow="1">
                <a:noFill/>
                <a:tableStyleId>{4767AEA3-B2F4-4648-B727-3F0E5CFA59C5}</a:tableStyleId>
              </a:tblPr>
              <a:tblGrid>
                <a:gridCol w="164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6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6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9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Criteria</a:t>
                      </a:r>
                      <a:endParaRPr sz="12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Excellent (4 pts)</a:t>
                      </a:r>
                      <a:endParaRPr sz="12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R w="28575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CD4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Proficient (3 pts)</a:t>
                      </a:r>
                      <a:endParaRPr sz="12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28575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Developing (2 pts)</a:t>
                      </a:r>
                      <a:endParaRPr sz="12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28575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Emerging (1 pt)</a:t>
                      </a:r>
                      <a:endParaRPr sz="12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solidFill>
                      <a:srgbClr val="275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910D28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Grammatical Clarity and Punctuation </a:t>
                      </a:r>
                      <a:endParaRPr sz="1200" b="1">
                        <a:solidFill>
                          <a:srgbClr val="910D2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Precise punctuation and grammar; varied sentence structure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Solid grammar; mostly correct punctuation; few errors that don’t impede meaning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T w="28575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Some grammatical inconsistencies; several punctuation errors; repetitive sentences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Significant errors; frequent punctuation mistakes; unclear sentence structure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910D28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Creativity and Thematic Appropriateness</a:t>
                      </a:r>
                      <a:endParaRPr sz="1200" b="1">
                        <a:solidFill>
                          <a:srgbClr val="910D2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Highly original; sophisticated creative thinking; imaginative and meaningful choices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Creative with original elements; thoughtful narrative; maintains coherence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Some creative elements; predictable narrative; loose connection to themes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Minimal creativity; clichéd choices; fails to engage with themes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B w="635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9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910D28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Dialogue</a:t>
                      </a:r>
                      <a:endParaRPr sz="1200" b="1">
                        <a:solidFill>
                          <a:srgbClr val="910D2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Exceptional use of dialogue to reveal character and advance plot; precise, evocative language; seamless collaborative performance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Effective character development through speech; coordinated team presentation; some varied syntax and literary elements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Basic dialogue with limited depth; inconsistent team coordination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R w="635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Weak or incomprehensible dialogue; flat, unimaginative language; poorly coordinated performance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635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>
            <a:spLocks noGrp="1"/>
          </p:cNvSpPr>
          <p:nvPr>
            <p:ph type="title"/>
          </p:nvPr>
        </p:nvSpPr>
        <p:spPr>
          <a:xfrm>
            <a:off x="456300" y="376124"/>
            <a:ext cx="8225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991B1E"/>
                </a:solidFill>
              </a:rPr>
              <a:t>Tic-Tac-Toe Choice Board</a:t>
            </a:r>
            <a:endParaRPr dirty="0"/>
          </a:p>
        </p:txBody>
      </p:sp>
      <p:sp>
        <p:nvSpPr>
          <p:cNvPr id="152" name="Google Shape;152;p27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5136900" cy="19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Choose three boxes in any row to complete a Tic-Tac-Toe.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53" name="Google Shape;15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7700" y="307247"/>
            <a:ext cx="333375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929" y="498024"/>
            <a:ext cx="8146923" cy="425359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2"/>
          <p:cNvSpPr txBox="1"/>
          <p:nvPr/>
        </p:nvSpPr>
        <p:spPr>
          <a:xfrm>
            <a:off x="3103747" y="391886"/>
            <a:ext cx="2429286" cy="2718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rgbClr val="910D28"/>
                </a:solidFill>
                <a:latin typeface="Calibri"/>
                <a:ea typeface="Calibri"/>
                <a:cs typeface="Calibri"/>
                <a:sym typeface="Calibri"/>
              </a:rPr>
              <a:t>A bracket, a parentheses, and an ellipsis walk into school.</a:t>
            </a:r>
            <a:br>
              <a:rPr lang="en-US" sz="1200" b="1" dirty="0">
                <a:solidFill>
                  <a:srgbClr val="910D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1" dirty="0">
                <a:solidFill>
                  <a:srgbClr val="910D28"/>
                </a:solidFill>
                <a:latin typeface="Calibri"/>
                <a:ea typeface="Calibri"/>
                <a:cs typeface="Calibri"/>
                <a:sym typeface="Calibri"/>
              </a:rPr>
              <a:t>The principal looks at them and says, "What are you guys doing here?"</a:t>
            </a:r>
            <a:endParaRPr sz="1200" b="1" dirty="0">
              <a:solidFill>
                <a:srgbClr val="910D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rgbClr val="910D28"/>
                </a:solidFill>
                <a:latin typeface="Calibri"/>
                <a:ea typeface="Calibri"/>
                <a:cs typeface="Calibri"/>
                <a:sym typeface="Calibri"/>
              </a:rPr>
              <a:t>The bracket says, "We're here for structure."</a:t>
            </a:r>
            <a:br>
              <a:rPr lang="en-US" sz="1200" b="1" dirty="0">
                <a:solidFill>
                  <a:srgbClr val="910D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1" dirty="0">
                <a:solidFill>
                  <a:srgbClr val="910D28"/>
                </a:solidFill>
                <a:latin typeface="Calibri"/>
                <a:ea typeface="Calibri"/>
                <a:cs typeface="Calibri"/>
                <a:sym typeface="Calibri"/>
              </a:rPr>
              <a:t>The parentheses shrugs, "I’m just here for support."</a:t>
            </a:r>
            <a:br>
              <a:rPr lang="en-US" sz="1200" b="1" dirty="0">
                <a:solidFill>
                  <a:srgbClr val="910D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1" dirty="0">
                <a:solidFill>
                  <a:srgbClr val="910D28"/>
                </a:solidFill>
                <a:latin typeface="Calibri"/>
                <a:ea typeface="Calibri"/>
                <a:cs typeface="Calibri"/>
                <a:sym typeface="Calibri"/>
              </a:rPr>
              <a:t>And the ellipsis says, "I’m... just here to leave things open-ended."</a:t>
            </a:r>
            <a:endParaRPr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ctrTitle"/>
          </p:nvPr>
        </p:nvSpPr>
        <p:spPr>
          <a:xfrm>
            <a:off x="4203119" y="1369798"/>
            <a:ext cx="4255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Cooking with Clarity</a:t>
            </a:r>
            <a:endParaRPr dirty="0"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4259261" y="3339494"/>
            <a:ext cx="4255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Special Grammar Ingredients: Brackets, Parentheses, and Ellipses</a:t>
            </a:r>
            <a:endParaRPr dirty="0"/>
          </a:p>
        </p:txBody>
      </p:sp>
      <p:sp>
        <p:nvSpPr>
          <p:cNvPr id="54" name="Google Shape;54;p13"/>
          <p:cNvSpPr/>
          <p:nvPr/>
        </p:nvSpPr>
        <p:spPr>
          <a:xfrm>
            <a:off x="685081" y="1369798"/>
            <a:ext cx="3117300" cy="2700300"/>
          </a:xfrm>
          <a:prstGeom prst="hexagon">
            <a:avLst>
              <a:gd name="adj" fmla="val 28852"/>
              <a:gd name="vf" fmla="val 11547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647825" y="192100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Essential Question: 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647825" y="2114799"/>
            <a:ext cx="8232300" cy="2242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55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are brackets, parentheses, and ellipses used…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dirty="0"/>
              <a:t>in mathematics? 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dirty="0"/>
              <a:t>in science? 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dirty="0"/>
              <a:t>in scripts, like plays or closed captioning? 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dirty="0"/>
              <a:t>in academic writing?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ctrTitle"/>
          </p:nvPr>
        </p:nvSpPr>
        <p:spPr>
          <a:xfrm>
            <a:off x="527411" y="2567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Lesson Objectives</a:t>
            </a:r>
            <a:endParaRPr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>
            <a:off x="527411" y="2309375"/>
            <a:ext cx="8303536" cy="1904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●"/>
            </a:pPr>
            <a:r>
              <a:rPr lang="en-US" dirty="0"/>
              <a:t>Explore when and why to use brackets, parentheses, and ellipses.</a:t>
            </a:r>
            <a:endParaRPr dirty="0"/>
          </a:p>
          <a:p>
            <a:pPr marL="5715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●"/>
            </a:pPr>
            <a:r>
              <a:rPr lang="en-US" dirty="0"/>
              <a:t>Explain the use of brackets, parentheses, and ellipses in formal and informal writing. </a:t>
            </a:r>
            <a:endParaRPr dirty="0"/>
          </a:p>
          <a:p>
            <a:pPr marL="5715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lin ang="5400012" scaled="0"/>
        </a:gra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 err="1"/>
              <a:t>Mentimeter</a:t>
            </a:r>
            <a:endParaRPr dirty="0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249568" y="1269916"/>
            <a:ext cx="4481459" cy="3575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31775" lvl="0" indent="-66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Where have you seen, or where would you expect to see, examples of</a:t>
            </a:r>
            <a:endParaRPr dirty="0"/>
          </a:p>
          <a:p>
            <a:pPr marL="9144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2600"/>
              <a:buFont typeface="Arial"/>
              <a:buChar char="•"/>
            </a:pPr>
            <a:r>
              <a:rPr lang="en-US" dirty="0"/>
              <a:t>brackets [ ]</a:t>
            </a:r>
            <a:endParaRPr dirty="0"/>
          </a:p>
          <a:p>
            <a:pPr marL="9144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2600"/>
              <a:buFont typeface="Arial"/>
              <a:buChar char="•"/>
            </a:pPr>
            <a:r>
              <a:rPr lang="en-US" dirty="0"/>
              <a:t>parentheses ( )</a:t>
            </a:r>
            <a:endParaRPr dirty="0"/>
          </a:p>
          <a:p>
            <a:pPr marL="9144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2600"/>
              <a:buFont typeface="Arial"/>
              <a:buChar char="•"/>
            </a:pPr>
            <a:r>
              <a:rPr lang="en-US" dirty="0"/>
              <a:t>ellipses …</a:t>
            </a:r>
            <a:endParaRPr dirty="0"/>
          </a:p>
          <a:p>
            <a:pPr marL="0" lvl="0" indent="2000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everyday language use? </a:t>
            </a:r>
            <a:endParaRPr dirty="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9617" y="588658"/>
            <a:ext cx="2320101" cy="232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20 Center 5 minute timer-360p.mp4">
            <a:hlinkClick r:id="" action="ppaction://media"/>
            <a:extLst>
              <a:ext uri="{FF2B5EF4-FFF2-40B4-BE49-F238E27FC236}">
                <a16:creationId xmlns:a16="http://schemas.microsoft.com/office/drawing/2014/main" id="{605D8E4B-4967-FE09-A61E-69C9A0AF5F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8875" y="2907341"/>
            <a:ext cx="3181720" cy="1789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Affinity Process</a:t>
            </a:r>
            <a:endParaRPr dirty="0"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340091" y="1267913"/>
            <a:ext cx="4409897" cy="2179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Think of rules that explain how brackets, parentheses, and ellipses function. 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2600"/>
              <a:buFont typeface="Arial"/>
              <a:buChar char="•"/>
            </a:pPr>
            <a:r>
              <a:rPr lang="en-US" dirty="0"/>
              <a:t>Write one rule on each sticky note. For example,  </a:t>
            </a:r>
            <a:endParaRPr baseline="-25000" dirty="0"/>
          </a:p>
          <a:p>
            <a:pPr marL="0" lvl="0" indent="2000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7"/>
          <p:cNvSpPr txBox="1"/>
          <p:nvPr/>
        </p:nvSpPr>
        <p:spPr>
          <a:xfrm rot="21198947">
            <a:off x="1006046" y="3446586"/>
            <a:ext cx="2357357" cy="1544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an ellipsis when…</a:t>
            </a:r>
            <a:endParaRPr sz="1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0534" y="203539"/>
            <a:ext cx="2747125" cy="235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20 Center 3 minute timer_VeryFast480.mp4">
            <a:hlinkClick r:id="" action="ppaction://media"/>
            <a:extLst>
              <a:ext uri="{FF2B5EF4-FFF2-40B4-BE49-F238E27FC236}">
                <a16:creationId xmlns:a16="http://schemas.microsoft.com/office/drawing/2014/main" id="{67DFD0F3-70A1-F1FE-2F22-AFEDBBC42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8875" y="2785685"/>
            <a:ext cx="3151156" cy="1773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Affinity Process</a:t>
            </a:r>
            <a:endParaRPr dirty="0"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346341" y="1269942"/>
            <a:ext cx="3893187" cy="2513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lnSpc>
                <a:spcPct val="100000"/>
              </a:lnSpc>
              <a:buNone/>
            </a:pPr>
            <a:r>
              <a:rPr lang="en-US" dirty="0"/>
              <a:t>With a partner, compare sticky notes and group similar notes together. Label each group of notes as a category.</a:t>
            </a:r>
            <a:endParaRPr lang="en-US" baseline="-25000" dirty="0"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0534" y="203539"/>
            <a:ext cx="2747125" cy="235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20 Center 3 minute timer_VeryFast480.mp4">
            <a:hlinkClick r:id="" action="ppaction://media"/>
            <a:extLst>
              <a:ext uri="{FF2B5EF4-FFF2-40B4-BE49-F238E27FC236}">
                <a16:creationId xmlns:a16="http://schemas.microsoft.com/office/drawing/2014/main" id="{67DFD0F3-70A1-F1FE-2F22-AFEDBBC42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8875" y="2785685"/>
            <a:ext cx="3151156" cy="177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6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 dirty="0"/>
              <a:t>Affinity Process</a:t>
            </a:r>
            <a:endParaRPr dirty="0"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340091" y="1267913"/>
            <a:ext cx="4409897" cy="2179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lnSpc>
                <a:spcPct val="100000"/>
              </a:lnSpc>
              <a:buNone/>
            </a:pPr>
            <a:r>
              <a:rPr lang="en-US" dirty="0"/>
              <a:t>Work with another partner pair to from a group of four. Compare sticky notes, grouping similar notes together. </a:t>
            </a:r>
            <a:endParaRPr lang="en-US" baseline="-25000" dirty="0"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0534" y="203539"/>
            <a:ext cx="2747125" cy="235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20 Center 3 minute timer_VeryFast480.mp4">
            <a:hlinkClick r:id="" action="ppaction://media"/>
            <a:extLst>
              <a:ext uri="{FF2B5EF4-FFF2-40B4-BE49-F238E27FC236}">
                <a16:creationId xmlns:a16="http://schemas.microsoft.com/office/drawing/2014/main" id="{67DFD0F3-70A1-F1FE-2F22-AFEDBBC42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8875" y="2785685"/>
            <a:ext cx="3151156" cy="177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4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20 LEAR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8AC3"/>
      </a:accent1>
      <a:accent2>
        <a:srgbClr val="285781"/>
      </a:accent2>
      <a:accent3>
        <a:srgbClr val="971D20"/>
      </a:accent3>
      <a:accent4>
        <a:srgbClr val="E8BF3C"/>
      </a:accent4>
      <a:accent5>
        <a:srgbClr val="FFFFF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698</Words>
  <Application>Microsoft Macintosh PowerPoint</Application>
  <PresentationFormat>On-screen Show (16:9)</PresentationFormat>
  <Paragraphs>74</Paragraphs>
  <Slides>17</Slides>
  <Notes>17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Courier New</vt:lpstr>
      <vt:lpstr>Noto Sans Symbols</vt:lpstr>
      <vt:lpstr>NTR</vt:lpstr>
      <vt:lpstr>K20 LEARN</vt:lpstr>
      <vt:lpstr>PowerPoint Presentation</vt:lpstr>
      <vt:lpstr>PowerPoint Presentation</vt:lpstr>
      <vt:lpstr>Cooking with Clarity</vt:lpstr>
      <vt:lpstr>Essential Question: </vt:lpstr>
      <vt:lpstr>Lesson Objectives</vt:lpstr>
      <vt:lpstr>Mentimeter</vt:lpstr>
      <vt:lpstr>Affinity Process</vt:lpstr>
      <vt:lpstr>Affinity Process</vt:lpstr>
      <vt:lpstr>Affinity Process</vt:lpstr>
      <vt:lpstr>Affinity Process</vt:lpstr>
      <vt:lpstr>Sweet Talk</vt:lpstr>
      <vt:lpstr>Jigsaw</vt:lpstr>
      <vt:lpstr>Lessons in Chemistry</vt:lpstr>
      <vt:lpstr>Lessons in Chemistry</vt:lpstr>
      <vt:lpstr>Lessons in Chemistry</vt:lpstr>
      <vt:lpstr>PowerPoint Presentation</vt:lpstr>
      <vt:lpstr>Tic-Tac-Toe Choice Board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Kraus, Michael J.</cp:lastModifiedBy>
  <cp:revision>4</cp:revision>
  <dcterms:modified xsi:type="dcterms:W3CDTF">2026-04-16T21:19:47Z</dcterms:modified>
</cp:coreProperties>
</file>