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4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2"/>
  </p:normalViewPr>
  <p:slideViewPr>
    <p:cSldViewPr snapToGrid="0">
      <p:cViewPr varScale="1">
        <p:scale>
          <a:sx n="181" d="100"/>
          <a:sy n="181" d="100"/>
        </p:scale>
        <p:origin x="18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czOUJw1Z7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https://youtu.be/OczOUJw1Z7k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85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www.youtube.com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watch?v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=NmYDQcaB2c8&amp;feature=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youtu.be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3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hersonmath.com/2014_10_01_archive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czOUJw1Z7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citron--vert.deviantart.com/art/Aladdin-275944070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YDQcaB2c8&amp;feature=youtu.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moderateinthemiddle.wordpress.com/2010/10/10/haunted-short-stories-9-the-monkeys-paw-by-w-w-jacobs-1902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eadershipfreak.wordpress.com/2010/05/page/2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2931449@N07/5417788017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B27B0-0CB0-4F66-8440-8EE2F1F6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E498D-F793-45AE-93C3-B8B177007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Who was knocking on the door?  </a:t>
            </a:r>
          </a:p>
          <a:p>
            <a:r>
              <a:rPr lang="en-US" i="1" dirty="0"/>
              <a:t>What was mother's reaction?  </a:t>
            </a:r>
          </a:p>
          <a:p>
            <a:r>
              <a:rPr lang="en-US" i="1" dirty="0"/>
              <a:t>What was the father's reaction?  </a:t>
            </a:r>
          </a:p>
          <a:p>
            <a:r>
              <a:rPr lang="en-US" i="1" dirty="0"/>
              <a:t>Was the ending what you expected?  Why or 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0399-9F8B-4F1B-8471-93D639AE3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Be The Author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36170-9416-4E93-9B72-EDD4CD52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554144"/>
          </a:xfrm>
        </p:spPr>
        <p:txBody>
          <a:bodyPr/>
          <a:lstStyle/>
          <a:p>
            <a:pPr marL="63500" indent="0">
              <a:buNone/>
            </a:pPr>
            <a:r>
              <a:rPr lang="en-US" i="1" dirty="0"/>
              <a:t>Choose one of these writing prompts:</a:t>
            </a:r>
          </a:p>
          <a:p>
            <a:r>
              <a:rPr lang="en-US" sz="2400" dirty="0"/>
              <a:t>Write a new ending where the White family’s life ends happily in spite of the wishes.  </a:t>
            </a:r>
          </a:p>
          <a:p>
            <a:r>
              <a:rPr lang="en-US" sz="2400" dirty="0"/>
              <a:t>There is one more wish left on the monkey’s paw. The paw has been given to you. Do you still want the wish? Why or why not? </a:t>
            </a:r>
          </a:p>
          <a:p>
            <a:r>
              <a:rPr lang="en-US" sz="2400" dirty="0"/>
              <a:t>Write an ending where Mrs. White manages to open the door. What happens next? </a:t>
            </a:r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5" name="Picture 4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EACB0FF5-74E6-431E-95AC-706CB9E74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52606" y="35819"/>
            <a:ext cx="1897380" cy="1296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6DB6A-6156-44FF-A626-F7171F561BA5}"/>
              </a:ext>
            </a:extLst>
          </p:cNvPr>
          <p:cNvSpPr txBox="1"/>
          <p:nvPr/>
        </p:nvSpPr>
        <p:spPr>
          <a:xfrm>
            <a:off x="5838477" y="904153"/>
            <a:ext cx="160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 tooltip="http://www.mcphersonmath.com/2014_10_01_archive.html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4" tooltip="https://creativecommons.org/licenses/by-nc-sa/3.0/"/>
              </a:rPr>
              <a:t>CC BY-SA-NC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956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3600" i="1" dirty="0"/>
              <a:t>The Monkey’s Paw:</a:t>
            </a:r>
            <a:br>
              <a:rPr lang="en-US" sz="3600" i="1" dirty="0"/>
            </a:br>
            <a:r>
              <a:rPr lang="en-US" sz="3600" i="1" dirty="0"/>
              <a:t>B</a:t>
            </a:r>
            <a:r>
              <a:rPr lang="en-US" sz="3600" dirty="0"/>
              <a:t>e Careful What you Wish for</a:t>
            </a:r>
            <a:endParaRPr sz="3600"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ELA</a:t>
            </a:r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or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Guiding Questions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562929"/>
            <a:ext cx="8229600" cy="219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2300" indent="-457200">
              <a:spcBef>
                <a:spcPts val="0"/>
              </a:spcBef>
            </a:pPr>
            <a:endParaRPr lang="en-US" i="1" dirty="0"/>
          </a:p>
          <a:p>
            <a:pPr marL="622300" indent="-457200">
              <a:spcBef>
                <a:spcPts val="0"/>
              </a:spcBef>
            </a:pPr>
            <a:r>
              <a:rPr lang="en-US" i="1" dirty="0"/>
              <a:t>What is foreshadowing?   </a:t>
            </a:r>
          </a:p>
          <a:p>
            <a:pPr marL="622300" indent="-457200">
              <a:spcBef>
                <a:spcPts val="0"/>
              </a:spcBef>
            </a:pPr>
            <a:endParaRPr lang="en-US" i="1" dirty="0"/>
          </a:p>
          <a:p>
            <a:pPr marL="622300" indent="-457200">
              <a:spcBef>
                <a:spcPts val="0"/>
              </a:spcBef>
            </a:pPr>
            <a:r>
              <a:rPr lang="en-US" i="1" dirty="0"/>
              <a:t>How do authors use foreshadowing in their writing? </a:t>
            </a:r>
            <a:endParaRPr sz="26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9439-BB02-462C-9C13-B1DA70A3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Have you ever wished for something to come true?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9D362-6345-4375-BFF0-7B0464D66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 </a:t>
            </a:r>
            <a:r>
              <a:rPr lang="en-US" dirty="0">
                <a:hlinkClick r:id="rId3"/>
              </a:rPr>
              <a:t>Aladdin Video here</a:t>
            </a: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8B7499C-079A-4D23-A371-6EB43B61A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00255" y="1469898"/>
            <a:ext cx="2359152" cy="3145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4E0783-7DA6-471B-802B-DBEF993A31D3}"/>
              </a:ext>
            </a:extLst>
          </p:cNvPr>
          <p:cNvSpPr txBox="1"/>
          <p:nvPr/>
        </p:nvSpPr>
        <p:spPr>
          <a:xfrm>
            <a:off x="4500255" y="4615434"/>
            <a:ext cx="235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citron--vert.deviantart.com/art/Aladdin-27594407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633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63AD-C704-402E-BF7C-5FC794FE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52" y="394952"/>
            <a:ext cx="8291848" cy="790494"/>
          </a:xfrm>
        </p:spPr>
        <p:txBody>
          <a:bodyPr/>
          <a:lstStyle/>
          <a:p>
            <a:r>
              <a:rPr lang="en-US" sz="2800" dirty="0"/>
              <a:t>Commit and Toss: </a:t>
            </a:r>
            <a:br>
              <a:rPr lang="en-US" sz="2800" dirty="0"/>
            </a:br>
            <a:r>
              <a:rPr lang="en-US" sz="2800" dirty="0"/>
              <a:t>What would you wish for?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42554-9688-4C21-BA2F-04764ADC6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952" y="1453005"/>
            <a:ext cx="5295363" cy="3291840"/>
          </a:xfrm>
        </p:spPr>
        <p:txBody>
          <a:bodyPr/>
          <a:lstStyle/>
          <a:p>
            <a:r>
              <a:rPr lang="en-US" i="1" dirty="0"/>
              <a:t>On your paper, write down something you wish for—for yourself, for someone else, or for the world.</a:t>
            </a:r>
          </a:p>
          <a:p>
            <a:pPr marL="63500" indent="0">
              <a:buNone/>
            </a:pPr>
            <a:endParaRPr lang="en-US" i="1" dirty="0"/>
          </a:p>
          <a:p>
            <a:r>
              <a:rPr lang="en-US" i="1" dirty="0"/>
              <a:t>Crumple up your paper and wait for instructions.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7CB600-7246-48C9-9130-6AFA17828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1976">
            <a:off x="6053140" y="1364694"/>
            <a:ext cx="1814460" cy="241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8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E5367-6137-4FE4-AEF6-93E8AD69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Monkey Paw Audiobook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5560B-FEEB-416F-8774-E17B6E6C0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>
                <a:hlinkClick r:id="rId3"/>
              </a:rPr>
              <a:t>Audiobook here</a:t>
            </a:r>
            <a:r>
              <a:rPr lang="en-US" dirty="0"/>
              <a:t>                         </a:t>
            </a:r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31B1E91-44A6-4BFB-B347-8350F739D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42793" y="613996"/>
            <a:ext cx="25146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012F22-2F51-4BAC-A072-CD7783FE343A}"/>
              </a:ext>
            </a:extLst>
          </p:cNvPr>
          <p:cNvSpPr txBox="1"/>
          <p:nvPr/>
        </p:nvSpPr>
        <p:spPr>
          <a:xfrm>
            <a:off x="5342793" y="442399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moderateinthemiddle.wordpress.com/2010/10/10/haunted-short-stories-9-the-monkeys-paw-by-w-w-jacobs-190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7931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7952-97AF-4890-9219-A69C20F5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Foreshadowing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609A0-5F37-44CA-8784-0481FBC5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Foreshadowing is a literary device that give readers clues or hints about what might come later in the story.</a:t>
            </a:r>
          </a:p>
          <a:p>
            <a:pPr marL="63500" indent="0">
              <a:buNone/>
            </a:pPr>
            <a:endParaRPr lang="en-US" i="1" dirty="0"/>
          </a:p>
          <a:p>
            <a:pPr marL="63500" indent="0">
              <a:buNone/>
            </a:pPr>
            <a:r>
              <a:rPr lang="en-US" i="1" dirty="0"/>
              <a:t>Example: The author of a mystery novel might use </a:t>
            </a:r>
            <a:r>
              <a:rPr lang="en-US" b="1" i="1" dirty="0"/>
              <a:t>foreshadowing </a:t>
            </a:r>
            <a:r>
              <a:rPr lang="en-US" i="1" dirty="0"/>
              <a:t>in the first chapter of her book to give readers an idea that a murder is coming in a later chapter.</a:t>
            </a:r>
          </a:p>
        </p:txBody>
      </p:sp>
    </p:spTree>
    <p:extLst>
      <p:ext uri="{BB962C8B-B14F-4D97-AF65-F5344CB8AC3E}">
        <p14:creationId xmlns:p14="http://schemas.microsoft.com/office/powerpoint/2010/main" val="1423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BD03-40EA-4845-94C9-E46F0F5C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4297"/>
            <a:ext cx="8229600" cy="857250"/>
          </a:xfrm>
        </p:spPr>
        <p:txBody>
          <a:bodyPr/>
          <a:lstStyle/>
          <a:p>
            <a:r>
              <a:rPr lang="en-US" dirty="0"/>
              <a:t>My Prediction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2B87-FC4D-4FAB-9BEF-5E300F625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6954" y="1451610"/>
            <a:ext cx="5509846" cy="3291840"/>
          </a:xfrm>
          <a:ln>
            <a:solidFill>
              <a:schemeClr val="accent6"/>
            </a:solidFill>
          </a:ln>
        </p:spPr>
        <p:txBody>
          <a:bodyPr/>
          <a:lstStyle/>
          <a:p>
            <a:r>
              <a:rPr lang="en-US" dirty="0"/>
              <a:t>On the Frayer Model, write out your prediction of how the story might end based on what you have heard so far.</a:t>
            </a:r>
          </a:p>
          <a:p>
            <a:r>
              <a:rPr lang="en-US" dirty="0"/>
              <a:t>“I think the story will end (happily or badly) because…</a:t>
            </a:r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3CC74D8F-7B80-42B9-BE5C-C24B44E32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4408" y="1451610"/>
            <a:ext cx="2723173" cy="27231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9F12AA-8B71-444E-B34F-BB486E10F857}"/>
              </a:ext>
            </a:extLst>
          </p:cNvPr>
          <p:cNvSpPr txBox="1"/>
          <p:nvPr/>
        </p:nvSpPr>
        <p:spPr>
          <a:xfrm>
            <a:off x="335085" y="4311648"/>
            <a:ext cx="17523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leadershipfreak.wordpress.com/2010/05/page/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86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B371-F83D-4FD4-8B83-F1841D94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D1054-3373-4DA9-8758-B8EFB223A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With your partner…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Read through the story again.</a:t>
            </a:r>
          </a:p>
          <a:p>
            <a:r>
              <a:rPr lang="en-US" dirty="0"/>
              <a:t>Look for phrases or sentences that might </a:t>
            </a:r>
            <a:r>
              <a:rPr lang="en-US" i="1" dirty="0"/>
              <a:t>foreshadow </a:t>
            </a:r>
            <a:r>
              <a:rPr lang="en-US" dirty="0"/>
              <a:t>what will happen next.</a:t>
            </a:r>
          </a:p>
          <a:p>
            <a:r>
              <a:rPr lang="en-US" dirty="0">
                <a:highlight>
                  <a:srgbClr val="FFFF00"/>
                </a:highlight>
              </a:rPr>
              <a:t>Highlight</a:t>
            </a:r>
            <a:r>
              <a:rPr lang="en-US" dirty="0"/>
              <a:t> these parts.</a:t>
            </a:r>
          </a:p>
        </p:txBody>
      </p:sp>
      <p:pic>
        <p:nvPicPr>
          <p:cNvPr id="7" name="Picture 6" descr="A close up of a bottle&#10;&#10;Description automatically generated">
            <a:extLst>
              <a:ext uri="{FF2B5EF4-FFF2-40B4-BE49-F238E27FC236}">
                <a16:creationId xmlns:a16="http://schemas.microsoft.com/office/drawing/2014/main" id="{D9A3A14C-1AAE-426F-9CD1-FD6735E0F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25816" y="334107"/>
            <a:ext cx="2098431" cy="1573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4B4F3B-3572-4E6F-86B1-B371C5CD5674}"/>
              </a:ext>
            </a:extLst>
          </p:cNvPr>
          <p:cNvSpPr txBox="1"/>
          <p:nvPr/>
        </p:nvSpPr>
        <p:spPr>
          <a:xfrm>
            <a:off x="5990492" y="1571745"/>
            <a:ext cx="20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42931449@N07/5417788017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0473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10069</TotalTime>
  <Words>302</Words>
  <Application>Microsoft Macintosh PowerPoint</Application>
  <PresentationFormat>On-screen Show (16:9)</PresentationFormat>
  <Paragraphs>49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Constantia</vt:lpstr>
      <vt:lpstr>Noto Sans Symbols</vt:lpstr>
      <vt:lpstr>Georgia</vt:lpstr>
      <vt:lpstr>Calibri</vt:lpstr>
      <vt:lpstr>LEARN theme</vt:lpstr>
      <vt:lpstr>LEARN theme</vt:lpstr>
      <vt:lpstr>PowerPoint Presentation</vt:lpstr>
      <vt:lpstr>The Monkey’s Paw: Be Careful What you Wish for</vt:lpstr>
      <vt:lpstr>Guiding Questions</vt:lpstr>
      <vt:lpstr>Have you ever wished for something to come true?</vt:lpstr>
      <vt:lpstr>Commit and Toss:  What would you wish for?</vt:lpstr>
      <vt:lpstr>Monkey Paw Audiobook</vt:lpstr>
      <vt:lpstr>Foreshadowing</vt:lpstr>
      <vt:lpstr>My Prediction</vt:lpstr>
      <vt:lpstr>Highlighting Activity</vt:lpstr>
      <vt:lpstr>Class Discussion</vt:lpstr>
      <vt:lpstr>You Be The Author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Walters, Darrin J.</cp:lastModifiedBy>
  <cp:revision>10</cp:revision>
  <dcterms:modified xsi:type="dcterms:W3CDTF">2019-06-21T14:00:52Z</dcterms:modified>
</cp:coreProperties>
</file>