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454"/>
    <p:restoredTop sz="94947" autoAdjust="0"/>
  </p:normalViewPr>
  <p:slideViewPr>
    <p:cSldViewPr snapToGrid="0">
      <p:cViewPr varScale="1">
        <p:scale>
          <a:sx n="143" d="100"/>
          <a:sy n="143" d="100"/>
        </p:scale>
        <p:origin x="291" y="9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zOUJw1Z7k&amp;feature=youtu.b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YDQcaB2c8&amp;feature=youtu.b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Kid’s Corner. (2017). </a:t>
            </a:r>
            <a:r>
              <a:rPr lang="en-US" i="1" dirty="0"/>
              <a:t>Aladdin genie and three wishes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https://www.youtube.com/watch?v=OczOUJw1Z7k&amp;feature=youtu.be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8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Commit and toss. Strategies. </a:t>
            </a:r>
            <a:r>
              <a:rPr lang="en-US" dirty="0">
                <a:hlinkClick r:id="rId3"/>
              </a:rPr>
              <a:t>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6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Chilling Tales for Dark Nights. (2014). </a:t>
            </a:r>
            <a:r>
              <a:rPr lang="en-US" i="1" dirty="0"/>
              <a:t>“The Monkey’s Paw” W.W. Jacobs audiobook full cast radio drama—chilling tales for dark nights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https://www.youtube.com/watch?v=NmYDQcaB2c8&amp;feature=youtu.be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31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Frayer model. Strategies. </a:t>
            </a:r>
            <a:r>
              <a:rPr lang="en-US" dirty="0">
                <a:hlinkClick r:id="rId3"/>
              </a:rPr>
              <a:t>https://learn.k20center.ou.edu/strategy/126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8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5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zOUJw1Z7k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mYDQcaB2c8?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B371-F83D-4FD4-8B83-F1841D94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D1054-3373-4DA9-8758-B8EFB223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000" dirty="0"/>
              <a:t>With your partner…</a:t>
            </a:r>
          </a:p>
          <a:p>
            <a:r>
              <a:rPr lang="en-US" sz="2000" dirty="0"/>
              <a:t>Read through the story again.</a:t>
            </a:r>
          </a:p>
          <a:p>
            <a:r>
              <a:rPr lang="en-US" sz="2000" dirty="0"/>
              <a:t>Look for phrases or sentences that might </a:t>
            </a:r>
            <a:r>
              <a:rPr lang="en-US" sz="2000" b="1" dirty="0"/>
              <a:t>foreshadow</a:t>
            </a:r>
            <a:r>
              <a:rPr lang="en-US" sz="2000" i="1" dirty="0"/>
              <a:t> </a:t>
            </a:r>
            <a:r>
              <a:rPr lang="en-US" sz="2000" dirty="0"/>
              <a:t>what will happen next.</a:t>
            </a:r>
          </a:p>
          <a:p>
            <a:r>
              <a:rPr lang="en-US" sz="2000" dirty="0">
                <a:highlight>
                  <a:srgbClr val="FFFF00"/>
                </a:highlight>
              </a:rPr>
              <a:t>Highlight</a:t>
            </a:r>
            <a:r>
              <a:rPr lang="en-US" sz="2000" dirty="0"/>
              <a:t> these parts.</a:t>
            </a:r>
          </a:p>
        </p:txBody>
      </p:sp>
    </p:spTree>
    <p:extLst>
      <p:ext uri="{BB962C8B-B14F-4D97-AF65-F5344CB8AC3E}">
        <p14:creationId xmlns:p14="http://schemas.microsoft.com/office/powerpoint/2010/main" val="21047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27B0-0CB0-4F66-8440-8EE2F1F6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498D-F793-45AE-93C3-B8B177007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Who was knocking on the door?  </a:t>
            </a:r>
          </a:p>
          <a:p>
            <a:r>
              <a:rPr lang="en-US" sz="2000" dirty="0"/>
              <a:t>What was the mother's reaction?  </a:t>
            </a:r>
          </a:p>
          <a:p>
            <a:r>
              <a:rPr lang="en-US" sz="2000" dirty="0"/>
              <a:t>What was the father's reaction?  </a:t>
            </a:r>
          </a:p>
          <a:p>
            <a:r>
              <a:rPr lang="en-US" sz="2000" dirty="0"/>
              <a:t>Did you expect the ending?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9123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0399-9F8B-4F1B-8471-93D639AE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Author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36170-9416-4E93-9B72-EDD4CD52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554144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Choose one of these writing prompts:</a:t>
            </a:r>
          </a:p>
          <a:p>
            <a:r>
              <a:rPr lang="en-US" sz="2000" dirty="0"/>
              <a:t>Write a new ending where the White family’s life ends happily despite the wishes.  </a:t>
            </a:r>
          </a:p>
          <a:p>
            <a:r>
              <a:rPr lang="en-US" sz="2000" dirty="0"/>
              <a:t>There is one more wish left on the monkey’s paw. The paw has been given to you. Do you still want the wish? Why or why not? </a:t>
            </a:r>
          </a:p>
          <a:p>
            <a:r>
              <a:rPr lang="en-US" sz="2000" dirty="0"/>
              <a:t>Write an ending where Mrs. White manages to open the door. What happens next? 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7" name="Graphic 6" descr="Typewriter outline">
            <a:extLst>
              <a:ext uri="{FF2B5EF4-FFF2-40B4-BE49-F238E27FC236}">
                <a16:creationId xmlns:a16="http://schemas.microsoft.com/office/drawing/2014/main" id="{48A47BEF-7EFE-2C24-ECEB-43F6023FD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5585" y="232995"/>
            <a:ext cx="1647093" cy="16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24">
            <a:extLst>
              <a:ext uri="{FF2B5EF4-FFF2-40B4-BE49-F238E27FC236}">
                <a16:creationId xmlns:a16="http://schemas.microsoft.com/office/drawing/2014/main" id="{5CD348DF-CB5E-270E-E75B-117F5268554C}"/>
              </a:ext>
            </a:extLst>
          </p:cNvPr>
          <p:cNvSpPr txBox="1">
            <a:spLocks/>
          </p:cNvSpPr>
          <p:nvPr/>
        </p:nvSpPr>
        <p:spPr>
          <a:xfrm>
            <a:off x="807974" y="1783517"/>
            <a:ext cx="7802627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r>
              <a:rPr lang="en-US" dirty="0"/>
              <a:t>“The Monkey’s Paw”:</a:t>
            </a:r>
          </a:p>
          <a:p>
            <a:pPr>
              <a:buClr>
                <a:srgbClr val="FFFFFF"/>
              </a:buClr>
            </a:pPr>
            <a:r>
              <a:rPr lang="en-US" dirty="0"/>
              <a:t>Be Careful What You Wish For</a:t>
            </a:r>
          </a:p>
        </p:txBody>
      </p:sp>
      <p:sp>
        <p:nvSpPr>
          <p:cNvPr id="5" name="Google Shape;98;p24">
            <a:extLst>
              <a:ext uri="{FF2B5EF4-FFF2-40B4-BE49-F238E27FC236}">
                <a16:creationId xmlns:a16="http://schemas.microsoft.com/office/drawing/2014/main" id="{0F879156-3D33-31D4-56D6-165810C801B6}"/>
              </a:ext>
            </a:extLst>
          </p:cNvPr>
          <p:cNvSpPr txBox="1">
            <a:spLocks/>
          </p:cNvSpPr>
          <p:nvPr/>
        </p:nvSpPr>
        <p:spPr>
          <a:xfrm>
            <a:off x="807974" y="3100210"/>
            <a:ext cx="6735826" cy="35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600" dirty="0"/>
              <a:t>Foreshadowing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What is foreshadowing? 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How do authors use foreshadowing in their writing?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530352" y="2126469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77863" indent="-457200">
              <a:spcBef>
                <a:spcPts val="0"/>
              </a:spcBef>
            </a:pPr>
            <a:r>
              <a:rPr lang="en-US" dirty="0"/>
              <a:t>Identify and analyze foreshadowing to infer the outcome of a short story.</a:t>
            </a:r>
          </a:p>
          <a:p>
            <a:pPr marL="677863" indent="-457200">
              <a:spcBef>
                <a:spcPts val="0"/>
              </a:spcBef>
            </a:pPr>
            <a:r>
              <a:rPr lang="en-US" dirty="0"/>
              <a:t>Write an alternative ending to a short story.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9439-BB02-462C-9C13-B1DA70A3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81767"/>
            <a:ext cx="8229600" cy="857250"/>
          </a:xfrm>
        </p:spPr>
        <p:txBody>
          <a:bodyPr/>
          <a:lstStyle/>
          <a:p>
            <a:r>
              <a:rPr lang="en-US" dirty="0"/>
              <a:t>Have you ever wished for something?</a:t>
            </a:r>
          </a:p>
        </p:txBody>
      </p:sp>
      <p:pic>
        <p:nvPicPr>
          <p:cNvPr id="4" name="Online Media 3" descr="Aladdin Genie and three wishes HD">
            <a:hlinkClick r:id="" action="ppaction://media"/>
            <a:extLst>
              <a:ext uri="{FF2B5EF4-FFF2-40B4-BE49-F238E27FC236}">
                <a16:creationId xmlns:a16="http://schemas.microsoft.com/office/drawing/2014/main" id="{3F8C0320-974D-968A-DEDD-721E222597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15" y="1637632"/>
            <a:ext cx="4788970" cy="2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63AD-C704-402E-BF7C-5FC794FE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6" y="773348"/>
            <a:ext cx="8291848" cy="790494"/>
          </a:xfrm>
        </p:spPr>
        <p:txBody>
          <a:bodyPr/>
          <a:lstStyle/>
          <a:p>
            <a:r>
              <a:rPr lang="en-US" dirty="0"/>
              <a:t>Commit and Toss: </a:t>
            </a:r>
            <a:br>
              <a:rPr lang="en-US" dirty="0"/>
            </a:br>
            <a:r>
              <a:rPr lang="en-US" dirty="0"/>
              <a:t>What would you wish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42554-9688-4C21-BA2F-04764ADC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25" y="1657359"/>
            <a:ext cx="5295363" cy="3291840"/>
          </a:xfrm>
        </p:spPr>
        <p:txBody>
          <a:bodyPr/>
          <a:lstStyle/>
          <a:p>
            <a:r>
              <a:rPr lang="en-US" sz="2000" dirty="0"/>
              <a:t>What is something you want to wish for? It could be something you want for yourself, someone else, or the world. </a:t>
            </a:r>
          </a:p>
          <a:p>
            <a:r>
              <a:rPr lang="en-US" sz="2000" dirty="0"/>
              <a:t>Write down your wish on a piece of paper. </a:t>
            </a:r>
            <a:endParaRPr lang="en-US" sz="2000" i="1" dirty="0"/>
          </a:p>
          <a:p>
            <a:r>
              <a:rPr lang="en-US" sz="2000" dirty="0"/>
              <a:t>Crumple up your paper and wait for instructions.</a:t>
            </a:r>
          </a:p>
        </p:txBody>
      </p:sp>
      <p:pic>
        <p:nvPicPr>
          <p:cNvPr id="6" name="Picture 5" descr="A blue trash can with a grey object in it&#10;&#10;Description automatically generated">
            <a:extLst>
              <a:ext uri="{FF2B5EF4-FFF2-40B4-BE49-F238E27FC236}">
                <a16:creationId xmlns:a16="http://schemas.microsoft.com/office/drawing/2014/main" id="{4EA9B1D2-3C98-745C-D118-ABBB2BDA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75" y="1453005"/>
            <a:ext cx="1936552" cy="23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5367-6137-4FE4-AEF6-93E8AD69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Monkey’s Paw” Audiobook</a:t>
            </a:r>
          </a:p>
        </p:txBody>
      </p:sp>
      <p:pic>
        <p:nvPicPr>
          <p:cNvPr id="3" name="Online Media 2" descr="&quot;The Monkey's Paw&quot; W.W. Jacobs audiobook FULL CAST RADIO DRAMA ― Chilling Tales for Dark Nights">
            <a:hlinkClick r:id="" action="ppaction://media"/>
            <a:extLst>
              <a:ext uri="{FF2B5EF4-FFF2-40B4-BE49-F238E27FC236}">
                <a16:creationId xmlns:a16="http://schemas.microsoft.com/office/drawing/2014/main" id="{4AEB3B6D-4EE7-CAB2-1B4A-4A5725051D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8430" y="1668221"/>
            <a:ext cx="4887140" cy="27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7952-97AF-4890-9219-A69C20F5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Foreshadowing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609A0-5F37-44CA-8784-0481FBC5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000" dirty="0"/>
              <a:t>Foreshadowing is a literary device that gives a reader clues or hints about what might come later in the story.</a:t>
            </a:r>
          </a:p>
          <a:p>
            <a:pPr marL="63500" indent="0">
              <a:buNone/>
            </a:pPr>
            <a:endParaRPr lang="en-US" sz="2000" i="1" dirty="0"/>
          </a:p>
          <a:p>
            <a:pPr marL="63500" indent="0">
              <a:buNone/>
            </a:pPr>
            <a:r>
              <a:rPr lang="en-US" sz="2000" dirty="0"/>
              <a:t>Example: The author of a mystery novel uses </a:t>
            </a:r>
            <a:r>
              <a:rPr lang="en-US" sz="2000" b="1" dirty="0"/>
              <a:t>foreshadowing </a:t>
            </a:r>
            <a:r>
              <a:rPr lang="en-US" sz="2000" dirty="0"/>
              <a:t>in the first chapter of her book to give readers the idea that a murder is coming in a later chapter.</a:t>
            </a:r>
          </a:p>
        </p:txBody>
      </p:sp>
    </p:spTree>
    <p:extLst>
      <p:ext uri="{BB962C8B-B14F-4D97-AF65-F5344CB8AC3E}">
        <p14:creationId xmlns:p14="http://schemas.microsoft.com/office/powerpoint/2010/main" val="1423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BD03-40EA-4845-94C9-E46F0F5C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297"/>
            <a:ext cx="8229600" cy="857250"/>
          </a:xfrm>
        </p:spPr>
        <p:txBody>
          <a:bodyPr/>
          <a:lstStyle/>
          <a:p>
            <a:r>
              <a:rPr lang="en-US" dirty="0"/>
              <a:t>My Prediction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2B87-FC4D-4FAB-9BEF-5E300F62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1625"/>
            <a:ext cx="5509846" cy="3291840"/>
          </a:xfrm>
          <a:ln>
            <a:noFill/>
          </a:ln>
        </p:spPr>
        <p:txBody>
          <a:bodyPr/>
          <a:lstStyle/>
          <a:p>
            <a:r>
              <a:rPr lang="en-US" sz="2000" dirty="0"/>
              <a:t>On your Frayer Model, write out your prediction of how the story might end based on what you have heard so far.</a:t>
            </a:r>
          </a:p>
          <a:p>
            <a:r>
              <a:rPr lang="en-US" sz="2000" dirty="0"/>
              <a:t>“I think the story will end (happily or badly) because…”</a:t>
            </a:r>
          </a:p>
        </p:txBody>
      </p:sp>
      <p:pic>
        <p:nvPicPr>
          <p:cNvPr id="5" name="Picture 4" descr="A colorful squares with a blue oval&#10;&#10;Description automatically generated">
            <a:extLst>
              <a:ext uri="{FF2B5EF4-FFF2-40B4-BE49-F238E27FC236}">
                <a16:creationId xmlns:a16="http://schemas.microsoft.com/office/drawing/2014/main" id="{AF131161-948A-9CBF-17E9-7862B341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04" y="264297"/>
            <a:ext cx="2202396" cy="1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10664</TotalTime>
  <Words>490</Words>
  <Application>Microsoft Office PowerPoint</Application>
  <PresentationFormat>On-screen Show (16:9)</PresentationFormat>
  <Paragraphs>41</Paragraphs>
  <Slides>12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Georgia</vt:lpstr>
      <vt:lpstr>Calibri</vt:lpstr>
      <vt:lpstr>Noto Sans Symbols</vt:lpstr>
      <vt:lpstr>LEARN theme</vt:lpstr>
      <vt:lpstr>LEARN theme</vt:lpstr>
      <vt:lpstr>PowerPoint Presentation</vt:lpstr>
      <vt:lpstr>PowerPoint Presentation</vt:lpstr>
      <vt:lpstr>Essential Questions</vt:lpstr>
      <vt:lpstr>Lesson Objectives</vt:lpstr>
      <vt:lpstr>Have you ever wished for something?</vt:lpstr>
      <vt:lpstr>Commit and Toss:  What would you wish for?</vt:lpstr>
      <vt:lpstr>“The Monkey’s Paw” Audiobook</vt:lpstr>
      <vt:lpstr>Foreshadowing</vt:lpstr>
      <vt:lpstr>My Prediction</vt:lpstr>
      <vt:lpstr>Highlighting Activity</vt:lpstr>
      <vt:lpstr>Class Discussion</vt:lpstr>
      <vt:lpstr>You Are the Author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camryn agnello</cp:lastModifiedBy>
  <cp:revision>23</cp:revision>
  <dcterms:modified xsi:type="dcterms:W3CDTF">2024-09-25T15:17:54Z</dcterms:modified>
</cp:coreProperties>
</file>