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8" r:id="rId12"/>
    <p:sldId id="266" r:id="rId13"/>
    <p:sldId id="267"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a3EqZlbtQ7eyGsHS9cufZivXK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akelet.com/wake/d7gHV90XQphKoxwndJZa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akelet.com/wake/R9h3vbLH8Ls7r1CX42Kd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0D7DC965-118C-DA19-D2AF-D03AFB5B071E}"/>
            </a:ext>
          </a:extLst>
        </p:cNvPr>
        <p:cNvGrpSpPr/>
        <p:nvPr/>
      </p:nvGrpSpPr>
      <p:grpSpPr>
        <a:xfrm>
          <a:off x="0" y="0"/>
          <a:ext cx="0" cy="0"/>
          <a:chOff x="0" y="0"/>
          <a:chExt cx="0" cy="0"/>
        </a:xfrm>
      </p:grpSpPr>
      <p:sp>
        <p:nvSpPr>
          <p:cNvPr id="120" name="Google Shape;120;g32443510429_0_14:notes">
            <a:extLst>
              <a:ext uri="{FF2B5EF4-FFF2-40B4-BE49-F238E27FC236}">
                <a16:creationId xmlns:a16="http://schemas.microsoft.com/office/drawing/2014/main" id="{C675A9C3-E5C1-F21F-A3A3-CF290376EB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rPr>
              <a:t>K20 Center. (2025, January 15). </a:t>
            </a:r>
            <a:r>
              <a:rPr lang="en-US" sz="1800" i="1" dirty="0">
                <a:effectLst/>
                <a:latin typeface="Times New Roman" panose="02020603050405020304" pitchFamily="18" charset="0"/>
              </a:rPr>
              <a:t>K20 ICAP - Honorable Judge - Defendants in Denmark </a:t>
            </a:r>
            <a:r>
              <a:rPr lang="en-US" sz="1800" i="0" dirty="0">
                <a:effectLst/>
                <a:latin typeface="Times New Roman" panose="02020603050405020304" pitchFamily="18" charset="0"/>
              </a:rPr>
              <a:t>[Video]. </a:t>
            </a:r>
            <a:r>
              <a:rPr lang="en-US" sz="1800" dirty="0">
                <a:effectLst/>
                <a:latin typeface="Times New Roman" panose="02020603050405020304" pitchFamily="18" charset="0"/>
              </a:rPr>
              <a:t>YouTube. https://www.youtube.com/watch?v=PrgUquy4wlE</a:t>
            </a:r>
          </a:p>
          <a:p>
            <a:pPr marL="0" lvl="0" indent="0" algn="l" rtl="0">
              <a:lnSpc>
                <a:spcPct val="100000"/>
              </a:lnSpc>
              <a:spcBef>
                <a:spcPts val="0"/>
              </a:spcBef>
              <a:spcAft>
                <a:spcPts val="0"/>
              </a:spcAft>
              <a:buSzPts val="1400"/>
              <a:buNone/>
            </a:pPr>
            <a:endParaRPr dirty="0"/>
          </a:p>
        </p:txBody>
      </p:sp>
      <p:sp>
        <p:nvSpPr>
          <p:cNvPr id="121" name="Google Shape;121;g32443510429_0_14:notes">
            <a:extLst>
              <a:ext uri="{FF2B5EF4-FFF2-40B4-BE49-F238E27FC236}">
                <a16:creationId xmlns:a16="http://schemas.microsoft.com/office/drawing/2014/main" id="{1BB5B250-868A-63C5-6B76-4B7F8FCCE0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493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244351042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K20 Center. (n.d.). T-chart. Strategies. https://learn.k20center.ou.edu/strategy/86 </a:t>
            </a:r>
            <a:endParaRPr/>
          </a:p>
        </p:txBody>
      </p:sp>
      <p:sp>
        <p:nvSpPr>
          <p:cNvPr id="133" name="Google Shape;133;g324435104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c67b019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Source: K20 Center. (n.d.). Claim, evidence, reasoning (CER). Strategies. https://learn.k20center.ou.edu/strategy/156 </a:t>
            </a:r>
            <a:endParaRPr/>
          </a:p>
        </p:txBody>
      </p:sp>
      <p:sp>
        <p:nvSpPr>
          <p:cNvPr id="140" name="Google Shape;140;g31c67b019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D2AA10C8-9565-7054-EB9C-5E31C5182BA2}"/>
            </a:ext>
          </a:extLst>
        </p:cNvPr>
        <p:cNvGrpSpPr/>
        <p:nvPr/>
      </p:nvGrpSpPr>
      <p:grpSpPr>
        <a:xfrm>
          <a:off x="0" y="0"/>
          <a:ext cx="0" cy="0"/>
          <a:chOff x="0" y="0"/>
          <a:chExt cx="0" cy="0"/>
        </a:xfrm>
      </p:grpSpPr>
      <p:sp>
        <p:nvSpPr>
          <p:cNvPr id="139" name="Google Shape;139;g31c67b0191e_0_0:notes">
            <a:extLst>
              <a:ext uri="{FF2B5EF4-FFF2-40B4-BE49-F238E27FC236}">
                <a16:creationId xmlns:a16="http://schemas.microsoft.com/office/drawing/2014/main" id="{99E5FB9B-0485-90AA-319E-C5F3392C80D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g31c67b0191e_0_0:notes">
            <a:extLst>
              <a:ext uri="{FF2B5EF4-FFF2-40B4-BE49-F238E27FC236}">
                <a16:creationId xmlns:a16="http://schemas.microsoft.com/office/drawing/2014/main" id="{30A48262-0ADE-814F-39AB-1D87EDB6A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61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9854A6A4-7CC9-68D0-ACBA-C64C70E80709}"/>
            </a:ext>
          </a:extLst>
        </p:cNvPr>
        <p:cNvGrpSpPr/>
        <p:nvPr/>
      </p:nvGrpSpPr>
      <p:grpSpPr>
        <a:xfrm>
          <a:off x="0" y="0"/>
          <a:ext cx="0" cy="0"/>
          <a:chOff x="0" y="0"/>
          <a:chExt cx="0" cy="0"/>
        </a:xfrm>
      </p:grpSpPr>
      <p:sp>
        <p:nvSpPr>
          <p:cNvPr id="139" name="Google Shape;139;g31c67b0191e_0_0:notes">
            <a:extLst>
              <a:ext uri="{FF2B5EF4-FFF2-40B4-BE49-F238E27FC236}">
                <a16:creationId xmlns:a16="http://schemas.microsoft.com/office/drawing/2014/main" id="{54F58933-09FA-A533-34B2-878A14FE241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g31c67b0191e_0_0:notes">
            <a:extLst>
              <a:ext uri="{FF2B5EF4-FFF2-40B4-BE49-F238E27FC236}">
                <a16:creationId xmlns:a16="http://schemas.microsoft.com/office/drawing/2014/main" id="{A55EE30C-C9C3-6BE5-8B63-D3676A8456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836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59AF8E2-2401-ABB6-04A9-7AA4F9299C38}"/>
            </a:ext>
          </a:extLst>
        </p:cNvPr>
        <p:cNvGrpSpPr/>
        <p:nvPr/>
      </p:nvGrpSpPr>
      <p:grpSpPr>
        <a:xfrm>
          <a:off x="0" y="0"/>
          <a:ext cx="0" cy="0"/>
          <a:chOff x="0" y="0"/>
          <a:chExt cx="0" cy="0"/>
        </a:xfrm>
      </p:grpSpPr>
      <p:sp>
        <p:nvSpPr>
          <p:cNvPr id="139" name="Google Shape;139;g31c67b0191e_0_0:notes">
            <a:extLst>
              <a:ext uri="{FF2B5EF4-FFF2-40B4-BE49-F238E27FC236}">
                <a16:creationId xmlns:a16="http://schemas.microsoft.com/office/drawing/2014/main" id="{0A2582A8-CF01-D8C9-EF19-246CDD14CE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g31c67b0191e_0_0:notes">
            <a:extLst>
              <a:ext uri="{FF2B5EF4-FFF2-40B4-BE49-F238E27FC236}">
                <a16:creationId xmlns:a16="http://schemas.microsoft.com/office/drawing/2014/main" id="{CDF2E92C-4632-AFD0-2DD5-6C87FC7058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69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48AC48A3-1646-356B-0283-1B3861283026}"/>
            </a:ext>
          </a:extLst>
        </p:cNvPr>
        <p:cNvGrpSpPr/>
        <p:nvPr/>
      </p:nvGrpSpPr>
      <p:grpSpPr>
        <a:xfrm>
          <a:off x="0" y="0"/>
          <a:ext cx="0" cy="0"/>
          <a:chOff x="0" y="0"/>
          <a:chExt cx="0" cy="0"/>
        </a:xfrm>
      </p:grpSpPr>
      <p:sp>
        <p:nvSpPr>
          <p:cNvPr id="139" name="Google Shape;139;g31c67b0191e_0_0:notes">
            <a:extLst>
              <a:ext uri="{FF2B5EF4-FFF2-40B4-BE49-F238E27FC236}">
                <a16:creationId xmlns:a16="http://schemas.microsoft.com/office/drawing/2014/main" id="{55EDA389-2087-1C29-8953-05A1AF941E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Source: K20 Center. (n.d.). Claim, evidence, reasoning (CER). Strategies. https://learn.k20center.ou.edu/strategy/156 </a:t>
            </a:r>
            <a:endParaRPr/>
          </a:p>
        </p:txBody>
      </p:sp>
      <p:sp>
        <p:nvSpPr>
          <p:cNvPr id="140" name="Google Shape;140;g31c67b0191e_0_0:notes">
            <a:extLst>
              <a:ext uri="{FF2B5EF4-FFF2-40B4-BE49-F238E27FC236}">
                <a16:creationId xmlns:a16="http://schemas.microsoft.com/office/drawing/2014/main" id="{2CD21360-AE0A-140E-7CDA-8EA4F60558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9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K20 Center. (n.d.). ABC graffiti. Strategies. https://learn.k20center.ou.edu/strategy/96 </a:t>
            </a:r>
            <a:endParaRPr/>
          </a:p>
        </p:txBody>
      </p:sp>
      <p:sp>
        <p:nvSpPr>
          <p:cNvPr id="93" name="Google Shape;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rPr>
              <a:t>K20 Center. (2021, September 21). </a:t>
            </a:r>
            <a:r>
              <a:rPr lang="en-US" sz="1800" i="1" dirty="0">
                <a:effectLst/>
                <a:latin typeface="Times New Roman" panose="02020603050405020304" pitchFamily="18" charset="0"/>
              </a:rPr>
              <a:t>K20 Center 5-minute timer </a:t>
            </a:r>
            <a:r>
              <a:rPr lang="en-US" sz="1800" i="0" dirty="0">
                <a:effectLst/>
                <a:latin typeface="Times New Roman" panose="02020603050405020304" pitchFamily="18" charset="0"/>
              </a:rPr>
              <a:t>[Video]</a:t>
            </a:r>
            <a:r>
              <a:rPr lang="en-US" sz="1800" dirty="0">
                <a:effectLst/>
                <a:latin typeface="Times New Roman" panose="02020603050405020304" pitchFamily="18" charset="0"/>
              </a:rPr>
              <a:t>. YouTube. https://youtu.be/EVS_yYQoLJg?si=ZVrKAFIfuUf_LTzm</a:t>
            </a:r>
          </a:p>
          <a:p>
            <a:pPr marL="0" lvl="0" indent="0" algn="l" rtl="0">
              <a:lnSpc>
                <a:spcPct val="100000"/>
              </a:lnSpc>
              <a:spcBef>
                <a:spcPts val="0"/>
              </a:spcBef>
              <a:spcAft>
                <a:spcPts val="0"/>
              </a:spcAft>
              <a:buSzPts val="1400"/>
              <a:buNone/>
            </a:pPr>
            <a:endParaRPr dirty="0"/>
          </a:p>
        </p:txBody>
      </p:sp>
      <p:sp>
        <p:nvSpPr>
          <p:cNvPr id="101" name="Google Shape;1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44351042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hlinkClick r:id="rId3"/>
              </a:rPr>
              <a:t>https://wakelet.com/wake/d7gHV90XQphKoxwndJZa7</a:t>
            </a:r>
            <a:endParaRPr dirty="0"/>
          </a:p>
        </p:txBody>
      </p:sp>
      <p:sp>
        <p:nvSpPr>
          <p:cNvPr id="114" name="Google Shape;114;g3244351042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44351042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hlinkClick r:id="rId3"/>
              </a:rPr>
              <a:t>https://wakelet.com/wake/R9h3vbLH8Ls7r1CX42KdQ</a:t>
            </a:r>
            <a:endParaRPr dirty="0"/>
          </a:p>
        </p:txBody>
      </p:sp>
      <p:sp>
        <p:nvSpPr>
          <p:cNvPr id="121" name="Google Shape;121;g3244351042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7"/>
        <p:cNvGrpSpPr/>
        <p:nvPr/>
      </p:nvGrpSpPr>
      <p:grpSpPr>
        <a:xfrm>
          <a:off x="0" y="0"/>
          <a:ext cx="0" cy="0"/>
          <a:chOff x="0" y="0"/>
          <a:chExt cx="0" cy="0"/>
        </a:xfrm>
      </p:grpSpPr>
      <p:pic>
        <p:nvPicPr>
          <p:cNvPr id="48" name="Google Shape;4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9" name="Google Shape;4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0"/>
        <p:cNvGrpSpPr/>
        <p:nvPr/>
      </p:nvGrpSpPr>
      <p:grpSpPr>
        <a:xfrm>
          <a:off x="0" y="0"/>
          <a:ext cx="0" cy="0"/>
          <a:chOff x="0" y="0"/>
          <a:chExt cx="0" cy="0"/>
        </a:xfrm>
      </p:grpSpPr>
      <p:pic>
        <p:nvPicPr>
          <p:cNvPr id="51" name="Google Shape;5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pic>
        <p:nvPicPr>
          <p:cNvPr id="54" name="Google Shape;5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5"/>
        <p:cNvGrpSpPr/>
        <p:nvPr/>
      </p:nvGrpSpPr>
      <p:grpSpPr>
        <a:xfrm>
          <a:off x="0" y="0"/>
          <a:ext cx="0" cy="0"/>
          <a:chOff x="0" y="0"/>
          <a:chExt cx="0" cy="0"/>
        </a:xfrm>
      </p:grpSpPr>
      <p:pic>
        <p:nvPicPr>
          <p:cNvPr id="56" name="Google Shape;5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5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4" name="Google Shape;64;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7" name="Google Shape;1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8"/>
        <p:cNvGrpSpPr/>
        <p:nvPr/>
      </p:nvGrpSpPr>
      <p:grpSpPr>
        <a:xfrm>
          <a:off x="0" y="0"/>
          <a:ext cx="0" cy="0"/>
          <a:chOff x="0" y="0"/>
          <a:chExt cx="0" cy="0"/>
        </a:xfrm>
      </p:grpSpPr>
      <p:sp>
        <p:nvSpPr>
          <p:cNvPr id="19" name="Google Shape;19;p19"/>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0" name="Google Shape;20;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21"/>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22"/>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6" name="Google Shape;36;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7" name="Google Shape;37;p22"/>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8"/>
        <p:cNvGrpSpPr/>
        <p:nvPr/>
      </p:nvGrpSpPr>
      <p:grpSpPr>
        <a:xfrm>
          <a:off x="0" y="0"/>
          <a:ext cx="0" cy="0"/>
          <a:chOff x="0" y="0"/>
          <a:chExt cx="0" cy="0"/>
        </a:xfrm>
      </p:grpSpPr>
      <p:sp>
        <p:nvSpPr>
          <p:cNvPr id="39" name="Google Shape;39;p23"/>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23"/>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24"/>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6" name="Google Shape;46;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PrgUquy4wlE?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EVS_yYQoLJg?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akelet.com/wake/d7gHV90XQphKoxwndJZa7"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akelet.com/wake/R9h3vbLH8Ls7r1CX42KdQ"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6F39DB3D-A05C-FC0B-F87F-91C179683115}"/>
            </a:ext>
          </a:extLst>
        </p:cNvPr>
        <p:cNvGrpSpPr/>
        <p:nvPr/>
      </p:nvGrpSpPr>
      <p:grpSpPr>
        <a:xfrm>
          <a:off x="0" y="0"/>
          <a:ext cx="0" cy="0"/>
          <a:chOff x="0" y="0"/>
          <a:chExt cx="0" cy="0"/>
        </a:xfrm>
      </p:grpSpPr>
      <p:sp>
        <p:nvSpPr>
          <p:cNvPr id="123" name="Google Shape;123;g32443510429_0_14">
            <a:extLst>
              <a:ext uri="{FF2B5EF4-FFF2-40B4-BE49-F238E27FC236}">
                <a16:creationId xmlns:a16="http://schemas.microsoft.com/office/drawing/2014/main" id="{549C3CE9-A4EF-724E-5CB3-579573F0FEAD}"/>
              </a:ext>
            </a:extLst>
          </p:cNvPr>
          <p:cNvSpPr txBox="1">
            <a:spLocks noGrp="1"/>
          </p:cNvSpPr>
          <p:nvPr>
            <p:ph type="body" idx="1"/>
          </p:nvPr>
        </p:nvSpPr>
        <p:spPr>
          <a:xfrm>
            <a:off x="457200" y="1309350"/>
            <a:ext cx="7558088" cy="34341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SzPts val="2600"/>
              <a:buNone/>
            </a:pPr>
            <a:endParaRPr dirty="0"/>
          </a:p>
          <a:p>
            <a:pPr marL="165100" indent="0">
              <a:spcBef>
                <a:spcPts val="0"/>
              </a:spcBef>
              <a:buNone/>
            </a:pPr>
            <a:endParaRPr dirty="0"/>
          </a:p>
        </p:txBody>
      </p:sp>
      <p:sp>
        <p:nvSpPr>
          <p:cNvPr id="124" name="Google Shape;124;g32443510429_0_14">
            <a:extLst>
              <a:ext uri="{FF2B5EF4-FFF2-40B4-BE49-F238E27FC236}">
                <a16:creationId xmlns:a16="http://schemas.microsoft.com/office/drawing/2014/main" id="{2A468E46-36FA-4112-321D-BAD63E6D2304}"/>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ICAP – Judge Dee Graves</a:t>
            </a:r>
            <a:endParaRPr dirty="0"/>
          </a:p>
        </p:txBody>
      </p:sp>
      <p:pic>
        <p:nvPicPr>
          <p:cNvPr id="2" name="Online Media 1" title="K20 ICAP - Honorable Judge - Defendants in Denmark">
            <a:hlinkClick r:id="" action="ppaction://media"/>
            <a:extLst>
              <a:ext uri="{FF2B5EF4-FFF2-40B4-BE49-F238E27FC236}">
                <a16:creationId xmlns:a16="http://schemas.microsoft.com/office/drawing/2014/main" id="{D0862FCF-4624-EF79-F465-B3836862600D}"/>
              </a:ext>
            </a:extLst>
          </p:cNvPr>
          <p:cNvPicPr>
            <a:picLocks noRot="1" noChangeAspect="1"/>
          </p:cNvPicPr>
          <p:nvPr>
            <a:videoFile r:link="rId1"/>
          </p:nvPr>
        </p:nvPicPr>
        <p:blipFill>
          <a:blip r:embed="rId4"/>
          <a:stretch>
            <a:fillRect/>
          </a:stretch>
        </p:blipFill>
        <p:spPr>
          <a:xfrm>
            <a:off x="1099398" y="1254232"/>
            <a:ext cx="6273692" cy="3544335"/>
          </a:xfrm>
          <a:prstGeom prst="rect">
            <a:avLst/>
          </a:prstGeom>
        </p:spPr>
      </p:pic>
    </p:spTree>
    <p:extLst>
      <p:ext uri="{BB962C8B-B14F-4D97-AF65-F5344CB8AC3E}">
        <p14:creationId xmlns:p14="http://schemas.microsoft.com/office/powerpoint/2010/main" val="602998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2443510429_0_0"/>
          <p:cNvSpPr txBox="1">
            <a:spLocks noGrp="1"/>
          </p:cNvSpPr>
          <p:nvPr>
            <p:ph type="body" idx="1"/>
          </p:nvPr>
        </p:nvSpPr>
        <p:spPr>
          <a:xfrm>
            <a:off x="457200" y="1309350"/>
            <a:ext cx="6561300" cy="3434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dirty="0"/>
              <a:t>As you read through the graphic novel, make note of any mention of your character and the actions taken by your character in the left side of your T-Chart.  </a:t>
            </a:r>
            <a:endParaRPr dirty="0"/>
          </a:p>
          <a:p>
            <a:pPr marL="457200" lvl="0" indent="-457200" algn="l" rtl="0">
              <a:lnSpc>
                <a:spcPct val="100000"/>
              </a:lnSpc>
              <a:spcBef>
                <a:spcPts val="0"/>
              </a:spcBef>
              <a:spcAft>
                <a:spcPts val="0"/>
              </a:spcAft>
              <a:buSzPts val="2600"/>
              <a:buChar char="•"/>
            </a:pPr>
            <a:r>
              <a:rPr lang="en-US" dirty="0"/>
              <a:t>Note any emotions or important “adjectives” in the graphics of the graphic novel version of the story, filling in the right side of the T-Chart.</a:t>
            </a:r>
            <a:endParaRPr dirty="0"/>
          </a:p>
          <a:p>
            <a:pPr marL="457200" lvl="0" indent="-292100" algn="l" rtl="0">
              <a:lnSpc>
                <a:spcPct val="100000"/>
              </a:lnSpc>
              <a:spcBef>
                <a:spcPts val="0"/>
              </a:spcBef>
              <a:spcAft>
                <a:spcPts val="0"/>
              </a:spcAft>
              <a:buSzPts val="2600"/>
              <a:buNone/>
            </a:pPr>
            <a:endParaRPr dirty="0"/>
          </a:p>
          <a:p>
            <a:pPr marL="457200" lvl="0" indent="-292100" algn="l" rtl="0">
              <a:lnSpc>
                <a:spcPct val="100000"/>
              </a:lnSpc>
              <a:spcBef>
                <a:spcPts val="0"/>
              </a:spcBef>
              <a:spcAft>
                <a:spcPts val="0"/>
              </a:spcAft>
              <a:buSzPts val="2600"/>
              <a:buFont typeface="Arial"/>
              <a:buNone/>
            </a:pPr>
            <a:endParaRPr dirty="0"/>
          </a:p>
        </p:txBody>
      </p:sp>
      <p:sp>
        <p:nvSpPr>
          <p:cNvPr id="136" name="Google Shape;136;g32443510429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Defendant T-Chart</a:t>
            </a:r>
            <a:endParaRPr/>
          </a:p>
        </p:txBody>
      </p:sp>
      <p:pic>
        <p:nvPicPr>
          <p:cNvPr id="137" name="Google Shape;137;g32443510429_0_0"/>
          <p:cNvPicPr preferRelativeResize="0"/>
          <p:nvPr/>
        </p:nvPicPr>
        <p:blipFill>
          <a:blip r:embed="rId3">
            <a:alphaModFix/>
          </a:blip>
          <a:stretch>
            <a:fillRect/>
          </a:stretch>
        </p:blipFill>
        <p:spPr>
          <a:xfrm>
            <a:off x="7115275" y="838272"/>
            <a:ext cx="1820701" cy="1705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1c67b0191e_0_0"/>
          <p:cNvSpPr txBox="1">
            <a:spLocks noGrp="1"/>
          </p:cNvSpPr>
          <p:nvPr>
            <p:ph type="body" idx="1"/>
          </p:nvPr>
        </p:nvSpPr>
        <p:spPr>
          <a:xfrm>
            <a:off x="457198" y="1309352"/>
            <a:ext cx="5874600" cy="3434100"/>
          </a:xfrm>
          <a:prstGeom prst="rect">
            <a:avLst/>
          </a:prstGeom>
          <a:noFill/>
          <a:ln>
            <a:noFill/>
          </a:ln>
        </p:spPr>
        <p:txBody>
          <a:bodyPr spcFirstLastPara="1" wrap="square" lIns="91425" tIns="45700" rIns="91425" bIns="45700" anchor="t" anchorCtr="0">
            <a:noAutofit/>
          </a:bodyPr>
          <a:lstStyle/>
          <a:p>
            <a:pPr marL="622300" indent="-457200">
              <a:spcBef>
                <a:spcPts val="0"/>
              </a:spcBef>
            </a:pPr>
            <a:r>
              <a:rPr lang="en-US" dirty="0"/>
              <a:t>Individually, prepare to defend your character by making a </a:t>
            </a:r>
            <a:r>
              <a:rPr lang="en-US" b="1" dirty="0"/>
              <a:t>Claim</a:t>
            </a:r>
            <a:r>
              <a:rPr lang="en-US" dirty="0"/>
              <a:t> to their innocence, backing it up with </a:t>
            </a:r>
            <a:r>
              <a:rPr lang="en-US" b="1" dirty="0"/>
              <a:t>Evidence</a:t>
            </a:r>
            <a:r>
              <a:rPr lang="en-US" dirty="0"/>
              <a:t> and then providing </a:t>
            </a:r>
            <a:r>
              <a:rPr lang="en-US" b="1" dirty="0"/>
              <a:t>Reasoning</a:t>
            </a:r>
            <a:r>
              <a:rPr lang="en-US" dirty="0"/>
              <a:t>. </a:t>
            </a:r>
          </a:p>
          <a:p>
            <a:pPr marL="622300" indent="-457200">
              <a:spcBef>
                <a:spcPts val="0"/>
              </a:spcBef>
            </a:pPr>
            <a:r>
              <a:rPr lang="en-US" dirty="0"/>
              <a:t>Once everyone in your group has finished, take elements from each and make one group CER. </a:t>
            </a:r>
            <a:endParaRPr dirty="0"/>
          </a:p>
        </p:txBody>
      </p:sp>
      <p:sp>
        <p:nvSpPr>
          <p:cNvPr id="143" name="Google Shape;143;g31c67b0191e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Claim, Evidence, Reasoning (CER)</a:t>
            </a:r>
            <a:endParaRPr/>
          </a:p>
        </p:txBody>
      </p:sp>
      <p:pic>
        <p:nvPicPr>
          <p:cNvPr id="144" name="Google Shape;144;g31c67b0191e_0_0" descr="A purple magnifying glass&#10;&#10;Description automatically generated"/>
          <p:cNvPicPr preferRelativeResize="0"/>
          <p:nvPr/>
        </p:nvPicPr>
        <p:blipFill rotWithShape="1">
          <a:blip r:embed="rId3">
            <a:alphaModFix/>
          </a:blip>
          <a:srcRect/>
          <a:stretch/>
        </p:blipFill>
        <p:spPr>
          <a:xfrm>
            <a:off x="6533804" y="1164497"/>
            <a:ext cx="2419322" cy="2419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27E98D0F-9903-35EC-2E12-42E65797D0CE}"/>
            </a:ext>
          </a:extLst>
        </p:cNvPr>
        <p:cNvGrpSpPr/>
        <p:nvPr/>
      </p:nvGrpSpPr>
      <p:grpSpPr>
        <a:xfrm>
          <a:off x="0" y="0"/>
          <a:ext cx="0" cy="0"/>
          <a:chOff x="0" y="0"/>
          <a:chExt cx="0" cy="0"/>
        </a:xfrm>
      </p:grpSpPr>
      <p:sp>
        <p:nvSpPr>
          <p:cNvPr id="142" name="Google Shape;142;g31c67b0191e_0_0">
            <a:extLst>
              <a:ext uri="{FF2B5EF4-FFF2-40B4-BE49-F238E27FC236}">
                <a16:creationId xmlns:a16="http://schemas.microsoft.com/office/drawing/2014/main" id="{484F1221-62AB-7691-CF71-D0F4B68DFB44}"/>
              </a:ext>
            </a:extLst>
          </p:cNvPr>
          <p:cNvSpPr txBox="1">
            <a:spLocks noGrp="1"/>
          </p:cNvSpPr>
          <p:nvPr>
            <p:ph type="body" idx="1"/>
          </p:nvPr>
        </p:nvSpPr>
        <p:spPr>
          <a:xfrm>
            <a:off x="371024" y="1069980"/>
            <a:ext cx="7565233" cy="3683942"/>
          </a:xfrm>
          <a:prstGeom prst="rect">
            <a:avLst/>
          </a:prstGeom>
          <a:noFill/>
          <a:ln>
            <a:noFill/>
          </a:ln>
        </p:spPr>
        <p:txBody>
          <a:bodyPr spcFirstLastPara="1" wrap="square" lIns="91425" tIns="45700" rIns="91425" bIns="45700" anchor="t" anchorCtr="0">
            <a:noAutofit/>
          </a:bodyPr>
          <a:lstStyle/>
          <a:p>
            <a:pPr marL="622300" indent="-457200">
              <a:lnSpc>
                <a:spcPct val="150000"/>
              </a:lnSpc>
              <a:spcBef>
                <a:spcPts val="0"/>
              </a:spcBef>
            </a:pPr>
            <a:r>
              <a:rPr lang="en-US" dirty="0"/>
              <a:t>Judge – Keeps court moving and keeps control of courtroom. </a:t>
            </a:r>
          </a:p>
          <a:p>
            <a:pPr marL="622300" indent="-457200">
              <a:lnSpc>
                <a:spcPct val="150000"/>
              </a:lnSpc>
              <a:spcBef>
                <a:spcPts val="0"/>
              </a:spcBef>
            </a:pPr>
            <a:r>
              <a:rPr lang="en-US" dirty="0"/>
              <a:t>Bailiff – Calls the trial to order, announces the judge, and controls any outbursts. </a:t>
            </a:r>
          </a:p>
          <a:p>
            <a:pPr marL="622300" indent="-457200">
              <a:lnSpc>
                <a:spcPct val="150000"/>
              </a:lnSpc>
              <a:spcBef>
                <a:spcPts val="0"/>
              </a:spcBef>
            </a:pPr>
            <a:r>
              <a:rPr lang="en-US" dirty="0"/>
              <a:t>Head Juror – Leads discussion and delivers verdict. </a:t>
            </a:r>
            <a:endParaRPr dirty="0"/>
          </a:p>
        </p:txBody>
      </p:sp>
      <p:sp>
        <p:nvSpPr>
          <p:cNvPr id="143" name="Google Shape;143;g31c67b0191e_0_0">
            <a:extLst>
              <a:ext uri="{FF2B5EF4-FFF2-40B4-BE49-F238E27FC236}">
                <a16:creationId xmlns:a16="http://schemas.microsoft.com/office/drawing/2014/main" id="{146646EA-85B4-98C3-D366-F0B867FA4A10}"/>
              </a:ext>
            </a:extLst>
          </p:cNvPr>
          <p:cNvSpPr txBox="1">
            <a:spLocks noGrp="1"/>
          </p:cNvSpPr>
          <p:nvPr>
            <p:ph type="title"/>
          </p:nvPr>
        </p:nvSpPr>
        <p:spPr>
          <a:xfrm>
            <a:off x="478739" y="15020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Preparing for Trial – Courtroom Roles</a:t>
            </a:r>
            <a:endParaRPr dirty="0"/>
          </a:p>
        </p:txBody>
      </p:sp>
    </p:spTree>
    <p:extLst>
      <p:ext uri="{BB962C8B-B14F-4D97-AF65-F5344CB8AC3E}">
        <p14:creationId xmlns:p14="http://schemas.microsoft.com/office/powerpoint/2010/main" val="3647144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BFE3A294-C989-A03C-32D9-962699AE21D2}"/>
            </a:ext>
          </a:extLst>
        </p:cNvPr>
        <p:cNvGrpSpPr/>
        <p:nvPr/>
      </p:nvGrpSpPr>
      <p:grpSpPr>
        <a:xfrm>
          <a:off x="0" y="0"/>
          <a:ext cx="0" cy="0"/>
          <a:chOff x="0" y="0"/>
          <a:chExt cx="0" cy="0"/>
        </a:xfrm>
      </p:grpSpPr>
      <p:sp>
        <p:nvSpPr>
          <p:cNvPr id="142" name="Google Shape;142;g31c67b0191e_0_0">
            <a:extLst>
              <a:ext uri="{FF2B5EF4-FFF2-40B4-BE49-F238E27FC236}">
                <a16:creationId xmlns:a16="http://schemas.microsoft.com/office/drawing/2014/main" id="{5327EAF2-52EC-A895-D381-840CFCC00B00}"/>
              </a:ext>
            </a:extLst>
          </p:cNvPr>
          <p:cNvSpPr txBox="1">
            <a:spLocks noGrp="1"/>
          </p:cNvSpPr>
          <p:nvPr>
            <p:ph type="body" idx="1"/>
          </p:nvPr>
        </p:nvSpPr>
        <p:spPr>
          <a:xfrm>
            <a:off x="457198" y="1309352"/>
            <a:ext cx="7565233" cy="3434100"/>
          </a:xfrm>
          <a:prstGeom prst="rect">
            <a:avLst/>
          </a:prstGeom>
          <a:noFill/>
          <a:ln>
            <a:noFill/>
          </a:ln>
        </p:spPr>
        <p:txBody>
          <a:bodyPr spcFirstLastPara="1" wrap="square" lIns="91425" tIns="45700" rIns="91425" bIns="45700" anchor="t" anchorCtr="0">
            <a:noAutofit/>
          </a:bodyPr>
          <a:lstStyle/>
          <a:p>
            <a:pPr marL="622300" indent="-457200">
              <a:spcBef>
                <a:spcPts val="0"/>
              </a:spcBef>
            </a:pPr>
            <a:r>
              <a:rPr lang="en-US" dirty="0"/>
              <a:t>You will receive three Jury Ethos, Pathos, and Logos handouts, one for each character that is not yours. </a:t>
            </a:r>
          </a:p>
          <a:p>
            <a:pPr marL="622300" indent="-457200">
              <a:spcBef>
                <a:spcPts val="0"/>
              </a:spcBef>
            </a:pPr>
            <a:r>
              <a:rPr lang="en-US" dirty="0"/>
              <a:t>As you hear the evidence presented, take notes on the facts, context, and actual behavior of each character. Take notes on arguments made from ethos, pathos, and logos and the diction used in those arguments in the chart. </a:t>
            </a:r>
            <a:endParaRPr dirty="0"/>
          </a:p>
        </p:txBody>
      </p:sp>
      <p:sp>
        <p:nvSpPr>
          <p:cNvPr id="143" name="Google Shape;143;g31c67b0191e_0_0">
            <a:extLst>
              <a:ext uri="{FF2B5EF4-FFF2-40B4-BE49-F238E27FC236}">
                <a16:creationId xmlns:a16="http://schemas.microsoft.com/office/drawing/2014/main" id="{72C6B320-EFBA-86EA-4BE2-8B6388E2A8C7}"/>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Preparing for Trial - Jury</a:t>
            </a:r>
            <a:endParaRPr dirty="0"/>
          </a:p>
        </p:txBody>
      </p:sp>
    </p:spTree>
    <p:extLst>
      <p:ext uri="{BB962C8B-B14F-4D97-AF65-F5344CB8AC3E}">
        <p14:creationId xmlns:p14="http://schemas.microsoft.com/office/powerpoint/2010/main" val="2936891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085176A4-26FC-DC9E-D676-C0D05500F697}"/>
            </a:ext>
          </a:extLst>
        </p:cNvPr>
        <p:cNvGrpSpPr/>
        <p:nvPr/>
      </p:nvGrpSpPr>
      <p:grpSpPr>
        <a:xfrm>
          <a:off x="0" y="0"/>
          <a:ext cx="0" cy="0"/>
          <a:chOff x="0" y="0"/>
          <a:chExt cx="0" cy="0"/>
        </a:xfrm>
      </p:grpSpPr>
      <p:sp>
        <p:nvSpPr>
          <p:cNvPr id="143" name="Google Shape;143;g31c67b0191e_0_0">
            <a:extLst>
              <a:ext uri="{FF2B5EF4-FFF2-40B4-BE49-F238E27FC236}">
                <a16:creationId xmlns:a16="http://schemas.microsoft.com/office/drawing/2014/main" id="{09596EE5-AFFA-C8F8-58C8-A4347D812F97}"/>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Court is now in Session</a:t>
            </a:r>
            <a:endParaRPr dirty="0"/>
          </a:p>
        </p:txBody>
      </p:sp>
      <p:pic>
        <p:nvPicPr>
          <p:cNvPr id="3" name="Picture 2" descr="A cartoon of a person with long hair and a crown&#10;&#10;Description automatically generated">
            <a:extLst>
              <a:ext uri="{FF2B5EF4-FFF2-40B4-BE49-F238E27FC236}">
                <a16:creationId xmlns:a16="http://schemas.microsoft.com/office/drawing/2014/main" id="{68FDC187-4D43-D8B7-A6BE-963EE22B0F26}"/>
              </a:ext>
            </a:extLst>
          </p:cNvPr>
          <p:cNvPicPr>
            <a:picLocks noChangeAspect="1"/>
          </p:cNvPicPr>
          <p:nvPr/>
        </p:nvPicPr>
        <p:blipFill>
          <a:blip r:embed="rId3"/>
          <a:stretch>
            <a:fillRect/>
          </a:stretch>
        </p:blipFill>
        <p:spPr>
          <a:xfrm>
            <a:off x="1645914" y="1544406"/>
            <a:ext cx="5852172" cy="3291847"/>
          </a:xfrm>
          <a:prstGeom prst="rect">
            <a:avLst/>
          </a:prstGeom>
        </p:spPr>
      </p:pic>
    </p:spTree>
    <p:extLst>
      <p:ext uri="{BB962C8B-B14F-4D97-AF65-F5344CB8AC3E}">
        <p14:creationId xmlns:p14="http://schemas.microsoft.com/office/powerpoint/2010/main" val="3435878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52508D4E-C4E2-5996-943C-1249137834A4}"/>
            </a:ext>
          </a:extLst>
        </p:cNvPr>
        <p:cNvGrpSpPr/>
        <p:nvPr/>
      </p:nvGrpSpPr>
      <p:grpSpPr>
        <a:xfrm>
          <a:off x="0" y="0"/>
          <a:ext cx="0" cy="0"/>
          <a:chOff x="0" y="0"/>
          <a:chExt cx="0" cy="0"/>
        </a:xfrm>
      </p:grpSpPr>
      <p:sp>
        <p:nvSpPr>
          <p:cNvPr id="142" name="Google Shape;142;g31c67b0191e_0_0">
            <a:extLst>
              <a:ext uri="{FF2B5EF4-FFF2-40B4-BE49-F238E27FC236}">
                <a16:creationId xmlns:a16="http://schemas.microsoft.com/office/drawing/2014/main" id="{01EE302B-B867-3DBB-6C21-EFE5B1FA14BD}"/>
              </a:ext>
            </a:extLst>
          </p:cNvPr>
          <p:cNvSpPr txBox="1">
            <a:spLocks noGrp="1"/>
          </p:cNvSpPr>
          <p:nvPr>
            <p:ph type="body" idx="1"/>
          </p:nvPr>
        </p:nvSpPr>
        <p:spPr>
          <a:xfrm>
            <a:off x="457198" y="1309352"/>
            <a:ext cx="5874600" cy="3434100"/>
          </a:xfrm>
          <a:prstGeom prst="rect">
            <a:avLst/>
          </a:prstGeom>
          <a:noFill/>
          <a:ln>
            <a:noFill/>
          </a:ln>
        </p:spPr>
        <p:txBody>
          <a:bodyPr spcFirstLastPara="1" wrap="square" lIns="91425" tIns="45700" rIns="91425" bIns="45700" anchor="t" anchorCtr="0">
            <a:noAutofit/>
          </a:bodyPr>
          <a:lstStyle/>
          <a:p>
            <a:pPr marL="622300" indent="-457200">
              <a:spcBef>
                <a:spcPts val="0"/>
              </a:spcBef>
            </a:pPr>
            <a:r>
              <a:rPr lang="en-US" dirty="0"/>
              <a:t>Now you will write two CERs. </a:t>
            </a:r>
          </a:p>
          <a:p>
            <a:pPr marL="622300" indent="-457200">
              <a:spcBef>
                <a:spcPts val="0"/>
              </a:spcBef>
            </a:pPr>
            <a:r>
              <a:rPr lang="en-US" dirty="0"/>
              <a:t>Your claim should state how you used </a:t>
            </a:r>
            <a:r>
              <a:rPr lang="en-US" u="sng" dirty="0"/>
              <a:t>ethos</a:t>
            </a:r>
            <a:r>
              <a:rPr lang="en-US" dirty="0"/>
              <a:t>, </a:t>
            </a:r>
            <a:r>
              <a:rPr lang="en-US" u="sng" dirty="0"/>
              <a:t>pathos</a:t>
            </a:r>
            <a:r>
              <a:rPr lang="en-US" dirty="0"/>
              <a:t>, or </a:t>
            </a:r>
            <a:r>
              <a:rPr lang="en-US" u="sng" dirty="0"/>
              <a:t>logos</a:t>
            </a:r>
            <a:r>
              <a:rPr lang="en-US" dirty="0"/>
              <a:t> during your argument in court. </a:t>
            </a:r>
          </a:p>
          <a:p>
            <a:pPr marL="622300" indent="-457200">
              <a:spcBef>
                <a:spcPts val="0"/>
              </a:spcBef>
            </a:pPr>
            <a:r>
              <a:rPr lang="en-US" dirty="0"/>
              <a:t>You can use evidence from the reading, notes, and/or the graphic novel, but that evidence must have been used during their argument. </a:t>
            </a:r>
            <a:endParaRPr dirty="0"/>
          </a:p>
        </p:txBody>
      </p:sp>
      <p:sp>
        <p:nvSpPr>
          <p:cNvPr id="143" name="Google Shape;143;g31c67b0191e_0_0">
            <a:extLst>
              <a:ext uri="{FF2B5EF4-FFF2-40B4-BE49-F238E27FC236}">
                <a16:creationId xmlns:a16="http://schemas.microsoft.com/office/drawing/2014/main" id="{73B1441E-F2AA-7830-1FDF-BF1BF524FA79}"/>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Claim, Evidence, Reasoning (CER) - Redux</a:t>
            </a:r>
            <a:endParaRPr dirty="0"/>
          </a:p>
        </p:txBody>
      </p:sp>
      <p:pic>
        <p:nvPicPr>
          <p:cNvPr id="144" name="Google Shape;144;g31c67b0191e_0_0" descr="A purple magnifying glass&#10;&#10;Description automatically generated">
            <a:extLst>
              <a:ext uri="{FF2B5EF4-FFF2-40B4-BE49-F238E27FC236}">
                <a16:creationId xmlns:a16="http://schemas.microsoft.com/office/drawing/2014/main" id="{3484DB27-0C1B-603E-1CBC-72B3DABC2AE5}"/>
              </a:ext>
            </a:extLst>
          </p:cNvPr>
          <p:cNvPicPr preferRelativeResize="0"/>
          <p:nvPr/>
        </p:nvPicPr>
        <p:blipFill rotWithShape="1">
          <a:blip r:embed="rId3">
            <a:alphaModFix/>
          </a:blip>
          <a:srcRect/>
          <a:stretch/>
        </p:blipFill>
        <p:spPr>
          <a:xfrm>
            <a:off x="6533804" y="1164497"/>
            <a:ext cx="2419322" cy="2419322"/>
          </a:xfrm>
          <a:prstGeom prst="rect">
            <a:avLst/>
          </a:prstGeom>
          <a:noFill/>
          <a:ln>
            <a:noFill/>
          </a:ln>
        </p:spPr>
      </p:pic>
    </p:spTree>
    <p:extLst>
      <p:ext uri="{BB962C8B-B14F-4D97-AF65-F5344CB8AC3E}">
        <p14:creationId xmlns:p14="http://schemas.microsoft.com/office/powerpoint/2010/main" val="1512484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Defendants in Denmark</a:t>
            </a:r>
            <a:endParaRPr/>
          </a:p>
        </p:txBody>
      </p:sp>
      <p:sp>
        <p:nvSpPr>
          <p:cNvPr id="78" name="Google Shape;78;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i="1"/>
              <a:t>Beowulf on Trial</a:t>
            </a:r>
            <a:endParaRPr i="1"/>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530352" y="866976"/>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84" name="Google Shape;84;p3"/>
          <p:cNvSpPr txBox="1">
            <a:spLocks noGrp="1"/>
          </p:cNvSpPr>
          <p:nvPr>
            <p:ph type="body" idx="1"/>
          </p:nvPr>
        </p:nvSpPr>
        <p:spPr>
          <a:xfrm>
            <a:off x="530352" y="1907921"/>
            <a:ext cx="7772400" cy="2127451"/>
          </a:xfrm>
          <a:prstGeom prst="rect">
            <a:avLst/>
          </a:prstGeom>
          <a:noFill/>
          <a:ln>
            <a:noFill/>
          </a:ln>
        </p:spPr>
        <p:txBody>
          <a:bodyPr spcFirstLastPara="1" wrap="square" lIns="45700" tIns="45700" rIns="45700" bIns="45700" anchor="t" anchorCtr="0">
            <a:noAutofit/>
          </a:bodyPr>
          <a:lstStyle/>
          <a:p>
            <a:pPr marL="398463" lvl="0" indent="-342900" algn="l" rtl="0">
              <a:lnSpc>
                <a:spcPct val="100000"/>
              </a:lnSpc>
              <a:spcBef>
                <a:spcPts val="0"/>
              </a:spcBef>
              <a:spcAft>
                <a:spcPts val="0"/>
              </a:spcAft>
              <a:buSzPts val="2600"/>
              <a:buChar char="•"/>
            </a:pPr>
            <a:r>
              <a:rPr lang="en-US" sz="2400" b="0" i="0" u="none" strike="noStrike">
                <a:solidFill>
                  <a:srgbClr val="FFFFFF"/>
                </a:solidFill>
                <a:latin typeface="Calibri"/>
                <a:ea typeface="Calibri"/>
                <a:cs typeface="Calibri"/>
                <a:sym typeface="Calibri"/>
              </a:rPr>
              <a:t>How does diction and context affect the perception of an audience towards characters and situations? </a:t>
            </a:r>
            <a:endParaRPr/>
          </a:p>
          <a:p>
            <a:pPr marL="398463" lvl="0" indent="-342900" algn="l" rtl="0">
              <a:lnSpc>
                <a:spcPct val="100000"/>
              </a:lnSpc>
              <a:spcBef>
                <a:spcPts val="0"/>
              </a:spcBef>
              <a:spcAft>
                <a:spcPts val="0"/>
              </a:spcAft>
              <a:buSzPts val="2600"/>
              <a:buChar char="•"/>
            </a:pPr>
            <a:r>
              <a:rPr lang="en-US" sz="2400" b="0" i="0" u="none" strike="noStrike">
                <a:solidFill>
                  <a:srgbClr val="FFFFFF"/>
                </a:solidFill>
                <a:latin typeface="Calibri"/>
                <a:ea typeface="Calibri"/>
                <a:cs typeface="Calibri"/>
                <a:sym typeface="Calibri"/>
              </a:rPr>
              <a:t>How can we change what we say to gain an objective in real life? </a:t>
            </a:r>
            <a:endParaRPr sz="24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30352" y="866976"/>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90" name="Google Shape;90;p4"/>
          <p:cNvSpPr txBox="1">
            <a:spLocks noGrp="1"/>
          </p:cNvSpPr>
          <p:nvPr>
            <p:ph type="body" idx="1"/>
          </p:nvPr>
        </p:nvSpPr>
        <p:spPr>
          <a:xfrm>
            <a:off x="530352" y="1907920"/>
            <a:ext cx="7772400" cy="2704277"/>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520"/>
              </a:spcBef>
              <a:spcAft>
                <a:spcPts val="0"/>
              </a:spcAft>
              <a:buSzPts val="2600"/>
              <a:buFont typeface="Arial"/>
              <a:buChar char="•"/>
            </a:pPr>
            <a:r>
              <a:rPr lang="en-US" sz="2400" b="0" i="0" u="none" strike="noStrike">
                <a:solidFill>
                  <a:srgbClr val="FFFFFF"/>
                </a:solidFill>
                <a:latin typeface="Calibri"/>
                <a:ea typeface="Calibri"/>
                <a:cs typeface="Calibri"/>
                <a:sym typeface="Calibri"/>
              </a:rPr>
              <a:t>Analyze the text from an objective point of view.</a:t>
            </a:r>
            <a:endParaRPr sz="2400" b="0" i="0" u="none" strike="noStrike">
              <a:solidFill>
                <a:srgbClr val="FFFFFF"/>
              </a:solidFill>
              <a:latin typeface="Arial"/>
              <a:ea typeface="Arial"/>
              <a:cs typeface="Arial"/>
              <a:sym typeface="Arial"/>
            </a:endParaRPr>
          </a:p>
          <a:p>
            <a:pPr marL="457200" lvl="0" indent="-393700" algn="l" rtl="0">
              <a:lnSpc>
                <a:spcPct val="100000"/>
              </a:lnSpc>
              <a:spcBef>
                <a:spcPts val="520"/>
              </a:spcBef>
              <a:spcAft>
                <a:spcPts val="0"/>
              </a:spcAft>
              <a:buSzPts val="2600"/>
              <a:buFont typeface="Arial"/>
              <a:buChar char="•"/>
            </a:pPr>
            <a:r>
              <a:rPr lang="en-US" sz="2400" b="0" i="0" u="none" strike="noStrike">
                <a:solidFill>
                  <a:srgbClr val="FFFFFF"/>
                </a:solidFill>
                <a:latin typeface="Calibri"/>
                <a:ea typeface="Calibri"/>
                <a:cs typeface="Calibri"/>
                <a:sym typeface="Calibri"/>
              </a:rPr>
              <a:t>Use diction to persuade the audience of a certain standpoint, considering ethos, pathos, and logos, and context.</a:t>
            </a:r>
            <a:endParaRPr sz="2400" b="0" i="0" u="none" strike="noStrik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0"/>
          <p:cNvSpPr txBox="1">
            <a:spLocks noGrp="1"/>
          </p:cNvSpPr>
          <p:nvPr>
            <p:ph type="body" idx="1"/>
          </p:nvPr>
        </p:nvSpPr>
        <p:spPr>
          <a:xfrm>
            <a:off x="457198" y="1309352"/>
            <a:ext cx="5874709" cy="3434098"/>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SzPts val="2600"/>
              <a:buNone/>
            </a:pPr>
            <a:endParaRPr/>
          </a:p>
          <a:p>
            <a:pPr marL="457200" lvl="0" indent="-292100" algn="l" rtl="0">
              <a:lnSpc>
                <a:spcPct val="100000"/>
              </a:lnSpc>
              <a:spcBef>
                <a:spcPts val="0"/>
              </a:spcBef>
              <a:spcAft>
                <a:spcPts val="0"/>
              </a:spcAft>
              <a:buSzPts val="2600"/>
              <a:buFont typeface="Arial"/>
              <a:buNone/>
            </a:pPr>
            <a:endParaRPr/>
          </a:p>
        </p:txBody>
      </p:sp>
      <p:sp>
        <p:nvSpPr>
          <p:cNvPr id="96" name="Google Shape;96;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ABC Graffiti </a:t>
            </a:r>
            <a:endParaRPr/>
          </a:p>
        </p:txBody>
      </p:sp>
      <p:pic>
        <p:nvPicPr>
          <p:cNvPr id="97" name="Google Shape;97;p30" descr="A colorful letters and arrows&#10;&#10;Description automatically generated"/>
          <p:cNvPicPr preferRelativeResize="0"/>
          <p:nvPr/>
        </p:nvPicPr>
        <p:blipFill rotWithShape="1">
          <a:blip r:embed="rId3">
            <a:alphaModFix/>
          </a:blip>
          <a:srcRect/>
          <a:stretch/>
        </p:blipFill>
        <p:spPr>
          <a:xfrm>
            <a:off x="6331907" y="735872"/>
            <a:ext cx="2373707" cy="2235544"/>
          </a:xfrm>
          <a:prstGeom prst="rect">
            <a:avLst/>
          </a:prstGeom>
          <a:noFill/>
          <a:ln>
            <a:noFill/>
          </a:ln>
        </p:spPr>
      </p:pic>
      <p:sp>
        <p:nvSpPr>
          <p:cNvPr id="98" name="Google Shape;98;p30"/>
          <p:cNvSpPr txBox="1"/>
          <p:nvPr/>
        </p:nvSpPr>
        <p:spPr>
          <a:xfrm>
            <a:off x="457197" y="1309352"/>
            <a:ext cx="5874709" cy="343409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4"/>
              </a:buClr>
              <a:buSzPts val="2600"/>
              <a:buFont typeface="Arial"/>
              <a:buChar char="•"/>
            </a:pPr>
            <a:r>
              <a:rPr lang="en-US" sz="2600" b="0" i="0" u="none" strike="noStrike" cap="none" dirty="0">
                <a:solidFill>
                  <a:schemeClr val="dk1"/>
                </a:solidFill>
                <a:latin typeface="Calibri"/>
                <a:ea typeface="Calibri"/>
                <a:cs typeface="Calibri"/>
                <a:sym typeface="Calibri"/>
              </a:rPr>
              <a:t>Brainstorm words for as many letters as possible on your chart that describe the character you were assigned.</a:t>
            </a:r>
            <a:endParaRPr dirty="0"/>
          </a:p>
          <a:p>
            <a:pPr marL="457200" marR="0" lvl="0" indent="-457200" algn="l" rtl="0">
              <a:lnSpc>
                <a:spcPct val="100000"/>
              </a:lnSpc>
              <a:spcBef>
                <a:spcPts val="0"/>
              </a:spcBef>
              <a:spcAft>
                <a:spcPts val="0"/>
              </a:spcAft>
              <a:buClr>
                <a:schemeClr val="accent4"/>
              </a:buClr>
              <a:buSzPts val="2600"/>
              <a:buFont typeface="Arial"/>
              <a:buChar char="•"/>
            </a:pPr>
            <a:r>
              <a:rPr lang="en-US" sz="2600" b="0" i="0" u="none" strike="noStrike" cap="none" dirty="0">
                <a:solidFill>
                  <a:schemeClr val="dk1"/>
                </a:solidFill>
                <a:latin typeface="Calibri"/>
                <a:ea typeface="Calibri"/>
                <a:cs typeface="Calibri"/>
                <a:sym typeface="Calibri"/>
              </a:rPr>
              <a:t>You will have </a:t>
            </a:r>
            <a:r>
              <a:rPr lang="en-US" sz="2600" dirty="0">
                <a:solidFill>
                  <a:schemeClr val="dk1"/>
                </a:solidFill>
                <a:latin typeface="Calibri"/>
                <a:ea typeface="Calibri"/>
                <a:cs typeface="Calibri"/>
                <a:sym typeface="Calibri"/>
              </a:rPr>
              <a:t>five minutes before you rotate to the next poster. Once there, add any additional characteristics team members might know about the other groups’ character. </a:t>
            </a:r>
            <a:endParaRPr dirty="0"/>
          </a:p>
          <a:p>
            <a:pPr marL="457200" marR="0" lvl="0" indent="-292100" algn="l" rtl="0">
              <a:lnSpc>
                <a:spcPct val="100000"/>
              </a:lnSpc>
              <a:spcBef>
                <a:spcPts val="0"/>
              </a:spcBef>
              <a:spcAft>
                <a:spcPts val="0"/>
              </a:spcAft>
              <a:buClr>
                <a:schemeClr val="accent4"/>
              </a:buClr>
              <a:buSzPts val="2600"/>
              <a:buFont typeface="Arial"/>
              <a:buNone/>
            </a:pPr>
            <a:endParaRPr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457200" y="288458"/>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Timer</a:t>
            </a:r>
            <a:endParaRPr/>
          </a:p>
        </p:txBody>
      </p:sp>
      <p:pic>
        <p:nvPicPr>
          <p:cNvPr id="2" name="Online Media 1" title="K20 Center 5 minute timer">
            <a:hlinkClick r:id="" action="ppaction://media"/>
            <a:extLst>
              <a:ext uri="{FF2B5EF4-FFF2-40B4-BE49-F238E27FC236}">
                <a16:creationId xmlns:a16="http://schemas.microsoft.com/office/drawing/2014/main" id="{426AECEB-B65A-EDDC-6CFD-2FE67327DD19}"/>
              </a:ext>
            </a:extLst>
          </p:cNvPr>
          <p:cNvPicPr>
            <a:picLocks noRot="1" noChangeAspect="1"/>
          </p:cNvPicPr>
          <p:nvPr>
            <a:videoFile r:link="rId1"/>
          </p:nvPr>
        </p:nvPicPr>
        <p:blipFill>
          <a:blip r:embed="rId4"/>
          <a:stretch>
            <a:fillRect/>
          </a:stretch>
        </p:blipFill>
        <p:spPr>
          <a:xfrm>
            <a:off x="1782751" y="1375010"/>
            <a:ext cx="5578497" cy="3151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2"/>
          <p:cNvSpPr txBox="1">
            <a:spLocks noGrp="1"/>
          </p:cNvSpPr>
          <p:nvPr>
            <p:ph type="body" idx="1"/>
          </p:nvPr>
        </p:nvSpPr>
        <p:spPr>
          <a:xfrm>
            <a:off x="457200" y="1309350"/>
            <a:ext cx="5438400" cy="3434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a:t>In your groups, read your Court Card and determine what character you have. </a:t>
            </a:r>
            <a:endParaRPr/>
          </a:p>
          <a:p>
            <a:pPr marL="457200" lvl="0" indent="-393700" algn="l" rtl="0">
              <a:lnSpc>
                <a:spcPct val="100000"/>
              </a:lnSpc>
              <a:spcBef>
                <a:spcPts val="0"/>
              </a:spcBef>
              <a:spcAft>
                <a:spcPts val="0"/>
              </a:spcAft>
              <a:buSzPts val="2600"/>
              <a:buChar char="•"/>
            </a:pPr>
            <a:r>
              <a:rPr lang="en-US"/>
              <a:t>Then, discuss the crimes they have been accused of.   </a:t>
            </a:r>
            <a:endParaRPr/>
          </a:p>
          <a:p>
            <a:pPr marL="457200" lvl="0" indent="-292100" algn="l" rtl="0">
              <a:lnSpc>
                <a:spcPct val="100000"/>
              </a:lnSpc>
              <a:spcBef>
                <a:spcPts val="0"/>
              </a:spcBef>
              <a:spcAft>
                <a:spcPts val="0"/>
              </a:spcAft>
              <a:buSzPts val="2600"/>
              <a:buNone/>
            </a:pPr>
            <a:endParaRPr/>
          </a:p>
          <a:p>
            <a:pPr marL="457200" lvl="0" indent="-292100" algn="l" rtl="0">
              <a:lnSpc>
                <a:spcPct val="100000"/>
              </a:lnSpc>
              <a:spcBef>
                <a:spcPts val="0"/>
              </a:spcBef>
              <a:spcAft>
                <a:spcPts val="0"/>
              </a:spcAft>
              <a:buSzPts val="2600"/>
              <a:buFont typeface="Arial"/>
              <a:buNone/>
            </a:pPr>
            <a:endParaRPr/>
          </a:p>
        </p:txBody>
      </p:sp>
      <p:sp>
        <p:nvSpPr>
          <p:cNvPr id="110" name="Google Shape;110;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The Charges</a:t>
            </a:r>
            <a:endParaRPr/>
          </a:p>
        </p:txBody>
      </p:sp>
      <p:pic>
        <p:nvPicPr>
          <p:cNvPr id="3" name="Picture 2" descr="A cartoon of a person holding a sword&#10;&#10;Description automatically generated">
            <a:extLst>
              <a:ext uri="{FF2B5EF4-FFF2-40B4-BE49-F238E27FC236}">
                <a16:creationId xmlns:a16="http://schemas.microsoft.com/office/drawing/2014/main" id="{DCD45282-0C9A-20D4-B739-064CEA22003F}"/>
              </a:ext>
            </a:extLst>
          </p:cNvPr>
          <p:cNvPicPr>
            <a:picLocks noChangeAspect="1"/>
          </p:cNvPicPr>
          <p:nvPr/>
        </p:nvPicPr>
        <p:blipFill>
          <a:blip r:embed="rId3"/>
          <a:stretch>
            <a:fillRect/>
          </a:stretch>
        </p:blipFill>
        <p:spPr>
          <a:xfrm>
            <a:off x="6459723" y="943008"/>
            <a:ext cx="2080579" cy="3043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2443510429_0_7"/>
          <p:cNvSpPr txBox="1">
            <a:spLocks noGrp="1"/>
          </p:cNvSpPr>
          <p:nvPr>
            <p:ph type="body" idx="4294967295"/>
          </p:nvPr>
        </p:nvSpPr>
        <p:spPr>
          <a:xfrm>
            <a:off x="457200" y="1143000"/>
            <a:ext cx="5629275" cy="3433762"/>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dirty="0"/>
              <a:t>Fill in the crimes your character has been accused of on your Law School handout. </a:t>
            </a:r>
          </a:p>
          <a:p>
            <a:pPr marL="457200" lvl="0" indent="-393700" algn="l" rtl="0">
              <a:lnSpc>
                <a:spcPct val="100000"/>
              </a:lnSpc>
              <a:spcBef>
                <a:spcPts val="0"/>
              </a:spcBef>
              <a:spcAft>
                <a:spcPts val="0"/>
              </a:spcAft>
              <a:buSzPts val="2600"/>
              <a:buChar char="•"/>
            </a:pPr>
            <a:r>
              <a:rPr lang="en-US" dirty="0"/>
              <a:t>Visit the </a:t>
            </a:r>
            <a:r>
              <a:rPr lang="en-US" dirty="0">
                <a:solidFill>
                  <a:schemeClr val="tx2">
                    <a:lumMod val="50000"/>
                  </a:schemeClr>
                </a:solidFill>
                <a:hlinkClick r:id="rId3">
                  <a:extLst>
                    <a:ext uri="{A12FA001-AC4F-418D-AE19-62706E023703}">
                      <ahyp:hlinkClr xmlns:ahyp="http://schemas.microsoft.com/office/drawing/2018/hyperlinkcolor" val="tx"/>
                    </a:ext>
                  </a:extLst>
                </a:hlinkClick>
              </a:rPr>
              <a:t>Wakelet</a:t>
            </a:r>
            <a:r>
              <a:rPr lang="en-US" dirty="0"/>
              <a:t> to view resources related to court procedures.</a:t>
            </a:r>
          </a:p>
          <a:p>
            <a:pPr marL="457200" lvl="0" indent="-393700" algn="l" rtl="0">
              <a:lnSpc>
                <a:spcPct val="100000"/>
              </a:lnSpc>
              <a:spcBef>
                <a:spcPts val="0"/>
              </a:spcBef>
              <a:spcAft>
                <a:spcPts val="0"/>
              </a:spcAft>
              <a:buSzPts val="2600"/>
              <a:buChar char="•"/>
            </a:pPr>
            <a:r>
              <a:rPr lang="en-US" dirty="0"/>
              <a:t>Write down any information you found that may be beneficial to your case.</a:t>
            </a:r>
          </a:p>
          <a:p>
            <a:pPr marL="457200" lvl="0" indent="-393700" algn="l" rtl="0">
              <a:lnSpc>
                <a:spcPct val="100000"/>
              </a:lnSpc>
              <a:spcBef>
                <a:spcPts val="0"/>
              </a:spcBef>
              <a:spcAft>
                <a:spcPts val="0"/>
              </a:spcAft>
              <a:buSzPts val="2600"/>
              <a:buChar char="•"/>
            </a:pPr>
            <a:endParaRPr dirty="0"/>
          </a:p>
          <a:p>
            <a:pPr marL="457200" lvl="0" indent="-393700" algn="l" rtl="0">
              <a:lnSpc>
                <a:spcPct val="100000"/>
              </a:lnSpc>
              <a:spcBef>
                <a:spcPts val="0"/>
              </a:spcBef>
              <a:spcAft>
                <a:spcPts val="0"/>
              </a:spcAft>
              <a:buSzPts val="2600"/>
              <a:buChar char="•"/>
            </a:pPr>
            <a:endParaRPr dirty="0"/>
          </a:p>
          <a:p>
            <a:pPr marL="457200" lvl="0" indent="-292100" algn="l" rtl="0">
              <a:lnSpc>
                <a:spcPct val="100000"/>
              </a:lnSpc>
              <a:spcBef>
                <a:spcPts val="0"/>
              </a:spcBef>
              <a:spcAft>
                <a:spcPts val="0"/>
              </a:spcAft>
              <a:buSzPts val="2600"/>
              <a:buNone/>
            </a:pPr>
            <a:endParaRPr dirty="0"/>
          </a:p>
          <a:p>
            <a:pPr marL="457200" lvl="0" indent="-292100" algn="l" rtl="0">
              <a:lnSpc>
                <a:spcPct val="100000"/>
              </a:lnSpc>
              <a:spcBef>
                <a:spcPts val="0"/>
              </a:spcBef>
              <a:spcAft>
                <a:spcPts val="0"/>
              </a:spcAft>
              <a:buSzPts val="2600"/>
              <a:buFont typeface="Arial"/>
              <a:buNone/>
            </a:pPr>
            <a:endParaRPr dirty="0"/>
          </a:p>
        </p:txBody>
      </p:sp>
      <p:sp>
        <p:nvSpPr>
          <p:cNvPr id="117" name="Google Shape;117;g32443510429_0_7"/>
          <p:cNvSpPr txBox="1">
            <a:spLocks noGrp="1"/>
          </p:cNvSpPr>
          <p:nvPr>
            <p:ph type="title" idx="4294967295"/>
          </p:nvPr>
        </p:nvSpPr>
        <p:spPr>
          <a:xfrm>
            <a:off x="457200" y="285750"/>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Court Case Basics</a:t>
            </a:r>
            <a:endParaRPr dirty="0"/>
          </a:p>
        </p:txBody>
      </p:sp>
      <p:pic>
        <p:nvPicPr>
          <p:cNvPr id="3" name="Picture 2" descr="A qr code on a white background&#10;&#10;Description automatically generated">
            <a:extLst>
              <a:ext uri="{FF2B5EF4-FFF2-40B4-BE49-F238E27FC236}">
                <a16:creationId xmlns:a16="http://schemas.microsoft.com/office/drawing/2014/main" id="{EB56C40A-7F81-7C5D-CC37-44D0EE23081C}"/>
              </a:ext>
            </a:extLst>
          </p:cNvPr>
          <p:cNvPicPr>
            <a:picLocks noChangeAspect="1"/>
          </p:cNvPicPr>
          <p:nvPr/>
        </p:nvPicPr>
        <p:blipFill>
          <a:blip r:embed="rId4"/>
          <a:stretch>
            <a:fillRect/>
          </a:stretch>
        </p:blipFill>
        <p:spPr>
          <a:xfrm>
            <a:off x="6086475" y="1143000"/>
            <a:ext cx="285750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2443510429_0_14"/>
          <p:cNvSpPr txBox="1">
            <a:spLocks noGrp="1"/>
          </p:cNvSpPr>
          <p:nvPr>
            <p:ph type="body" idx="4294967295"/>
          </p:nvPr>
        </p:nvSpPr>
        <p:spPr>
          <a:xfrm>
            <a:off x="457200" y="1309688"/>
            <a:ext cx="5407819" cy="3433762"/>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dirty="0"/>
              <a:t>Visit the </a:t>
            </a:r>
            <a:r>
              <a:rPr lang="en-US" dirty="0">
                <a:solidFill>
                  <a:schemeClr val="tx2">
                    <a:lumMod val="50000"/>
                  </a:schemeClr>
                </a:solidFill>
                <a:hlinkClick r:id="rId3">
                  <a:extLst>
                    <a:ext uri="{A12FA001-AC4F-418D-AE19-62706E023703}">
                      <ahyp:hlinkClr xmlns:ahyp="http://schemas.microsoft.com/office/drawing/2018/hyperlinkcolor" val="tx"/>
                    </a:ext>
                  </a:extLst>
                </a:hlinkClick>
              </a:rPr>
              <a:t>Wakelet</a:t>
            </a:r>
            <a:r>
              <a:rPr lang="en-US" dirty="0"/>
              <a:t> to view resources related to the crimes your clients have been accused of. </a:t>
            </a:r>
            <a:endParaRPr dirty="0"/>
          </a:p>
          <a:p>
            <a:pPr marL="457200" lvl="0" indent="-393700" algn="l" rtl="0">
              <a:lnSpc>
                <a:spcPct val="100000"/>
              </a:lnSpc>
              <a:spcBef>
                <a:spcPts val="0"/>
              </a:spcBef>
              <a:spcAft>
                <a:spcPts val="0"/>
              </a:spcAft>
              <a:buSzPts val="2600"/>
              <a:buChar char="•"/>
            </a:pPr>
            <a:r>
              <a:rPr lang="en-US" dirty="0"/>
              <a:t>Take notes on what you’ve learned that might allow you to defend your client in court. </a:t>
            </a:r>
            <a:endParaRPr dirty="0"/>
          </a:p>
          <a:p>
            <a:pPr marL="457200" lvl="0" indent="-292100" algn="l" rtl="0">
              <a:lnSpc>
                <a:spcPct val="100000"/>
              </a:lnSpc>
              <a:spcBef>
                <a:spcPts val="0"/>
              </a:spcBef>
              <a:spcAft>
                <a:spcPts val="0"/>
              </a:spcAft>
              <a:buSzPts val="2600"/>
              <a:buNone/>
            </a:pPr>
            <a:endParaRPr dirty="0"/>
          </a:p>
          <a:p>
            <a:pPr marL="457200" lvl="0" indent="-292100" algn="l" rtl="0">
              <a:lnSpc>
                <a:spcPct val="100000"/>
              </a:lnSpc>
              <a:spcBef>
                <a:spcPts val="0"/>
              </a:spcBef>
              <a:spcAft>
                <a:spcPts val="0"/>
              </a:spcAft>
              <a:buSzPts val="2600"/>
              <a:buFont typeface="Arial"/>
              <a:buNone/>
            </a:pPr>
            <a:endParaRPr dirty="0"/>
          </a:p>
        </p:txBody>
      </p:sp>
      <p:sp>
        <p:nvSpPr>
          <p:cNvPr id="124" name="Google Shape;124;g32443510429_0_14"/>
          <p:cNvSpPr txBox="1">
            <a:spLocks noGrp="1"/>
          </p:cNvSpPr>
          <p:nvPr>
            <p:ph type="title" idx="4294967295"/>
          </p:nvPr>
        </p:nvSpPr>
        <p:spPr>
          <a:xfrm>
            <a:off x="457200" y="286544"/>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Beowulf Court Crimes</a:t>
            </a:r>
            <a:endParaRPr dirty="0"/>
          </a:p>
        </p:txBody>
      </p:sp>
      <p:pic>
        <p:nvPicPr>
          <p:cNvPr id="3" name="Picture 2" descr="A qr code on a white background&#10;&#10;Description automatically generated">
            <a:extLst>
              <a:ext uri="{FF2B5EF4-FFF2-40B4-BE49-F238E27FC236}">
                <a16:creationId xmlns:a16="http://schemas.microsoft.com/office/drawing/2014/main" id="{FC925239-AACD-EBA7-A1A1-51915E22C084}"/>
              </a:ext>
            </a:extLst>
          </p:cNvPr>
          <p:cNvPicPr>
            <a:picLocks noChangeAspect="1"/>
          </p:cNvPicPr>
          <p:nvPr/>
        </p:nvPicPr>
        <p:blipFill>
          <a:blip r:embed="rId4"/>
          <a:stretch>
            <a:fillRect/>
          </a:stretch>
        </p:blipFill>
        <p:spPr>
          <a:xfrm>
            <a:off x="5925459" y="1143000"/>
            <a:ext cx="2797059" cy="2797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741</Words>
  <Application>Microsoft Office PowerPoint</Application>
  <PresentationFormat>On-screen Show (16:9)</PresentationFormat>
  <Paragraphs>51</Paragraphs>
  <Slides>16</Slides>
  <Notes>16</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Noto Sans Symbols</vt:lpstr>
      <vt:lpstr>Times New Roman</vt:lpstr>
      <vt:lpstr>LEARN theme</vt:lpstr>
      <vt:lpstr>LEARN theme</vt:lpstr>
      <vt:lpstr>PowerPoint Presentation</vt:lpstr>
      <vt:lpstr>Defendants in Denmark</vt:lpstr>
      <vt:lpstr>Essential Questions</vt:lpstr>
      <vt:lpstr>Lesson Objectives</vt:lpstr>
      <vt:lpstr>ABC Graffiti </vt:lpstr>
      <vt:lpstr>Timer</vt:lpstr>
      <vt:lpstr>The Charges</vt:lpstr>
      <vt:lpstr>Court Case Basics</vt:lpstr>
      <vt:lpstr>Beowulf Court Crimes</vt:lpstr>
      <vt:lpstr>ICAP – Judge Dee Graves</vt:lpstr>
      <vt:lpstr>Defendant T-Chart</vt:lpstr>
      <vt:lpstr>Claim, Evidence, Reasoning (CER)</vt:lpstr>
      <vt:lpstr>Preparing for Trial – Courtroom Roles</vt:lpstr>
      <vt:lpstr>Preparing for Trial - Jury</vt:lpstr>
      <vt:lpstr>Court is now in Session</vt:lpstr>
      <vt:lpstr>Claim, Evidence, Reasoning (CER) - Redux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k20center@ou.edu</dc:creator>
  <cp:lastModifiedBy>McLeod Porter, Delma</cp:lastModifiedBy>
  <cp:revision>9</cp:revision>
  <dcterms:created xsi:type="dcterms:W3CDTF">2021-02-11T16:56:21Z</dcterms:created>
  <dcterms:modified xsi:type="dcterms:W3CDTF">2025-02-06T15:38:22Z</dcterms:modified>
</cp:coreProperties>
</file>