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1"/>
    <p:sldMasterId id="2147483668" r:id="rId2"/>
    <p:sldMasterId id="2147483669" r:id="rId3"/>
  </p:sldMasterIdLst>
  <p:notesMasterIdLst>
    <p:notesMasterId r:id="rId42"/>
  </p:notesMasterIdLst>
  <p:sldIdLst>
    <p:sldId id="256" r:id="rId4"/>
    <p:sldId id="257" r:id="rId5"/>
    <p:sldId id="258" r:id="rId6"/>
    <p:sldId id="259" r:id="rId7"/>
    <p:sldId id="260" r:id="rId8"/>
    <p:sldId id="261" r:id="rId9"/>
    <p:sldId id="265" r:id="rId10"/>
    <p:sldId id="262" r:id="rId11"/>
    <p:sldId id="274" r:id="rId12"/>
    <p:sldId id="263" r:id="rId13"/>
    <p:sldId id="271" r:id="rId14"/>
    <p:sldId id="277" r:id="rId15"/>
    <p:sldId id="264" r:id="rId16"/>
    <p:sldId id="273" r:id="rId17"/>
    <p:sldId id="266" r:id="rId18"/>
    <p:sldId id="268" r:id="rId19"/>
    <p:sldId id="272" r:id="rId20"/>
    <p:sldId id="276" r:id="rId21"/>
    <p:sldId id="267" r:id="rId22"/>
    <p:sldId id="275" r:id="rId23"/>
    <p:sldId id="269" r:id="rId24"/>
    <p:sldId id="270" r:id="rId25"/>
    <p:sldId id="295" r:id="rId26"/>
    <p:sldId id="279" r:id="rId27"/>
    <p:sldId id="280" r:id="rId28"/>
    <p:sldId id="282" r:id="rId29"/>
    <p:sldId id="298" r:id="rId30"/>
    <p:sldId id="299" r:id="rId31"/>
    <p:sldId id="300" r:id="rId32"/>
    <p:sldId id="301" r:id="rId33"/>
    <p:sldId id="302" r:id="rId34"/>
    <p:sldId id="306" r:id="rId35"/>
    <p:sldId id="305" r:id="rId36"/>
    <p:sldId id="307" r:id="rId37"/>
    <p:sldId id="308" r:id="rId38"/>
    <p:sldId id="311" r:id="rId39"/>
    <p:sldId id="292" r:id="rId40"/>
    <p:sldId id="310" r:id="rId41"/>
  </p:sldIdLst>
  <p:sldSz cx="9144000" cy="5143500" type="screen16x9"/>
  <p:notesSz cx="6858000" cy="9144000"/>
  <p:embeddedFontLst>
    <p:embeddedFont>
      <p:font typeface="Calisto MT" panose="02040603050505030304" pitchFamily="18" charset="77"/>
      <p:regular r:id="rId43"/>
      <p:bold r:id="rId44"/>
      <p:italic r:id="rId45"/>
      <p:boldItalic r:id="rId46"/>
    </p:embeddedFont>
    <p:embeddedFont>
      <p:font typeface="Century" panose="02040604050505020304" pitchFamily="18" charset="0"/>
      <p:regular r:id="rId47"/>
    </p:embeddedFont>
    <p:embeddedFont>
      <p:font typeface="EB Garamond" pitchFamily="2" charset="0"/>
      <p:regular r:id="rId48"/>
      <p:bold r:id="rId49"/>
      <p:italic r:id="rId50"/>
      <p:boldItalic r:id="rId51"/>
    </p:embeddedFont>
    <p:embeddedFont>
      <p:font typeface="EB Garamond SemiBold" pitchFamily="2" charset="0"/>
      <p:regular r:id="rId52"/>
      <p:bold r:id="rId53"/>
      <p:italic r:id="rId54"/>
      <p:boldItalic r:id="rId55"/>
    </p:embeddedFont>
    <p:embeddedFont>
      <p:font typeface="Merriweather" pitchFamily="2" charset="77"/>
      <p:regular r:id="rId56"/>
      <p:bold r:id="rId57"/>
      <p:italic r:id="rId58"/>
      <p:boldItalic r:id="rId59"/>
    </p:embeddedFont>
    <p:embeddedFont>
      <p:font typeface="Montserrat" pitchFamily="2" charset="77"/>
      <p:regular r:id="rId60"/>
      <p:bold r:id="rId61"/>
      <p:italic r:id="rId62"/>
      <p:boldItalic r:id="rId63"/>
    </p:embeddedFont>
    <p:embeddedFont>
      <p:font typeface="Noto Sans Symbols" panose="020F0502020204030204" pitchFamily="34" charset="0"/>
      <p:regular r:id="rId64"/>
      <p:bold r:id="rId65"/>
      <p:italic r:id="rId66"/>
      <p:boldItalic r:id="rId67"/>
    </p:embeddedFont>
    <p:embeddedFont>
      <p:font typeface="Oswald" pitchFamily="2" charset="77"/>
      <p:regular r:id="rId68"/>
      <p:bold r:id="rId69"/>
    </p:embeddedFont>
    <p:embeddedFont>
      <p:font typeface="Oswald Medium" panose="020F0502020204030204" pitchFamily="34" charset="0"/>
      <p:regular r:id="rId70"/>
      <p:bold r:id="rId71"/>
    </p:embeddedFont>
    <p:embeddedFont>
      <p:font typeface="Roboto" panose="02000000000000000000" pitchFamily="2" charset="0"/>
      <p:regular r:id="rId72"/>
      <p:bold r:id="rId73"/>
      <p:italic r:id="rId74"/>
      <p:boldItalic r:id="rId75"/>
    </p:embeddedFont>
    <p:embeddedFont>
      <p:font typeface="Tahoma" panose="020B0604030504040204" pitchFamily="34" charset="0"/>
      <p:regular r:id="rId76"/>
      <p:bold r:id="rId7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FC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8223F2-E0C9-DA45-BA35-EFB1741AF875}" v="1" dt="2025-06-18T15:07:15.299"/>
  </p1510:revLst>
</p1510:revInfo>
</file>

<file path=ppt/tableStyles.xml><?xml version="1.0" encoding="utf-8"?>
<a:tblStyleLst xmlns:a="http://schemas.openxmlformats.org/drawingml/2006/main" def="{1B90E369-58D6-4711-B302-C3DF993BB88C}">
  <a:tblStyle styleId="{1B90E369-58D6-4711-B302-C3DF993BB8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72"/>
    <p:restoredTop sz="79315"/>
  </p:normalViewPr>
  <p:slideViewPr>
    <p:cSldViewPr snapToGrid="0">
      <p:cViewPr varScale="1">
        <p:scale>
          <a:sx n="133" d="100"/>
          <a:sy n="133" d="100"/>
        </p:scale>
        <p:origin x="16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63" Type="http://schemas.openxmlformats.org/officeDocument/2006/relationships/font" Target="fonts/font21.fntdata"/><Relationship Id="rId68" Type="http://schemas.openxmlformats.org/officeDocument/2006/relationships/font" Target="fonts/font26.fntdata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74" Type="http://schemas.openxmlformats.org/officeDocument/2006/relationships/font" Target="fonts/font32.fntdata"/><Relationship Id="rId79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font" Target="fonts/font19.fntdata"/><Relationship Id="rId82" Type="http://schemas.microsoft.com/office/2016/11/relationships/changesInfo" Target="changesInfos/changesInfo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font" Target="fonts/font22.fntdata"/><Relationship Id="rId69" Type="http://schemas.openxmlformats.org/officeDocument/2006/relationships/font" Target="fonts/font27.fntdata"/><Relationship Id="rId77" Type="http://schemas.openxmlformats.org/officeDocument/2006/relationships/font" Target="fonts/font35.fntdata"/><Relationship Id="rId8" Type="http://schemas.openxmlformats.org/officeDocument/2006/relationships/slide" Target="slides/slide5.xml"/><Relationship Id="rId51" Type="http://schemas.openxmlformats.org/officeDocument/2006/relationships/font" Target="fonts/font9.fntdata"/><Relationship Id="rId72" Type="http://schemas.openxmlformats.org/officeDocument/2006/relationships/font" Target="fonts/font30.fntdata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67" Type="http://schemas.openxmlformats.org/officeDocument/2006/relationships/font" Target="fonts/font25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12.fntdata"/><Relationship Id="rId62" Type="http://schemas.openxmlformats.org/officeDocument/2006/relationships/font" Target="fonts/font20.fntdata"/><Relationship Id="rId70" Type="http://schemas.openxmlformats.org/officeDocument/2006/relationships/font" Target="fonts/font28.fntdata"/><Relationship Id="rId75" Type="http://schemas.openxmlformats.org/officeDocument/2006/relationships/font" Target="fonts/font33.fntdata"/><Relationship Id="rId83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font" Target="fonts/font23.fntdata"/><Relationship Id="rId73" Type="http://schemas.openxmlformats.org/officeDocument/2006/relationships/font" Target="fonts/font31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6" Type="http://schemas.openxmlformats.org/officeDocument/2006/relationships/font" Target="fonts/font34.fntdata"/><Relationship Id="rId7" Type="http://schemas.openxmlformats.org/officeDocument/2006/relationships/slide" Target="slides/slide4.xml"/><Relationship Id="rId71" Type="http://schemas.openxmlformats.org/officeDocument/2006/relationships/font" Target="fonts/font29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font" Target="fonts/font3.fntdata"/><Relationship Id="rId66" Type="http://schemas.openxmlformats.org/officeDocument/2006/relationships/font" Target="fonts/font24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harram, Jehanne" userId="85e21374-e6a7-4794-bfaa-d28b9d520c64" providerId="ADAL" clId="{188223F2-E0C9-DA45-BA35-EFB1741AF875}"/>
    <pc:docChg chg="modSld">
      <pc:chgData name="Moharram, Jehanne" userId="85e21374-e6a7-4794-bfaa-d28b9d520c64" providerId="ADAL" clId="{188223F2-E0C9-DA45-BA35-EFB1741AF875}" dt="2025-06-18T15:07:22.626" v="3" actId="20577"/>
      <pc:docMkLst>
        <pc:docMk/>
      </pc:docMkLst>
      <pc:sldChg chg="modNotesTx">
        <pc:chgData name="Moharram, Jehanne" userId="85e21374-e6a7-4794-bfaa-d28b9d520c64" providerId="ADAL" clId="{188223F2-E0C9-DA45-BA35-EFB1741AF875}" dt="2025-06-18T15:07:22.626" v="3" actId="20577"/>
        <pc:sldMkLst>
          <pc:docMk/>
          <pc:sldMk cId="0" sldId="271"/>
        </pc:sldMkLst>
      </pc:sldChg>
    </pc:docChg>
  </pc:docChgLst>
  <pc:docChgLst>
    <pc:chgData name="Moharram, Jehanne" userId="85e21374-e6a7-4794-bfaa-d28b9d520c64" providerId="ADAL" clId="{8FD3B3E9-4226-474D-A853-C7C9F18B5409}"/>
    <pc:docChg chg="modSld">
      <pc:chgData name="Moharram, Jehanne" userId="85e21374-e6a7-4794-bfaa-d28b9d520c64" providerId="ADAL" clId="{8FD3B3E9-4226-474D-A853-C7C9F18B5409}" dt="2025-06-13T16:56:39.133" v="5" actId="114"/>
      <pc:docMkLst>
        <pc:docMk/>
      </pc:docMkLst>
      <pc:sldChg chg="modSp mod">
        <pc:chgData name="Moharram, Jehanne" userId="85e21374-e6a7-4794-bfaa-d28b9d520c64" providerId="ADAL" clId="{8FD3B3E9-4226-474D-A853-C7C9F18B5409}" dt="2025-06-13T16:56:39.133" v="5" actId="114"/>
        <pc:sldMkLst>
          <pc:docMk/>
          <pc:sldMk cId="0" sldId="307"/>
        </pc:sldMkLst>
        <pc:graphicFrameChg chg="modGraphic">
          <ac:chgData name="Moharram, Jehanne" userId="85e21374-e6a7-4794-bfaa-d28b9d520c64" providerId="ADAL" clId="{8FD3B3E9-4226-474D-A853-C7C9F18B5409}" dt="2025-06-13T16:56:39.133" v="5" actId="114"/>
          <ac:graphicFrameMkLst>
            <pc:docMk/>
            <pc:sldMk cId="0" sldId="307"/>
            <ac:graphicFrameMk id="361" creationId="{00000000-0000-0000-0000-000000000000}"/>
          </ac:graphicFrameMkLst>
        </pc:graphicFrameChg>
      </pc:sldChg>
    </pc:docChg>
  </pc:docChgLst>
  <pc:docChgLst>
    <pc:chgData name="Moharram, Jehanne" userId="85e21374-e6a7-4794-bfaa-d28b9d520c64" providerId="ADAL" clId="{71FE9BEA-3C82-5C4F-991B-39CCB4CFB140}"/>
    <pc:docChg chg="delSld modSld">
      <pc:chgData name="Moharram, Jehanne" userId="85e21374-e6a7-4794-bfaa-d28b9d520c64" providerId="ADAL" clId="{71FE9BEA-3C82-5C4F-991B-39CCB4CFB140}" dt="2025-06-16T19:41:01.455" v="2" actId="14100"/>
      <pc:docMkLst>
        <pc:docMk/>
      </pc:docMkLst>
      <pc:sldChg chg="del">
        <pc:chgData name="Moharram, Jehanne" userId="85e21374-e6a7-4794-bfaa-d28b9d520c64" providerId="ADAL" clId="{71FE9BEA-3C82-5C4F-991B-39CCB4CFB140}" dt="2025-06-16T19:40:42.178" v="0" actId="2696"/>
        <pc:sldMkLst>
          <pc:docMk/>
          <pc:sldMk cId="0" sldId="309"/>
        </pc:sldMkLst>
      </pc:sldChg>
      <pc:sldChg chg="modSp mod">
        <pc:chgData name="Moharram, Jehanne" userId="85e21374-e6a7-4794-bfaa-d28b9d520c64" providerId="ADAL" clId="{71FE9BEA-3C82-5C4F-991B-39CCB4CFB140}" dt="2025-06-16T19:41:01.455" v="2" actId="14100"/>
        <pc:sldMkLst>
          <pc:docMk/>
          <pc:sldMk cId="4037858978" sldId="311"/>
        </pc:sldMkLst>
        <pc:spChg chg="mod">
          <ac:chgData name="Moharram, Jehanne" userId="85e21374-e6a7-4794-bfaa-d28b9d520c64" providerId="ADAL" clId="{71FE9BEA-3C82-5C4F-991B-39CCB4CFB140}" dt="2025-06-16T19:41:01.455" v="2" actId="14100"/>
          <ac:spMkLst>
            <pc:docMk/>
            <pc:sldMk cId="4037858978" sldId="311"/>
            <ac:spMk id="378" creationId="{41AF9C6E-74E2-C9F8-4BDA-494E59D3911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pnews.com/article/fact-check-statue-of-liberty-syrian-artist-002661858342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hat.openai.com/chat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pnews.com/article/denmark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apnews.com/article/denmark-pigs-controversial-art-exhibition-animal-rights-4ed7e96f9274f68dd9f202ed9955748a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legraph.co.uk/news/2018/05/03/missing-hiker-faces-huge-bill-rescue-operation-found-luxury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hat.openai.com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nypl.getarchive.net/media/children-playing-cards-in-front-yard-in-slum-area-near-union-station-section-a51a7a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JA3EhyVPc0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rmationisbeautiful.net/visualizations/left-vs-right-us/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R6-2_8m4Co&#160;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akelet.com/wake/HTCvuPuQP0SjcYc0Wt8eF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LzTo-y8Ef0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henandoahcountryq102.iheart.com/content/2018-04-30-mom-delivers-her-own-baby-after-watching-youtube-tutorial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24/10/10/us/raccoons-washington-home.html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4cb384b8f7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4cb384b8f7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/>
              <a:t>True! </a:t>
            </a:r>
            <a:endParaRPr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>
                <a:latin typeface="Calibri"/>
                <a:ea typeface="Calibri"/>
                <a:cs typeface="Calibri"/>
                <a:sym typeface="Calibri"/>
              </a:rPr>
              <a:t>AP News. (2025, March 5). A Cheeto shaped like the beloved Pokémon Charizard is auctioned for $87,840. AP News. https://</a:t>
            </a:r>
            <a:r>
              <a:rPr lang="en-US" sz="1050" dirty="0" err="1">
                <a:latin typeface="Calibri"/>
                <a:ea typeface="Calibri"/>
                <a:cs typeface="Calibri"/>
                <a:sym typeface="Calibri"/>
              </a:rPr>
              <a:t>apnews.com</a:t>
            </a:r>
            <a:r>
              <a:rPr lang="en-US" sz="1050" dirty="0">
                <a:latin typeface="Calibri"/>
                <a:ea typeface="Calibri"/>
                <a:cs typeface="Calibri"/>
                <a:sym typeface="Calibri"/>
              </a:rPr>
              <a:t>/article/pokemon-cheeto-charizard-cheetozard-auction-9619c778aab3d0bb7bd3ed1fbcf5517b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4cb384b8f7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4cb384b8f7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/>
              <a:t>False! </a:t>
            </a:r>
            <a:r>
              <a:rPr lang="en-US" sz="1200" dirty="0">
                <a:latin typeface="Calibri"/>
                <a:ea typeface="Calibri"/>
                <a:cs typeface="Calibri"/>
                <a:sym typeface="Calibri"/>
              </a:rPr>
              <a:t>The image was created using Photoshop, not ruins from the artist’s home </a:t>
            </a:r>
            <a:endParaRPr lang="en-US" sz="1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>
              <a:latin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Goldin</a:t>
            </a:r>
            <a:r>
              <a:rPr lang="en-US" sz="1000" dirty="0"/>
              <a:t>, M. (2021, February 25). AP Fact check: ‘Statue of Liberty’ image was created using Photoshop, not ruins from the artist’s home. AP News. </a:t>
            </a:r>
            <a:r>
              <a:rPr lang="en-US" sz="1000" dirty="0">
                <a:hlinkClick r:id="rId3"/>
              </a:rPr>
              <a:t>https://apnews.com/article/fact-check-statue-of-liberty-syrian-artist-002661858342</a:t>
            </a:r>
            <a:endParaRPr lang="en-US"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4cb384b8f7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4cb384b8f7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/>
              <a:t>False! </a:t>
            </a:r>
            <a:endParaRPr sz="10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/>
              <a:t>Boston University. (2020). Tree octopus. Artemis. https://</a:t>
            </a:r>
            <a:r>
              <a:rPr lang="en-US" sz="1000" dirty="0" err="1"/>
              <a:t>www.bu.edu</a:t>
            </a:r>
            <a:r>
              <a:rPr lang="en-US" sz="1000" dirty="0"/>
              <a:t>/</a:t>
            </a:r>
            <a:r>
              <a:rPr lang="en-US" sz="1000" dirty="0" err="1"/>
              <a:t>lernet</a:t>
            </a:r>
            <a:r>
              <a:rPr lang="en-US" sz="1000" dirty="0"/>
              <a:t>/</a:t>
            </a:r>
            <a:r>
              <a:rPr lang="en-US" sz="1000" dirty="0" err="1"/>
              <a:t>artemis</a:t>
            </a:r>
            <a:r>
              <a:rPr lang="en-US" sz="1000" dirty="0"/>
              <a:t>/years/2020/projects/</a:t>
            </a:r>
            <a:r>
              <a:rPr lang="en-US" sz="1000" dirty="0" err="1"/>
              <a:t>StudentWebsites</a:t>
            </a:r>
            <a:r>
              <a:rPr lang="en-US" sz="1000" dirty="0"/>
              <a:t>/</a:t>
            </a:r>
            <a:r>
              <a:rPr lang="en-US" sz="1000" dirty="0" err="1"/>
              <a:t>NadiaWebsite</a:t>
            </a:r>
            <a:r>
              <a:rPr lang="en-US" sz="1000" dirty="0"/>
              <a:t>/</a:t>
            </a:r>
            <a:r>
              <a:rPr lang="en-US" sz="1000" dirty="0" err="1"/>
              <a:t>TreeOctupus.html</a:t>
            </a:r>
            <a:endParaRPr lang="en-US" sz="10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/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000" dirty="0"/>
              <a:t>OpenAI. (2025, May 2). ChatGPT (April 11 version) [Large language model]. Tree octopus illustration [AI-generated image]. ChatGPT. </a:t>
            </a:r>
            <a:r>
              <a:rPr lang="en-US" sz="1000" dirty="0">
                <a:hlinkClick r:id="rId3"/>
              </a:rPr>
              <a:t>https://chat.openai.com/chat</a:t>
            </a:r>
            <a:endParaRPr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4cb384b8f7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4cb384b8f7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/>
              <a:t>True! </a:t>
            </a:r>
            <a:endParaRPr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Grieshaber, K. (2025, March 5). Piglets left to starve as part of a controversial art exhibition in Denmark have been stolen. AP News. </a:t>
            </a:r>
            <a:r>
              <a:rPr lang="en-US" dirty="0">
                <a:hlinkClick r:id="rId3"/>
              </a:rPr>
              <a:t>https://apnews.com/article/denmark</a:t>
            </a:r>
            <a:r>
              <a:rPr lang="en-US" dirty="0">
                <a:hlinkClick r:id="rId4"/>
              </a:rPr>
              <a:t>-pigs-controversial-art-exhibition-animal-rights-4ed7e96f9274f68dd9f202ed9955748a</a:t>
            </a:r>
            <a:br>
              <a:rPr lang="en-US" dirty="0"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Photo: </a:t>
            </a:r>
            <a:br>
              <a:rPr lang="en-US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000" dirty="0"/>
              <a:t>Anthony. (n.d.). Group of piglets [Photograph]. </a:t>
            </a:r>
            <a:r>
              <a:rPr lang="en-US" sz="1000" dirty="0" err="1"/>
              <a:t>Pexels</a:t>
            </a:r>
            <a:r>
              <a:rPr lang="en-US" sz="1000" dirty="0"/>
              <a:t>. https://</a:t>
            </a:r>
            <a:r>
              <a:rPr lang="en-US" sz="1000" dirty="0" err="1"/>
              <a:t>www.pexels.com</a:t>
            </a:r>
            <a:r>
              <a:rPr lang="en-US" sz="1000" dirty="0"/>
              <a:t>/photo/group-of-piglets-133468/</a:t>
            </a:r>
            <a:endParaRPr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4cb384b8f7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4cb384b8f7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False! Explain that t</a:t>
            </a:r>
            <a:r>
              <a:rPr lang="en-US" sz="1200" dirty="0">
                <a:latin typeface="Calibri"/>
                <a:ea typeface="Calibri"/>
                <a:cs typeface="Calibri"/>
                <a:sym typeface="Calibri"/>
              </a:rPr>
              <a:t>he Maine was a U.S. Navy ship that sank in Havana harbor on Feb. 15, 1898, contributing to the outbreak of the Spanish-American War in April.</a:t>
            </a:r>
            <a:endParaRPr sz="12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dirty="0"/>
              <a:t>Library of Congress. (2024, February). The Spanish-American War and the yellow press. Headlines and Heroes. https://</a:t>
            </a:r>
            <a:r>
              <a:rPr lang="en-US" sz="1000" dirty="0" err="1"/>
              <a:t>blogs.loc.gov</a:t>
            </a:r>
            <a:r>
              <a:rPr lang="en-US" sz="1000" dirty="0"/>
              <a:t>/</a:t>
            </a:r>
            <a:r>
              <a:rPr lang="en-US" sz="1000" dirty="0" err="1"/>
              <a:t>headlinesandheroes</a:t>
            </a:r>
            <a:r>
              <a:rPr lang="en-US" sz="1000" dirty="0"/>
              <a:t>/2024/02/the-</a:t>
            </a:r>
            <a:r>
              <a:rPr lang="en-US" sz="1000" dirty="0" err="1"/>
              <a:t>spanish-american</a:t>
            </a:r>
            <a:r>
              <a:rPr lang="en-US" sz="1000" dirty="0"/>
              <a:t>-war-and-the-yellow-press/</a:t>
            </a:r>
            <a:endParaRPr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4cb384b8f7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4cb384b8f7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/>
              <a:t>True! </a:t>
            </a:r>
            <a:endParaRPr sz="10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dirty="0" err="1"/>
              <a:t>Gabbatiss</a:t>
            </a:r>
            <a:r>
              <a:rPr lang="en-US" sz="1000" dirty="0"/>
              <a:t>, J. (2016, December 7). Incredible physics behind the deadly 1919 Boston molasses flood. </a:t>
            </a:r>
            <a:r>
              <a:rPr lang="en-US" sz="1000" i="1" dirty="0"/>
              <a:t>New Scientist</a:t>
            </a:r>
            <a:r>
              <a:rPr lang="en-US" sz="1000" dirty="0"/>
              <a:t>. https://</a:t>
            </a:r>
            <a:r>
              <a:rPr lang="en-US" sz="1000" dirty="0" err="1"/>
              <a:t>www.newscientist.com</a:t>
            </a:r>
            <a:r>
              <a:rPr lang="en-US" sz="1000" dirty="0"/>
              <a:t>/article/2114116-incredible-physics-behind-the-deadly-1919-boston-molasses-flood/</a:t>
            </a:r>
            <a:endParaRPr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4cb384b8f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4cb384b8f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/>
              <a:t>True! </a:t>
            </a:r>
            <a:endParaRPr sz="1000" dirty="0"/>
          </a:p>
          <a:p>
            <a:pPr marL="0" lvl="0" indent="0" algn="l" rtl="0">
              <a:lnSpc>
                <a:spcPct val="142857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1050" dirty="0"/>
              <a:t>Telegraph Reporters. (2018, May 3). Missing hiker faces huge bill for rescue operation after being found in luxury hotel. </a:t>
            </a:r>
            <a:r>
              <a:rPr lang="en-US" sz="1050" i="1" dirty="0"/>
              <a:t>The Telegraph</a:t>
            </a:r>
            <a:r>
              <a:rPr lang="en-US" sz="1050" dirty="0"/>
              <a:t>. </a:t>
            </a:r>
            <a:r>
              <a:rPr lang="en-US" sz="1050" u="sng" dirty="0">
                <a:solidFill>
                  <a:schemeClr val="hlink"/>
                </a:solidFill>
                <a:hlinkClick r:id="rId3"/>
              </a:rPr>
              <a:t>https://www.telegraph.co.uk/news/2018/05/03/missing-hiker-faces-huge-bill-rescue-operation-found-luxury/</a:t>
            </a:r>
            <a:endParaRPr sz="1050" dirty="0"/>
          </a:p>
          <a:p>
            <a:pPr marL="0" lvl="0" indent="0" algn="l" rtl="0">
              <a:lnSpc>
                <a:spcPct val="142857"/>
              </a:lnSpc>
              <a:spcBef>
                <a:spcPts val="1100"/>
              </a:spcBef>
              <a:spcAft>
                <a:spcPts val="0"/>
              </a:spcAft>
              <a:buNone/>
            </a:pPr>
            <a:endParaRPr sz="1050" dirty="0"/>
          </a:p>
          <a:p>
            <a:pPr marL="0" lvl="0" indent="0" algn="l" rtl="0">
              <a:lnSpc>
                <a:spcPct val="142857"/>
              </a:lnSpc>
              <a:spcBef>
                <a:spcPts val="1100"/>
              </a:spcBef>
              <a:spcAft>
                <a:spcPts val="1100"/>
              </a:spcAft>
              <a:buNone/>
            </a:pPr>
            <a:endParaRPr sz="1050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4cb384b8f7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4cb384b8f7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False! Propaganda newspaper: “A Most Dreadful Account of Barbarities Committed by the Savages.” </a:t>
            </a:r>
            <a:r>
              <a:rPr lang="en-US" sz="1200" dirty="0">
                <a:latin typeface="Calibri"/>
                <a:ea typeface="Calibri"/>
                <a:cs typeface="Calibri"/>
                <a:sym typeface="Calibri"/>
              </a:rPr>
              <a:t>In 1782, while in France,  Benjamin Franklin created a counterfeit version of </a:t>
            </a:r>
            <a:r>
              <a:rPr lang="en-US" sz="1200" i="1" dirty="0">
                <a:latin typeface="Calibri"/>
                <a:ea typeface="Calibri"/>
                <a:cs typeface="Calibri"/>
                <a:sym typeface="Calibri"/>
              </a:rPr>
              <a:t>The Boston Independent Chronicle</a:t>
            </a:r>
            <a:r>
              <a:rPr lang="en-US" sz="1200" dirty="0">
                <a:latin typeface="Calibri"/>
                <a:ea typeface="Calibri"/>
                <a:cs typeface="Calibri"/>
                <a:sym typeface="Calibri"/>
              </a:rPr>
              <a:t>. He hoped the British press would reprint this account of the horrors of war to demonize the colonial British ministry in the eyes of the British public.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Harrington, H. T. (2014, November 10). Benjamin Franklin fakes a newspaper. All Things Liberty. https://</a:t>
            </a:r>
            <a:r>
              <a:rPr lang="en-US" dirty="0" err="1"/>
              <a:t>allthingsliberty.com</a:t>
            </a:r>
            <a:r>
              <a:rPr lang="en-US" dirty="0"/>
              <a:t>/2014/11/propaganda-warfare-</a:t>
            </a:r>
            <a:r>
              <a:rPr lang="en-US" dirty="0" err="1"/>
              <a:t>benjamin</a:t>
            </a:r>
            <a:r>
              <a:rPr lang="en-US" dirty="0"/>
              <a:t>-franklin-fakes-a-newspaper/</a:t>
            </a: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4cb384b8f7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4cb384b8f7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/>
              <a:t>Not real. </a:t>
            </a:r>
            <a:endParaRPr sz="10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/>
              <a:t>KIKN. (2025, February 14). Fargo man uses flamethrower to melt snow in front yard. KIKN. https://</a:t>
            </a:r>
            <a:r>
              <a:rPr lang="en-US" sz="1000" dirty="0" err="1"/>
              <a:t>kikn.com</a:t>
            </a:r>
            <a:r>
              <a:rPr lang="en-US" sz="1000" dirty="0"/>
              <a:t>/</a:t>
            </a:r>
            <a:r>
              <a:rPr lang="en-US" sz="1000" dirty="0" err="1"/>
              <a:t>fargo</a:t>
            </a:r>
            <a:r>
              <a:rPr lang="en-US" sz="1000" dirty="0"/>
              <a:t>-man-uses-flamethrower-to-melt-snow-in-front-yard/</a:t>
            </a:r>
            <a:endParaRPr sz="10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/>
              <a:t>OpenAI. (2025). A man using a flamethrower to melt snow in front of a house [AI-generated image]. ChatGPT.</a:t>
            </a:r>
            <a:r>
              <a:rPr lang="en-US" sz="1000">
                <a:uFill>
                  <a:noFill/>
                </a:uFill>
                <a:hlinkClick r:id="rId3"/>
              </a:rPr>
              <a:t> </a:t>
            </a:r>
            <a:r>
              <a:rPr lang="en-US" sz="1000" u="sng">
                <a:solidFill>
                  <a:schemeClr val="hlink"/>
                </a:solidFill>
                <a:hlinkClick r:id="rId3"/>
              </a:rPr>
              <a:t>https://chat.openai.com/</a:t>
            </a:r>
            <a:endParaRPr sz="1000" u="sng">
              <a:solidFill>
                <a:schemeClr val="hlink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4cb384b8f7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4cb384b8f7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dirty="0"/>
              <a:t>True! </a:t>
            </a:r>
            <a:endParaRPr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Scutti, S. (2018, March 26). Children with autism less likely to be fully vaccinated, study finds. CNN. https://</a:t>
            </a:r>
            <a:r>
              <a:rPr lang="en-US" dirty="0" err="1"/>
              <a:t>www.cnn.com</a:t>
            </a:r>
            <a:r>
              <a:rPr lang="en-US" dirty="0"/>
              <a:t>/2018/03/26/health/vaccination-rates-children-autism-study/</a:t>
            </a:r>
            <a:r>
              <a:rPr lang="en-US" dirty="0" err="1"/>
              <a:t>index.html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4cb384b8f7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4cb384b8f7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/>
              <a:t>Fake. </a:t>
            </a:r>
            <a:endParaRPr sz="10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dirty="0"/>
              <a:t>The Onion. (2017, September 28). Archaeological dig uncovers ancient race of skeleton people. The Onion. https://</a:t>
            </a:r>
            <a:r>
              <a:rPr lang="en-US" sz="1000" dirty="0" err="1"/>
              <a:t>theonion.com</a:t>
            </a:r>
            <a:r>
              <a:rPr lang="en-US" sz="1000" dirty="0"/>
              <a:t>/archaeological-dig-uncovers-ancient-race-of-skeleton-pe-1819565415/</a:t>
            </a:r>
            <a:endParaRPr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dirty="0" err="1"/>
              <a:t>Stypczynski</a:t>
            </a:r>
            <a:r>
              <a:rPr lang="en-US" sz="1000" dirty="0"/>
              <a:t>, A. (n.d.). A group of men kneeling down next to each other [Photograph]. </a:t>
            </a:r>
            <a:r>
              <a:rPr lang="en-US" sz="1000" dirty="0" err="1"/>
              <a:t>Unsplash</a:t>
            </a:r>
            <a:r>
              <a:rPr lang="en-US" sz="1000" dirty="0"/>
              <a:t>. https://</a:t>
            </a:r>
            <a:r>
              <a:rPr lang="en-US" sz="1000" dirty="0" err="1"/>
              <a:t>unsplash.com</a:t>
            </a:r>
            <a:r>
              <a:rPr lang="en-US" sz="1000" dirty="0"/>
              <a:t>/photos/a-group-of-men-kneeling-down-next-to-each-other-s-y8QSmpyNI</a:t>
            </a:r>
            <a:endParaRPr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4cb384b8f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4cb384b8f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/>
              <a:t>True! </a:t>
            </a:r>
            <a:endParaRPr sz="10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dirty="0"/>
              <a:t>CBS News. (2018, May 3). U.K. schools getting rid of analog clocks because teens cannot tell time. CBS News. https://</a:t>
            </a:r>
            <a:r>
              <a:rPr lang="en-US" sz="1000" dirty="0" err="1"/>
              <a:t>www.cbsnews.com</a:t>
            </a:r>
            <a:r>
              <a:rPr lang="en-US" sz="1000" dirty="0"/>
              <a:t>/news/u-k-schools-getting-rid-of-analog-clocks-because-teens-cannot-tell-time/</a:t>
            </a:r>
            <a:endParaRPr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dirty="0" err="1"/>
              <a:t>Pixabay</a:t>
            </a:r>
            <a:r>
              <a:rPr lang="en-US" sz="1000" dirty="0"/>
              <a:t>. (n.d.). Low-angle photography of Big Ben in London [Photograph]. </a:t>
            </a:r>
            <a:r>
              <a:rPr lang="en-US" sz="1000" dirty="0" err="1"/>
              <a:t>Pexels</a:t>
            </a:r>
            <a:r>
              <a:rPr lang="en-US" sz="1000" dirty="0"/>
              <a:t>. https://</a:t>
            </a:r>
            <a:r>
              <a:rPr lang="en-US" sz="1000" dirty="0" err="1"/>
              <a:t>www.pexels.com</a:t>
            </a:r>
            <a:r>
              <a:rPr lang="en-US" sz="1000" dirty="0"/>
              <a:t>/photo/low-angle-photography-of-big-ben-in-london-280347/</a:t>
            </a:r>
            <a:endParaRPr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4cb384b8f7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4cb384b8f7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/>
              <a:t>True! </a:t>
            </a:r>
            <a:endParaRPr sz="10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dirty="0"/>
              <a:t>The Straits Times. (2018, December 3). Chinese farmer unleashes 300 million hungry cockroaches to eat food waste. </a:t>
            </a:r>
            <a:r>
              <a:rPr lang="en-US" sz="1000" i="1" dirty="0"/>
              <a:t>The Straits Times</a:t>
            </a:r>
            <a:r>
              <a:rPr lang="en-US" sz="1000" dirty="0"/>
              <a:t>. https://</a:t>
            </a:r>
            <a:r>
              <a:rPr lang="en-US" sz="1000" dirty="0" err="1"/>
              <a:t>www.straitstimes.com</a:t>
            </a:r>
            <a:r>
              <a:rPr lang="en-US" sz="1000" dirty="0"/>
              <a:t>/</a:t>
            </a:r>
            <a:r>
              <a:rPr lang="en-US" sz="1000" dirty="0" err="1"/>
              <a:t>asia</a:t>
            </a:r>
            <a:r>
              <a:rPr lang="en-US" sz="1000" dirty="0"/>
              <a:t>/east-</a:t>
            </a:r>
            <a:r>
              <a:rPr lang="en-US" sz="1000" dirty="0" err="1"/>
              <a:t>asia</a:t>
            </a:r>
            <a:r>
              <a:rPr lang="en-US" sz="1000" dirty="0"/>
              <a:t>/chinese-farmer-unleashes-300-million-hungry-cockroaches-to-eat-food-waste</a:t>
            </a:r>
            <a:endParaRPr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513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58cb83dc8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58cb83dc8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New York Public Library. (n.d.). Children playing cards in front yard in slum area near Union Station [Photograph]. NYPL Digital Collections.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https://nypl.getarchive.net/media/children-playing-cards-in-front-yard-in-slum-area-near-union-station-section-a51a7a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US" dirty="0"/>
            </a:b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CIVIX. (2021, April 26). </a:t>
            </a:r>
            <a:r>
              <a:rPr lang="en-US" i="1" dirty="0"/>
              <a:t>The Political Spectrum</a:t>
            </a:r>
            <a:r>
              <a:rPr lang="en-US" dirty="0"/>
              <a:t> [Video]. YouTube. </a:t>
            </a:r>
            <a:r>
              <a:rPr lang="en-US" dirty="0">
                <a:hlinkClick r:id="rId3"/>
              </a:rPr>
              <a:t>https://www.youtube.com/watch?v=XJA3EhyVPc0</a:t>
            </a:r>
            <a:br>
              <a:rPr lang="en-US" dirty="0"/>
            </a:br>
            <a:endParaRPr dirty="0"/>
          </a:p>
        </p:txBody>
      </p:sp>
      <p:sp>
        <p:nvSpPr>
          <p:cNvPr id="299" name="Google Shape;29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3d7846d58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3d7846d58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McCandless, D., &amp; Posavec, S. (2024). Left vs. Right (US) [Infographic]. Information is Beautiful. </a:t>
            </a:r>
            <a:r>
              <a:rPr lang="en-US" dirty="0">
                <a:hlinkClick r:id="rId3"/>
              </a:rPr>
              <a:t>https://informationisbeautiful.net/visualizations/left-vs-right-us/</a:t>
            </a:r>
            <a:r>
              <a:rPr lang="en-US" dirty="0"/>
              <a:t> </a:t>
            </a: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58cb83dc87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358cb83dc87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Common Craft. (2024, Oct 15). </a:t>
            </a:r>
            <a:r>
              <a:rPr lang="en-US" i="1" dirty="0"/>
              <a:t>How to detect bias in media - explained by Common Craft</a:t>
            </a:r>
            <a:r>
              <a:rPr lang="en-US" dirty="0"/>
              <a:t> [Video]. YouTube. </a:t>
            </a:r>
            <a:r>
              <a:rPr lang="en-US" dirty="0">
                <a:hlinkClick r:id="rId3"/>
              </a:rPr>
              <a:t>https://www.youtube.com/watch?v=6R6-2_8m4Co</a:t>
            </a:r>
            <a:r>
              <a:rPr lang="en-US" dirty="0"/>
              <a:t> </a:t>
            </a:r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58cb83dc87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58cb83dc87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58cb83dc87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358cb83dc87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58cb83dc87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358cb83dc87_1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K20 ID Team. (2025). Left, center, right: Detecting bias in news media. </a:t>
            </a:r>
            <a:r>
              <a:rPr lang="en-US" dirty="0" err="1"/>
              <a:t>Wakelet</a:t>
            </a:r>
            <a:r>
              <a:rPr lang="en-US" dirty="0"/>
              <a:t>. </a:t>
            </a:r>
            <a:r>
              <a:rPr lang="en-US" dirty="0">
                <a:hlinkClick r:id="rId3"/>
              </a:rPr>
              <a:t>https://wakelet.com/wake/HTCvuPuQP0SjcYc0Wt8eF</a:t>
            </a:r>
            <a:endParaRPr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58cb83dc87_1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g358cb83dc87_1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58cb83dc87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358cb83dc87_1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TED. (2019, September 26). </a:t>
            </a:r>
            <a:r>
              <a:rPr lang="en-US" i="1" dirty="0"/>
              <a:t>What I learned about freedom after escaping North Korea | Yeonmi Park | TED</a:t>
            </a:r>
            <a:r>
              <a:rPr lang="en-US" dirty="0"/>
              <a:t> [Video]. YouTube. </a:t>
            </a:r>
            <a:r>
              <a:rPr lang="en-US" dirty="0">
                <a:hlinkClick r:id="rId3"/>
              </a:rPr>
              <a:t>https://www.youtube.com/watch?v=mLzTo-y8Ef0</a:t>
            </a:r>
            <a:endParaRPr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338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5906b52cba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35906b52cba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Human Rights Watch. (2023, February 9). Eritrea: Crackdown on draft evaders’ families. Human Rights Watch. https://</a:t>
            </a:r>
            <a:r>
              <a:rPr lang="en-US" dirty="0" err="1"/>
              <a:t>www.hrw.org</a:t>
            </a:r>
            <a:r>
              <a:rPr lang="en-US" dirty="0"/>
              <a:t>/news/2023/02/09/</a:t>
            </a:r>
            <a:r>
              <a:rPr lang="en-US" dirty="0" err="1"/>
              <a:t>eritrea</a:t>
            </a:r>
            <a:r>
              <a:rPr lang="en-US" dirty="0"/>
              <a:t>-crackdown-draft-evaders-families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Human Rights Watch. (2009, April 16). Service for life: State repression and indefinite conscription in Eritrea. Human Rights Watch. https://</a:t>
            </a:r>
            <a:r>
              <a:rPr lang="en-US" dirty="0" err="1"/>
              <a:t>www.hrw.org</a:t>
            </a:r>
            <a:r>
              <a:rPr lang="en-US" dirty="0"/>
              <a:t>/report/2009/04/16/service-life/state-repression-and-indefinite-conscription-Eritrea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Power, H. (2024, July 2). UN should ensure continued scrutiny of rights crisis in Eritrea. Human Rights Watch. https://</a:t>
            </a:r>
            <a:r>
              <a:rPr lang="en-US" dirty="0" err="1"/>
              <a:t>www.hrw.org</a:t>
            </a:r>
            <a:r>
              <a:rPr lang="en-US" dirty="0"/>
              <a:t>/news/2024/07/02/un-should-ensure-continued-scrutiny-rights-crisis-Eritrea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</a:t>
            </a:r>
            <a:endParaRPr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58cb83dc87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58cb83dc87_1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>
          <a:extLst>
            <a:ext uri="{FF2B5EF4-FFF2-40B4-BE49-F238E27FC236}">
              <a16:creationId xmlns:a16="http://schemas.microsoft.com/office/drawing/2014/main" id="{B9A8497C-CE34-E7F3-92DA-0FFEF7B67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58cb83dc87_1_124:notes">
            <a:extLst>
              <a:ext uri="{FF2B5EF4-FFF2-40B4-BE49-F238E27FC236}">
                <a16:creationId xmlns:a16="http://schemas.microsoft.com/office/drawing/2014/main" id="{532551D5-CC27-2FC3-EECF-0B0EB58426C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358cb83dc87_1_124:notes">
            <a:extLst>
              <a:ext uri="{FF2B5EF4-FFF2-40B4-BE49-F238E27FC236}">
                <a16:creationId xmlns:a16="http://schemas.microsoft.com/office/drawing/2014/main" id="{C22AD297-D2AC-74C3-E2F9-33442314E17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-US" sz="1100" b="1" dirty="0">
                <a:solidFill>
                  <a:schemeClr val="dk2"/>
                </a:solidFill>
              </a:rPr>
              <a:t>📢 Listen to Understand</a:t>
            </a:r>
            <a:br>
              <a:rPr lang="en-US" sz="1100" b="1" dirty="0">
                <a:solidFill>
                  <a:schemeClr val="dk2"/>
                </a:solidFill>
              </a:rPr>
            </a:br>
            <a:r>
              <a:rPr lang="en-US" sz="1100" b="1" dirty="0">
                <a:solidFill>
                  <a:schemeClr val="dk2"/>
                </a:solidFill>
              </a:rPr>
              <a:t> → Pay close attention to words, tone, and body language.</a:t>
            </a:r>
            <a:br>
              <a:rPr lang="en-US" sz="1100" b="1" dirty="0">
                <a:solidFill>
                  <a:schemeClr val="dk2"/>
                </a:solidFill>
              </a:rPr>
            </a:br>
            <a:r>
              <a:rPr lang="en-US" sz="1100" b="1" dirty="0">
                <a:solidFill>
                  <a:schemeClr val="dk2"/>
                </a:solidFill>
              </a:rPr>
              <a:t> → Ask questions to clarify meaning and purpose.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lang="en-US" sz="1100" b="1" dirty="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-US" sz="1100" b="1" dirty="0">
                <a:solidFill>
                  <a:schemeClr val="dk2"/>
                </a:solidFill>
              </a:rPr>
              <a:t>🤝 Engage Respectfully</a:t>
            </a:r>
            <a:br>
              <a:rPr lang="en-US" sz="1100" b="1" dirty="0">
                <a:solidFill>
                  <a:schemeClr val="dk2"/>
                </a:solidFill>
              </a:rPr>
            </a:br>
            <a:r>
              <a:rPr lang="en-US" sz="1100" b="1" dirty="0">
                <a:solidFill>
                  <a:schemeClr val="dk2"/>
                </a:solidFill>
              </a:rPr>
              <a:t> → Speak clearly and considerately.</a:t>
            </a:r>
            <a:br>
              <a:rPr lang="en-US" sz="1100" b="1" dirty="0">
                <a:solidFill>
                  <a:schemeClr val="dk2"/>
                </a:solidFill>
              </a:rPr>
            </a:br>
            <a:r>
              <a:rPr lang="en-US" sz="1100" b="1" dirty="0">
                <a:solidFill>
                  <a:schemeClr val="dk2"/>
                </a:solidFill>
              </a:rPr>
              <a:t> → Build on others’ ideas or disagree with respect.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lang="en-US" sz="1100" b="1" dirty="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-US" sz="1100" b="1" dirty="0">
                <a:solidFill>
                  <a:schemeClr val="dk2"/>
                </a:solidFill>
              </a:rPr>
              <a:t>🗣️ Contribute Equally</a:t>
            </a:r>
            <a:br>
              <a:rPr lang="en-US" sz="1100" b="1" dirty="0">
                <a:solidFill>
                  <a:schemeClr val="dk2"/>
                </a:solidFill>
              </a:rPr>
            </a:br>
            <a:r>
              <a:rPr lang="en-US" sz="1100" b="1" dirty="0">
                <a:solidFill>
                  <a:schemeClr val="dk2"/>
                </a:solidFill>
              </a:rPr>
              <a:t> → Share your thoughts—and the air time.</a:t>
            </a:r>
            <a:br>
              <a:rPr lang="en-US" sz="1100" b="1" dirty="0">
                <a:solidFill>
                  <a:schemeClr val="dk2"/>
                </a:solidFill>
              </a:rPr>
            </a:br>
            <a:r>
              <a:rPr lang="en-US" sz="1100" b="1" dirty="0">
                <a:solidFill>
                  <a:schemeClr val="dk2"/>
                </a:solidFill>
              </a:rPr>
              <a:t> → Encourage quiet voices to speak.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lang="en-US" sz="1100" b="1" dirty="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-US" sz="1100" b="1" dirty="0">
                <a:solidFill>
                  <a:schemeClr val="dk2"/>
                </a:solidFill>
              </a:rPr>
              <a:t>🧠 Collaborate for Growth</a:t>
            </a:r>
            <a:br>
              <a:rPr lang="en-US" sz="1100" b="1" dirty="0">
                <a:solidFill>
                  <a:schemeClr val="dk2"/>
                </a:solidFill>
              </a:rPr>
            </a:br>
            <a:r>
              <a:rPr lang="en-US" sz="1100" b="1" dirty="0">
                <a:solidFill>
                  <a:schemeClr val="dk2"/>
                </a:solidFill>
              </a:rPr>
              <a:t> → Work together to explore big ideas.</a:t>
            </a:r>
            <a:br>
              <a:rPr lang="en-US" sz="1100" b="1" dirty="0">
                <a:solidFill>
                  <a:schemeClr val="dk2"/>
                </a:solidFill>
              </a:rPr>
            </a:br>
            <a:r>
              <a:rPr lang="en-US" sz="1100" b="1" dirty="0">
                <a:solidFill>
                  <a:schemeClr val="dk2"/>
                </a:solidFill>
              </a:rPr>
              <a:t> → Be open to changing your mind.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lang="en-US" sz="1100" b="1" dirty="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-US" sz="1100" b="1" dirty="0">
                <a:solidFill>
                  <a:schemeClr val="dk2"/>
                </a:solidFill>
              </a:rPr>
              <a:t>📜 Honor the Agreements</a:t>
            </a:r>
            <a:br>
              <a:rPr lang="en-US" sz="1100" b="1" dirty="0">
                <a:solidFill>
                  <a:schemeClr val="dk2"/>
                </a:solidFill>
              </a:rPr>
            </a:br>
            <a:r>
              <a:rPr lang="en-US" sz="1100" b="1" dirty="0">
                <a:solidFill>
                  <a:schemeClr val="dk2"/>
                </a:solidFill>
              </a:rPr>
              <a:t> → Follow our seminar rules.</a:t>
            </a:r>
            <a:br>
              <a:rPr lang="en-US" sz="1100" b="1" dirty="0">
                <a:solidFill>
                  <a:schemeClr val="dk2"/>
                </a:solidFill>
              </a:rPr>
            </a:br>
            <a:r>
              <a:rPr lang="en-US" sz="1100" b="1" dirty="0">
                <a:solidFill>
                  <a:schemeClr val="dk2"/>
                </a:solidFill>
              </a:rPr>
              <a:t> → Keep the discussion thoughtful, focused, and inclusive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744169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1" name="Google Shape;38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042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29da489af2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g329da489af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3d7846d58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3d7846d58a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/>
              <a:t>False! </a:t>
            </a:r>
            <a:endParaRPr sz="10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dirty="0"/>
              <a:t>The Onion (n.d.). Dolphin spends amazing vacation swimming with stockbrokers [Screenshot]. The Onion. https://</a:t>
            </a:r>
            <a:r>
              <a:rPr lang="en-US" sz="1000" dirty="0" err="1"/>
              <a:t>theonion.com</a:t>
            </a:r>
            <a:r>
              <a:rPr lang="en-US" sz="1000" dirty="0"/>
              <a:t>/dolphin-spends-amazing-vacation-swimming-with-stockbrok-1819575361</a:t>
            </a:r>
            <a:endParaRPr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4cb384b8f7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4cb384b8f7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/>
              <a:t>True! </a:t>
            </a:r>
            <a:endParaRPr sz="10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Chris and Rosie. (2018, April 30). Mom delivers her own baby after watching YouTube tutorial. Shenandoah Country Q102.  </a:t>
            </a:r>
            <a:r>
              <a:rPr lang="en-US" sz="1200" u="sng" dirty="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https://shenandoahcountryq102.iheart.com/content/2018-04-30-mom-delivers-her-own-baby-after-watching-youtube-tutorial/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4cb384b8f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4cb384b8f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/>
              <a:t>True! </a:t>
            </a:r>
            <a:endParaRPr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Mather, V. (2024, October 10). </a:t>
            </a:r>
            <a:r>
              <a:rPr lang="en-US" sz="1200" dirty="0">
                <a:latin typeface="Calibri"/>
                <a:ea typeface="Calibri"/>
                <a:cs typeface="Calibri"/>
                <a:sym typeface="Calibri"/>
              </a:rPr>
              <a:t>Raccoons take over Washington home, baffling residents [Screenshot]. </a:t>
            </a:r>
            <a:r>
              <a:rPr lang="en-US" sz="1200" i="1" dirty="0">
                <a:latin typeface="Calibri"/>
                <a:ea typeface="Calibri"/>
                <a:cs typeface="Calibri"/>
                <a:sym typeface="Calibri"/>
              </a:rPr>
              <a:t>The New York Times</a:t>
            </a:r>
            <a:r>
              <a:rPr lang="en-US" sz="1200" dirty="0"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12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https://www.nytimes.com/2024/10/10/us/raccoons-washington-home.html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4cb384b8f7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4cb384b8f7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It’s fake news.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dirty="0"/>
              <a:t>The Onion. (2017, October 2). Winner didn’t even know it was pie-eating contest [Screenshot]. The Onion. https://</a:t>
            </a:r>
            <a:r>
              <a:rPr lang="en-US" sz="1000" dirty="0" err="1"/>
              <a:t>theonion.com</a:t>
            </a:r>
            <a:r>
              <a:rPr lang="en-US" sz="1000" dirty="0"/>
              <a:t>/winner-didnt-even-know-it-was-pie-eating-contest-1819586935/</a:t>
            </a:r>
            <a:endParaRPr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ARN Logo" type="blank">
  <p:cSld name="BLANK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6452" y="1028700"/>
            <a:ext cx="1911096" cy="3122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>
  <p:cSld name="Tabl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 BG">
  <p:cSld name="Blank White BG">
    <p:bg>
      <p:bgPr>
        <a:solidFill>
          <a:schemeClr val="lt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No Logo">
  <p:cSld name="Blank No Logo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38" scaled="0"/>
        </a:gra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4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96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>
            <a:lvl1pPr marR="34289" lvl="0" algn="l"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81" name="Google Shape;81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83" scaled="0"/>
        </a:gra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5" name="Google Shape;85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74F56-23DC-CB2C-AF47-960C22E37B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C42A9C-A614-338E-BBFA-4D67B6310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E97FCF-56F3-7BEE-184D-3D71C2CBF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8E57-6A61-ED43-B83A-DC1DB8086370}" type="datetimeFigureOut">
              <a:rPr lang="en-US" smtClean="0"/>
              <a:t>6/18/25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AB122A-505F-B4CC-953B-A405C0FA0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C7F92-99C0-A7DF-8090-859AEA894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17AA5-BB17-8245-A296-8CCAD9C1C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9640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9678A-1477-14FD-5F8E-B6805CDF6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B4463-D27F-5A44-6E63-9278A1A959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4BDBBF-7FDA-D6BC-7D25-AC3E769BC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8E57-6A61-ED43-B83A-DC1DB8086370}" type="datetimeFigureOut">
              <a:rPr lang="en-US" smtClean="0"/>
              <a:t>6/18/25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E3D34E-B4D9-2B6E-1ACD-11C69AAF8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35D4-89BA-1A28-BA2E-9431373A0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17AA5-BB17-8245-A296-8CCAD9C1C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074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24081-562C-63E0-11F6-5BF54D8D1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C26AB-8BD0-A0D1-D7DE-5D18149D38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ABE76D-8982-FD99-2CE0-2D4BBE8B2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8E57-6A61-ED43-B83A-DC1DB8086370}" type="datetimeFigureOut">
              <a:rPr lang="en-US" smtClean="0"/>
              <a:t>6/18/25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EEAC2-2742-72F4-FBC0-3B5B52860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EDC0-5FFC-B945-A7EE-171AE6346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17AA5-BB17-8245-A296-8CCAD9C1C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6709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B7BEC-1D18-DCB8-7CB8-BF1072BA9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1322E-D407-20F3-A0A4-CF6DD95D2D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51F518-0832-A7B5-6A09-4B551991C5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C6D246-A43A-67DF-4C5F-9CA784687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8E57-6A61-ED43-B83A-DC1DB8086370}" type="datetimeFigureOut">
              <a:rPr lang="en-US" smtClean="0"/>
              <a:t>6/18/25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520FF-63A0-543F-26D2-B64E99AB7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2BF968-8923-BE8D-16E8-60CF472E8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17AA5-BB17-8245-A296-8CCAD9C1C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078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36550" algn="l">
              <a:spcBef>
                <a:spcPts val="340"/>
              </a:spcBef>
              <a:spcAft>
                <a:spcPts val="0"/>
              </a:spcAft>
              <a:buSzPts val="1700"/>
              <a:buFont typeface="Arial"/>
              <a:buChar char="•"/>
              <a:defRPr sz="17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" name="Google Shape;12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B4735-5916-F74A-432F-DA5CB59B5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0431D8-4E9C-DF0D-C71A-6D23C73FC1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670147-2524-BBD7-2781-B0F6B435CD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975121-D630-8A48-0716-0685DDEA1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7F589B-A262-130B-0181-208D280E47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EA5125-D525-6A62-B3BF-750F4B124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8E57-6A61-ED43-B83A-DC1DB8086370}" type="datetimeFigureOut">
              <a:rPr lang="en-US" smtClean="0"/>
              <a:t>6/18/25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689EC-2289-CBDE-5F17-4A0B5B214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131730-7A26-6E60-1D8C-FC70A89DC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17AA5-BB17-8245-A296-8CCAD9C1C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5048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D9CE0-1B1D-BB74-8F9A-9ACFD0BFB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B74D61-7B68-C625-7ABE-F40FBE3B6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8E57-6A61-ED43-B83A-DC1DB8086370}" type="datetimeFigureOut">
              <a:rPr lang="en-US" smtClean="0"/>
              <a:t>6/18/25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22D204-DFF9-CC73-FDF5-38D736729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D3DDE8-8511-7BD9-7050-948D4FDF9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17AA5-BB17-8245-A296-8CCAD9C1C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228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F30BA0-7271-52B6-2E37-1C457570F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8E57-6A61-ED43-B83A-DC1DB8086370}" type="datetimeFigureOut">
              <a:rPr lang="en-US" smtClean="0"/>
              <a:t>6/18/25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697D16-3D08-1EF2-ED3D-E0442B9C6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4BEA4C-1ED8-2907-B983-539518111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17AA5-BB17-8245-A296-8CCAD9C1C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4617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C0A45-65BE-1945-2082-A3F739806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1CD23-D472-3A18-09B0-D3D1B7D7F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C7E9AD-9796-DDD2-89FA-C4FD7F0ADD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730EAD-86BB-2B67-52BC-97C831A1E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8E57-6A61-ED43-B83A-DC1DB8086370}" type="datetimeFigureOut">
              <a:rPr lang="en-US" smtClean="0"/>
              <a:t>6/18/25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486C8-E304-8321-0A12-DDB827A87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72B836-3A6D-254B-ECBA-23A066C9A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17AA5-BB17-8245-A296-8CCAD9C1C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248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62AB8-D924-711B-305D-FAF62520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6358F5-8BA5-E466-42A8-70AD0D878F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209DAC-B3F8-D975-224C-6827195F07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2FB095-5E58-E5E4-C34B-72F914F37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8E57-6A61-ED43-B83A-DC1DB8086370}" type="datetimeFigureOut">
              <a:rPr lang="en-US" smtClean="0"/>
              <a:t>6/18/25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153FA8-7139-0B2D-7343-2A4AADED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5BB2FA-200D-678B-95A9-6B61EECC8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17AA5-BB17-8245-A296-8CCAD9C1C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077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5FD99-93AA-FBFD-1B4B-EF02C3D9D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1FC903-2D88-661E-989F-0339586A43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53DAD-F81F-B7B0-33DA-D30211D49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8E57-6A61-ED43-B83A-DC1DB8086370}" type="datetimeFigureOut">
              <a:rPr lang="en-US" smtClean="0"/>
              <a:t>6/18/25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9942C-33C4-CB5F-0559-36D889AB4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A9DC7-2144-BD19-9184-8C9122D53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17AA5-BB17-8245-A296-8CCAD9C1C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5920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ED24AD-3C25-4A6D-289D-F5A43C995F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8163A5-E595-5BC0-4B7F-69B90F2D2A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CD58E2-805B-5D55-EEA4-9327D37DA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8E57-6A61-ED43-B83A-DC1DB8086370}" type="datetimeFigureOut">
              <a:rPr lang="en-US" smtClean="0"/>
              <a:t>6/18/25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34D62A-3E17-DB3A-D9CC-CCE26CEE9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DD9821-A986-16CA-55EB-D26277E4C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17AA5-BB17-8245-A296-8CCAD9C1C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6822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56459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No Logo">
  <p:cSld name="Blank No Logo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603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v1">
  <p:cSld name="Strategy v1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5020614" cy="3620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18" name="Google Shape;18;p4"/>
          <p:cNvSpPr>
            <a:spLocks noGrp="1"/>
          </p:cNvSpPr>
          <p:nvPr>
            <p:ph type="pic" idx="2"/>
          </p:nvPr>
        </p:nvSpPr>
        <p:spPr>
          <a:xfrm>
            <a:off x="5911850" y="1663336"/>
            <a:ext cx="1828800" cy="182800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dered List">
  <p:cSld name="Ordered Lis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Calibri"/>
              <a:buAutoNum type="arabicPeriod"/>
              <a:defRPr sz="26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Calibri"/>
              <a:buAutoNum type="alphaLcParenR"/>
              <a:defRPr sz="2000"/>
            </a:lvl2pPr>
            <a:lvl3pPr marL="1371600" lvl="2" indent="-336550" algn="l">
              <a:spcBef>
                <a:spcPts val="340"/>
              </a:spcBef>
              <a:spcAft>
                <a:spcPts val="0"/>
              </a:spcAft>
              <a:buClr>
                <a:schemeClr val="accent4"/>
              </a:buClr>
              <a:buSzPts val="1700"/>
              <a:buFont typeface="Calibri"/>
              <a:buAutoNum type="romanLcPeriod"/>
              <a:defRPr sz="17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Calibri"/>
              <a:buAutoNum type="arabicPeriod"/>
              <a:defRPr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AutoNum type="arabicPeriod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7" name="Google Shape;37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83" scaled="0"/>
        </a:gra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2" name="Google Shape;42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457200" y="302954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1"/>
          </p:nvPr>
        </p:nvSpPr>
        <p:spPr>
          <a:xfrm>
            <a:off x="457200" y="1317938"/>
            <a:ext cx="4038600" cy="3448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6" name="Google Shape;46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10"/>
          <p:cNvSpPr txBox="1">
            <a:spLocks noGrp="1"/>
          </p:cNvSpPr>
          <p:nvPr>
            <p:ph type="body" idx="2"/>
          </p:nvPr>
        </p:nvSpPr>
        <p:spPr>
          <a:xfrm>
            <a:off x="4648200" y="1317938"/>
            <a:ext cx="4038600" cy="3448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775" cy="491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3"/>
          </p:nvPr>
        </p:nvSpPr>
        <p:spPr>
          <a:xfrm>
            <a:off x="457200" y="1974760"/>
            <a:ext cx="4040188" cy="2795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3" name="Google Shape;53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1"/>
          <p:cNvSpPr txBox="1">
            <a:spLocks noGrp="1"/>
          </p:cNvSpPr>
          <p:nvPr>
            <p:ph type="body" idx="4"/>
          </p:nvPr>
        </p:nvSpPr>
        <p:spPr>
          <a:xfrm>
            <a:off x="4649788" y="1974760"/>
            <a:ext cx="4040188" cy="27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Graphic">
  <p:cSld name="Content with Graphic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3581400" y="1330012"/>
            <a:ext cx="5111750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228600" algn="l">
              <a:spcBef>
                <a:spcPts val="420"/>
              </a:spcBef>
              <a:spcAft>
                <a:spcPts val="0"/>
              </a:spcAft>
              <a:buSzPts val="2100"/>
              <a:buNone/>
              <a:defRPr sz="2100"/>
            </a:lvl1pPr>
            <a:lvl2pPr marL="914400" lvl="1" indent="-333851" algn="l">
              <a:spcBef>
                <a:spcPts val="390"/>
              </a:spcBef>
              <a:spcAft>
                <a:spcPts val="0"/>
              </a:spcAft>
              <a:buSzPts val="1658"/>
              <a:buChar char="⚫"/>
              <a:defRPr sz="1950"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⚫"/>
              <a:defRPr sz="1800"/>
            </a:lvl3pPr>
            <a:lvl4pPr marL="1828800" lvl="3" indent="-290512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 sz="1500"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2"/>
          </p:nvPr>
        </p:nvSpPr>
        <p:spPr>
          <a:xfrm>
            <a:off x="450850" y="1330012"/>
            <a:ext cx="3124200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2pPr>
            <a:lvl3pPr marL="1371600" lvl="2" indent="-3175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3pPr>
            <a:lvl4pPr marL="1828800" lvl="3" indent="-311150" algn="l">
              <a:spcBef>
                <a:spcPts val="260"/>
              </a:spcBef>
              <a:spcAft>
                <a:spcPts val="0"/>
              </a:spcAft>
              <a:buSzPts val="1300"/>
              <a:buFont typeface="Arial"/>
              <a:buChar char="•"/>
              <a:defRPr sz="13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8" name="Google Shape;58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2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">
  <p:cSld name="Video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>
            <a:spLocks noGrp="1"/>
          </p:cNvSpPr>
          <p:nvPr>
            <p:ph type="media" idx="2"/>
          </p:nvPr>
        </p:nvSpPr>
        <p:spPr>
          <a:xfrm>
            <a:off x="457200" y="1343696"/>
            <a:ext cx="6125827" cy="3408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4.jp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8D8D8"/>
            </a:gs>
          </a:gsLst>
          <a:lin ang="5639967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08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9560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3" r:id="rId12"/>
    <p:sldLayoutId id="2147483664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chemeClr val="dk1"/>
            </a:gs>
          </a:gsLst>
          <a:lin ang="5639967" scaled="0"/>
        </a:gra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08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9560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spcBef>
                <a:spcPts val="210"/>
              </a:spcBef>
              <a:spcAft>
                <a:spcPts val="0"/>
              </a:spcAft>
              <a:buClr>
                <a:schemeClr val="lt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4E7C7C-CB74-8CE5-336F-6CF3F3DB5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9A5D8E-C6F9-E039-E94E-A8E55E35D2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D5038-23EF-C7E5-C70C-D643D2D55C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948E57-6A61-ED43-B83A-DC1DB8086370}" type="datetimeFigureOut">
              <a:rPr lang="en-US" smtClean="0"/>
              <a:t>6/18/25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D58194-13EC-357E-BB51-333588BB55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3613A0-DCA7-F420-2B8D-035D8D003E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217AA5-BB17-8245-A296-8CCAD9C1C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75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k20.ou.edu/3m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rw.org/news/2024/07/02/un-should-ensure-continued-scrutiny-rights-crisis-eritrea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hrw.org/news/2023/02/09/eritrea-crackdown-draft-evaders-families" TargetMode="External"/><Relationship Id="rId4" Type="http://schemas.openxmlformats.org/officeDocument/2006/relationships/hyperlink" Target="https://www.hrw.org/report/2009/04/16/service-life/state-repression-and-indefinite-conscription-eritrea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9" title="Screenshot 2025-04-15 at 16.25.5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4268" y="409833"/>
            <a:ext cx="5315464" cy="43238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7"/>
          <p:cNvSpPr txBox="1"/>
          <p:nvPr/>
        </p:nvSpPr>
        <p:spPr>
          <a:xfrm>
            <a:off x="3493924" y="275763"/>
            <a:ext cx="5168071" cy="4655090"/>
          </a:xfrm>
          <a:prstGeom prst="rect">
            <a:avLst/>
          </a:prstGeom>
          <a:pattFill prst="ltVert">
            <a:fgClr>
              <a:schemeClr val="lt1"/>
            </a:fgClr>
            <a:bgClr>
              <a:schemeClr val="bg1"/>
            </a:bgClr>
          </a:patt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685800">
              <a:lnSpc>
                <a:spcPct val="115000"/>
              </a:lnSpc>
              <a:buClr>
                <a:prstClr val="black"/>
              </a:buClr>
              <a:buSzPts val="1100"/>
            </a:pPr>
            <a:r>
              <a:rPr lang="en-US" sz="4600" b="1" kern="1200" dirty="0">
                <a:solidFill>
                  <a:prstClr val="black"/>
                </a:solidFill>
                <a:latin typeface="Calisto MT" panose="02040603050505030304" pitchFamily="18" charset="77"/>
                <a:ea typeface="Times New Roman"/>
                <a:cs typeface="Times New Roman"/>
                <a:sym typeface="Times New Roman"/>
              </a:rPr>
              <a:t>Statue of Liberty Sculpture Built from Ruins of Syrian Man’s House</a:t>
            </a:r>
            <a:endParaRPr sz="1600" b="1" kern="1200" dirty="0">
              <a:solidFill>
                <a:prstClr val="black"/>
              </a:solidFill>
              <a:latin typeface="Calisto MT" panose="02040603050505030304" pitchFamily="18" charset="77"/>
              <a:ea typeface="Times New Roman"/>
              <a:cs typeface="Times New Roman"/>
              <a:sym typeface="Times New Roman"/>
            </a:endParaRPr>
          </a:p>
          <a:p>
            <a:pPr defTabSz="685800">
              <a:buClrTx/>
            </a:pPr>
            <a:endParaRPr sz="2600" kern="1200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" name="Google Shape;174;p37"/>
          <p:cNvPicPr preferRelativeResize="0"/>
          <p:nvPr/>
        </p:nvPicPr>
        <p:blipFill rotWithShape="1">
          <a:blip r:embed="rId3">
            <a:alphaModFix/>
          </a:blip>
          <a:srcRect l="29167" r="25187" b="-1317"/>
          <a:stretch/>
        </p:blipFill>
        <p:spPr>
          <a:xfrm>
            <a:off x="342900" y="275763"/>
            <a:ext cx="3151024" cy="4737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3"/>
          <p:cNvSpPr txBox="1"/>
          <p:nvPr/>
        </p:nvSpPr>
        <p:spPr>
          <a:xfrm>
            <a:off x="223212" y="158353"/>
            <a:ext cx="6597718" cy="4219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685800">
              <a:lnSpc>
                <a:spcPct val="115000"/>
              </a:lnSpc>
              <a:buClrTx/>
            </a:pPr>
            <a:r>
              <a:rPr lang="en-US" sz="3900" b="1" kern="1200" dirty="0">
                <a:solidFill>
                  <a:prstClr val="black"/>
                </a:solidFill>
                <a:latin typeface="EB Garamond"/>
                <a:ea typeface="EB Garamond"/>
                <a:cs typeface="EB Garamond"/>
                <a:sym typeface="EB Garamond"/>
              </a:rPr>
              <a:t>WASHINGTON STATE SENATORS REQUEST HEARINGS ON HARMFUL FORESTRY PRACTICES</a:t>
            </a:r>
            <a:endParaRPr sz="3900" b="1" kern="1200" dirty="0">
              <a:solidFill>
                <a:prstClr val="black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defTabSz="685800">
              <a:lnSpc>
                <a:spcPct val="115000"/>
              </a:lnSpc>
              <a:buClrTx/>
            </a:pPr>
            <a:r>
              <a:rPr lang="en-US" sz="1200" i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</a:t>
            </a:r>
            <a:endParaRPr sz="1200" i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  <a:p>
            <a:pPr algn="ctr" defTabSz="685800">
              <a:lnSpc>
                <a:spcPct val="115000"/>
              </a:lnSpc>
              <a:buClrTx/>
            </a:pPr>
            <a:r>
              <a:rPr lang="en-US" sz="3000" b="1" i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Endangered Cascadian Tree Octopus Population at Risk</a:t>
            </a:r>
            <a:endParaRPr sz="4400" b="1" kern="1200" dirty="0">
              <a:solidFill>
                <a:prstClr val="black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pic>
        <p:nvPicPr>
          <p:cNvPr id="3" name="Picture 2" descr="An octopus on a tree branch&#10;&#10;AI-generated content may be incorrect.">
            <a:extLst>
              <a:ext uri="{FF2B5EF4-FFF2-40B4-BE49-F238E27FC236}">
                <a16:creationId xmlns:a16="http://schemas.microsoft.com/office/drawing/2014/main" id="{2282846D-7D41-5FE2-835F-244017341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1828" y="2268145"/>
            <a:ext cx="1720679" cy="258101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0"/>
          <p:cNvSpPr txBox="1"/>
          <p:nvPr/>
        </p:nvSpPr>
        <p:spPr>
          <a:xfrm>
            <a:off x="603900" y="432402"/>
            <a:ext cx="7936200" cy="2476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685800">
              <a:lnSpc>
                <a:spcPct val="115000"/>
              </a:lnSpc>
              <a:buClr>
                <a:prstClr val="black"/>
              </a:buClr>
              <a:buSzPts val="1100"/>
            </a:pPr>
            <a:r>
              <a:rPr lang="en-US" sz="3200" kern="1200" dirty="0">
                <a:solidFill>
                  <a:prstClr val="black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Piglets left to starve as part of a controversial art exhibition in Denmark have been stolen</a:t>
            </a:r>
            <a:endParaRPr sz="3200" kern="1200" dirty="0">
              <a:solidFill>
                <a:prstClr val="black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defTabSz="685800">
              <a:spcBef>
                <a:spcPts val="1500"/>
              </a:spcBef>
              <a:buClrTx/>
            </a:pPr>
            <a:endParaRPr sz="2600" kern="1200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" name="Google Shape;135;p30" title="piglets.jpg"/>
          <p:cNvPicPr preferRelativeResize="0"/>
          <p:nvPr/>
        </p:nvPicPr>
        <p:blipFill rotWithShape="1">
          <a:blip r:embed="rId3">
            <a:alphaModFix/>
          </a:blip>
          <a:srcRect t="14380" b="21762"/>
          <a:stretch/>
        </p:blipFill>
        <p:spPr>
          <a:xfrm>
            <a:off x="1866206" y="2282497"/>
            <a:ext cx="5411588" cy="25922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39" descr="Image of newspaper headlines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1" y="609563"/>
            <a:ext cx="8592301" cy="392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32" descr="Front page of the Boston Dail Globe with a headline about the Boston molasses floo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9476" y="230063"/>
            <a:ext cx="7025050" cy="468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4"/>
          <p:cNvSpPr txBox="1"/>
          <p:nvPr/>
        </p:nvSpPr>
        <p:spPr>
          <a:xfrm>
            <a:off x="216375" y="1103377"/>
            <a:ext cx="8711250" cy="2491806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685800">
              <a:lnSpc>
                <a:spcPct val="106250"/>
              </a:lnSpc>
              <a:spcBef>
                <a:spcPts val="1200"/>
              </a:spcBef>
              <a:buClrTx/>
            </a:pPr>
            <a:r>
              <a:rPr lang="en-US" sz="4400" kern="1200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Lexend SemiBold"/>
              </a:rPr>
              <a:t>Missing hiker faces huge bill for rescue operation after he was found in luxury hotel</a:t>
            </a:r>
            <a:endParaRPr sz="4400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Lexend Semi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38" title="Screenshot 2025-04-15 at 18.11.1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1" y="152401"/>
            <a:ext cx="4239925" cy="246665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8"/>
          <p:cNvSpPr txBox="1"/>
          <p:nvPr/>
        </p:nvSpPr>
        <p:spPr>
          <a:xfrm>
            <a:off x="2178299" y="2369423"/>
            <a:ext cx="6813300" cy="244679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685800">
              <a:buClrTx/>
            </a:pPr>
            <a:r>
              <a:rPr lang="en-US" sz="2100" b="1" i="1" kern="1200" dirty="0">
                <a:solidFill>
                  <a:prstClr val="black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No. 1. 43 Scalps of Congress Soldiers killed in different Skirmishes; these are stretched on black Hoops, 4 Inches diameter; the inside of the Skin painted red, with a small black Spot to note their being killed with Bullets. Also 62 of Farmers, killed in their houses; the Hoops red; the Skin painted brown…</a:t>
            </a:r>
            <a:endParaRPr sz="2100" b="1" i="1" kern="1200" dirty="0">
              <a:solidFill>
                <a:prstClr val="black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defTabSz="685800">
              <a:buClrTx/>
            </a:pPr>
            <a:r>
              <a:rPr lang="en-US" sz="2100" b="1" i="1" kern="1200" dirty="0">
                <a:solidFill>
                  <a:prstClr val="black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					Benjamin Franklin</a:t>
            </a:r>
            <a:endParaRPr sz="2100" b="1" i="1" kern="1200" dirty="0">
              <a:solidFill>
                <a:prstClr val="black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" name="Bent Arrow 5">
            <a:extLst>
              <a:ext uri="{FF2B5EF4-FFF2-40B4-BE49-F238E27FC236}">
                <a16:creationId xmlns:a16="http://schemas.microsoft.com/office/drawing/2014/main" id="{1002863E-7B59-4CD9-3EB5-67CE6DE3B1BE}"/>
              </a:ext>
            </a:extLst>
          </p:cNvPr>
          <p:cNvSpPr/>
          <p:nvPr/>
        </p:nvSpPr>
        <p:spPr>
          <a:xfrm rot="16200000">
            <a:off x="804495" y="2337522"/>
            <a:ext cx="1092276" cy="1655332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Aptos" panose="02110004020202020204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2"/>
          <p:cNvSpPr txBox="1"/>
          <p:nvPr/>
        </p:nvSpPr>
        <p:spPr>
          <a:xfrm>
            <a:off x="3703525" y="891901"/>
            <a:ext cx="5370600" cy="295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685800">
              <a:buClrTx/>
            </a:pPr>
            <a:r>
              <a:rPr lang="en-US" sz="4500" i="1" kern="1200" dirty="0">
                <a:solidFill>
                  <a:prstClr val="black"/>
                </a:solidFill>
                <a:latin typeface="Oswald Medium"/>
                <a:ea typeface="Oswald Medium"/>
                <a:cs typeface="Oswald Medium"/>
                <a:sym typeface="Oswald Medium"/>
              </a:rPr>
              <a:t>FARGO MAN USES FLAME THROWER TO MELT SNOW IN FRONT YARD</a:t>
            </a:r>
            <a:endParaRPr sz="4500" i="1" kern="1200" dirty="0">
              <a:solidFill>
                <a:prstClr val="black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202" name="Google Shape;202;p42" title="flamethrower_ChatGPT Image Apr 15, 2025, 06_42_24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550" y="49313"/>
            <a:ext cx="3199050" cy="479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33" title="Screenshot 2025-04-15 at 17.08.2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643" y="1825021"/>
            <a:ext cx="8654714" cy="14934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4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</a:pPr>
            <a:r>
              <a:rPr lang="en-US" dirty="0"/>
              <a:t>Watching Big Brother </a:t>
            </a:r>
            <a:endParaRPr dirty="0"/>
          </a:p>
        </p:txBody>
      </p:sp>
      <p:sp>
        <p:nvSpPr>
          <p:cNvPr id="95" name="Google Shape;95;p23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96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Autofit/>
          </a:bodyPr>
          <a:lstStyle/>
          <a:p>
            <a:pPr marL="0"/>
            <a:r>
              <a:rPr lang="en-US" sz="2400" dirty="0"/>
              <a:t>What George Orwell's </a:t>
            </a:r>
            <a:r>
              <a:rPr lang="en-US" sz="2400" i="1" dirty="0"/>
              <a:t>1984</a:t>
            </a:r>
            <a:r>
              <a:rPr lang="en-US" sz="2400" dirty="0"/>
              <a:t> Teaches about Bias and Manipulation</a:t>
            </a:r>
          </a:p>
          <a:p>
            <a:pPr marL="0" indent="0"/>
            <a:br>
              <a:rPr lang="en-US" sz="2400" dirty="0"/>
            </a:br>
            <a:endParaRPr sz="2400" i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1"/>
          <p:cNvSpPr txBox="1"/>
          <p:nvPr/>
        </p:nvSpPr>
        <p:spPr>
          <a:xfrm>
            <a:off x="409275" y="282188"/>
            <a:ext cx="5370600" cy="295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685800">
              <a:buClrTx/>
            </a:pPr>
            <a:r>
              <a:rPr lang="en-US" sz="4500" b="1" kern="1200" dirty="0">
                <a:solidFill>
                  <a:prstClr val="black"/>
                </a:solidFill>
                <a:latin typeface="Montserrat"/>
                <a:ea typeface="Montserrat"/>
                <a:cs typeface="Montserrat"/>
                <a:sym typeface="Montserrat"/>
              </a:rPr>
              <a:t>Archaeological Dig Uncovers Ancient Race of Skeleton People</a:t>
            </a:r>
            <a:endParaRPr sz="4500" b="1" kern="1200" dirty="0">
              <a:solidFill>
                <a:prstClr val="black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6" name="Google Shape;196;p41" title="aleksander-stypczynski-s-y8QSmpyNI-unsplash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9875" y="282189"/>
            <a:ext cx="3052000" cy="4579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5"/>
          <p:cNvSpPr txBox="1"/>
          <p:nvPr/>
        </p:nvSpPr>
        <p:spPr>
          <a:xfrm>
            <a:off x="581697" y="435483"/>
            <a:ext cx="6296969" cy="4275499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685800">
              <a:spcAft>
                <a:spcPts val="1900"/>
              </a:spcAft>
              <a:buClrTx/>
            </a:pPr>
            <a:r>
              <a:rPr lang="en-US" sz="5000" b="1" kern="1200" dirty="0">
                <a:solidFill>
                  <a:prstClr val="black"/>
                </a:solidFill>
                <a:latin typeface="Century" panose="02040604050505020304" pitchFamily="18" charset="0"/>
                <a:ea typeface="Times New Roman"/>
                <a:cs typeface="Times New Roman"/>
                <a:sym typeface="Times New Roman"/>
              </a:rPr>
              <a:t>U.K. Schools Getting Rid of Analog Clocks Because Teens “Cannot Tell Time”</a:t>
            </a:r>
            <a:endParaRPr sz="5000" kern="1200" dirty="0">
              <a:solidFill>
                <a:prstClr val="black"/>
              </a:solidFill>
              <a:latin typeface="Century" panose="02040604050505020304" pitchFamily="18" charset="0"/>
              <a:ea typeface="+mn-ea"/>
              <a:cs typeface="+mn-cs"/>
            </a:endParaRPr>
          </a:p>
        </p:txBody>
      </p:sp>
      <p:pic>
        <p:nvPicPr>
          <p:cNvPr id="162" name="Google Shape;162;p35" title="big ben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5766" y="435484"/>
            <a:ext cx="2210600" cy="331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/>
          <p:nvPr/>
        </p:nvSpPr>
        <p:spPr>
          <a:xfrm>
            <a:off x="3781199" y="440412"/>
            <a:ext cx="4796700" cy="4262675"/>
          </a:xfrm>
          <a:prstGeom prst="rect">
            <a:avLst/>
          </a:prstGeom>
          <a:pattFill prst="ltDnDiag">
            <a:fgClr>
              <a:schemeClr val="lt1"/>
            </a:fgClr>
            <a:bgClr>
              <a:schemeClr val="bg1"/>
            </a:bgClr>
          </a:patt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685800">
              <a:spcBef>
                <a:spcPts val="2400"/>
              </a:spcBef>
              <a:spcAft>
                <a:spcPts val="600"/>
              </a:spcAft>
              <a:buClrTx/>
            </a:pPr>
            <a:r>
              <a:rPr lang="en-US" sz="4800" kern="1200" dirty="0">
                <a:solidFill>
                  <a:srgbClr val="242424"/>
                </a:solidFill>
                <a:latin typeface="Oswald" pitchFamily="2" charset="77"/>
                <a:ea typeface="Georgia"/>
                <a:cs typeface="Georgia"/>
                <a:sym typeface="Georgia"/>
              </a:rPr>
              <a:t>Chinese Farmer Unleashes 300 Million Hungry Cockroaches to Eat Food Waste</a:t>
            </a:r>
            <a:endParaRPr sz="4800" kern="1200" dirty="0">
              <a:solidFill>
                <a:prstClr val="black"/>
              </a:solidFill>
              <a:latin typeface="Oswald" pitchFamily="2" charset="77"/>
              <a:ea typeface="+mn-ea"/>
              <a:cs typeface="+mn-cs"/>
            </a:endParaRPr>
          </a:p>
        </p:txBody>
      </p:sp>
      <p:pic>
        <p:nvPicPr>
          <p:cNvPr id="168" name="Google Shape;168;p36" title="cockroach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700" y="1592163"/>
            <a:ext cx="2937349" cy="19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4B6EB1-C488-CCC8-ACF9-DA730A88D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69773"/>
            <a:ext cx="4313583" cy="3166480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0"/>
              </a:spcBef>
            </a:pPr>
            <a:r>
              <a:rPr lang="en-US" sz="2400" dirty="0">
                <a:solidFill>
                  <a:schemeClr val="accent4"/>
                </a:solidFill>
              </a:rPr>
              <a:t>Appeal to Emotion</a:t>
            </a:r>
          </a:p>
          <a:p>
            <a:pPr marL="342900" indent="-342900">
              <a:spcBef>
                <a:spcPts val="0"/>
              </a:spcBef>
            </a:pPr>
            <a:r>
              <a:rPr lang="en-US" sz="2400" dirty="0">
                <a:solidFill>
                  <a:schemeClr val="accent4"/>
                </a:solidFill>
              </a:rPr>
              <a:t>Ad Hominem</a:t>
            </a:r>
          </a:p>
          <a:p>
            <a:pPr marL="342900" indent="-342900">
              <a:spcBef>
                <a:spcPts val="0"/>
              </a:spcBef>
            </a:pPr>
            <a:r>
              <a:rPr lang="en-US" sz="2400" dirty="0">
                <a:solidFill>
                  <a:schemeClr val="accent4"/>
                </a:solidFill>
              </a:rPr>
              <a:t>False Dilemma / False Dichotomy</a:t>
            </a:r>
          </a:p>
          <a:p>
            <a:pPr marL="342900" indent="-342900">
              <a:spcBef>
                <a:spcPts val="0"/>
              </a:spcBef>
            </a:pPr>
            <a:r>
              <a:rPr lang="en-US" sz="2400" dirty="0">
                <a:solidFill>
                  <a:schemeClr val="accent4"/>
                </a:solidFill>
              </a:rPr>
              <a:t>Hasty Generalization</a:t>
            </a:r>
          </a:p>
          <a:p>
            <a:pPr marL="342900" indent="-342900">
              <a:spcBef>
                <a:spcPts val="0"/>
              </a:spcBef>
            </a:pPr>
            <a:r>
              <a:rPr lang="en-US" sz="2400" dirty="0">
                <a:solidFill>
                  <a:schemeClr val="accent4"/>
                </a:solidFill>
              </a:rPr>
              <a:t>Cherry Picking</a:t>
            </a:r>
          </a:p>
          <a:p>
            <a:pPr marL="342900" indent="-342900">
              <a:spcBef>
                <a:spcPts val="0"/>
              </a:spcBef>
            </a:pPr>
            <a:r>
              <a:rPr lang="en-US" sz="2400" dirty="0">
                <a:solidFill>
                  <a:schemeClr val="accent4"/>
                </a:solidFill>
              </a:rPr>
              <a:t>Bandwagon Fallacy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5B03DB-C9A9-8C4D-F3C6-213EC88D5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7247"/>
            <a:ext cx="8229600" cy="1195550"/>
          </a:xfrm>
        </p:spPr>
        <p:txBody>
          <a:bodyPr>
            <a:normAutofit fontScale="90000"/>
          </a:bodyPr>
          <a:lstStyle/>
          <a:p>
            <a:r>
              <a:rPr lang="en-US" dirty="0"/>
              <a:t>Fallacies: </a:t>
            </a:r>
            <a:r>
              <a:rPr lang="en-US" dirty="0">
                <a:solidFill>
                  <a:schemeClr val="tx1"/>
                </a:solidFill>
              </a:rPr>
              <a:t>Propaganda and false news often rely on logical fallacies to manipulate audiences.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47FCDD-5A31-1147-040C-2152D1B1DB2E}"/>
              </a:ext>
            </a:extLst>
          </p:cNvPr>
          <p:cNvSpPr txBox="1"/>
          <p:nvPr/>
        </p:nvSpPr>
        <p:spPr>
          <a:xfrm>
            <a:off x="5061007" y="1669773"/>
            <a:ext cx="362579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Straw Man</a:t>
            </a:r>
          </a:p>
          <a:p>
            <a:pPr marL="342900" indent="-34290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Appeal to Authority</a:t>
            </a:r>
          </a:p>
          <a:p>
            <a:pPr marL="342900" indent="-34290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 Hoc Fallacy</a:t>
            </a:r>
          </a:p>
          <a:p>
            <a:pPr marL="342900" indent="-34290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Slippery Slope</a:t>
            </a:r>
          </a:p>
          <a:p>
            <a:pPr marL="342900" indent="-34290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False Equivalence</a:t>
            </a:r>
          </a:p>
          <a:p>
            <a:pPr marL="342900" indent="-34290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Whataboutism</a:t>
            </a:r>
          </a:p>
          <a:p>
            <a:pPr marL="342900" indent="-34290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Circular Reasoning </a:t>
            </a:r>
          </a:p>
        </p:txBody>
      </p:sp>
    </p:spTree>
    <p:extLst>
      <p:ext uri="{BB962C8B-B14F-4D97-AF65-F5344CB8AC3E}">
        <p14:creationId xmlns:p14="http://schemas.microsoft.com/office/powerpoint/2010/main" val="142680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58cb83dc87_0_5"/>
          <p:cNvSpPr txBox="1">
            <a:spLocks noGrp="1"/>
          </p:cNvSpPr>
          <p:nvPr>
            <p:ph type="body" idx="4294967295"/>
          </p:nvPr>
        </p:nvSpPr>
        <p:spPr>
          <a:xfrm>
            <a:off x="457200" y="1309350"/>
            <a:ext cx="3725100" cy="3434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-US" dirty="0"/>
              <a:t>Take turns to choose a card and, with your team, determine what kind of fallacy the example best represents. </a:t>
            </a:r>
            <a:endParaRPr dirty="0"/>
          </a:p>
        </p:txBody>
      </p:sp>
      <p:sp>
        <p:nvSpPr>
          <p:cNvPr id="295" name="Google Shape;295;g358cb83dc87_0_5"/>
          <p:cNvSpPr txBox="1">
            <a:spLocks noGrp="1"/>
          </p:cNvSpPr>
          <p:nvPr>
            <p:ph type="title" idx="4294967295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Doublethink Detector</a:t>
            </a:r>
            <a:endParaRPr i="1"/>
          </a:p>
        </p:txBody>
      </p:sp>
      <p:pic>
        <p:nvPicPr>
          <p:cNvPr id="296" name="Google Shape;296;g358cb83dc87_0_5" title="Screenshot 2025-05-14 at 12.32.0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8950" y="1309350"/>
            <a:ext cx="4225525" cy="321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r>
              <a:rPr lang="en-US"/>
              <a:t>What is “left” and “right”? </a:t>
            </a:r>
            <a:endParaRPr/>
          </a:p>
        </p:txBody>
      </p:sp>
      <p:pic>
        <p:nvPicPr>
          <p:cNvPr id="3" name="The Political Spectrum.mp4">
            <a:hlinkClick r:id="" action="ppaction://media"/>
            <a:extLst>
              <a:ext uri="{FF2B5EF4-FFF2-40B4-BE49-F238E27FC236}">
                <a16:creationId xmlns:a16="http://schemas.microsoft.com/office/drawing/2014/main" id="{D8ECAFD7-6CD4-E65A-9779-9A6A793787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7000" y="1164647"/>
            <a:ext cx="6350000" cy="3571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4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48" title="Govt_Left+Right_graphic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4663" y="152400"/>
            <a:ext cx="6934682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58cb83dc87_1_15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4" name="Google Shape;314;g358cb83dc87_1_15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How to Detect Bias in Media</a:t>
            </a:r>
            <a:endParaRPr dirty="0"/>
          </a:p>
        </p:txBody>
      </p:sp>
      <p:pic>
        <p:nvPicPr>
          <p:cNvPr id="3" name="How to Detect Bias in Media - Explained by Common Craft.mp4">
            <a:hlinkClick r:id="" action="ppaction://media"/>
            <a:extLst>
              <a:ext uri="{FF2B5EF4-FFF2-40B4-BE49-F238E27FC236}">
                <a16:creationId xmlns:a16="http://schemas.microsoft.com/office/drawing/2014/main" id="{5CBA1B0D-D980-6FCF-20DC-D4B733AF41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3975" y="1164647"/>
            <a:ext cx="6496050" cy="36540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6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58cb83dc87_1_5"/>
          <p:cNvSpPr txBox="1">
            <a:spLocks noGrp="1"/>
          </p:cNvSpPr>
          <p:nvPr>
            <p:ph type="body" idx="1"/>
          </p:nvPr>
        </p:nvSpPr>
        <p:spPr>
          <a:xfrm>
            <a:off x="320700" y="1314925"/>
            <a:ext cx="8106000" cy="358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635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410"/>
              <a:buChar char="•"/>
            </a:pPr>
            <a:r>
              <a:rPr lang="en-US" sz="2410" i="1" dirty="0"/>
              <a:t>Who’s Speaking?</a:t>
            </a:r>
            <a:r>
              <a:rPr lang="en-US" sz="2410" dirty="0"/>
              <a:t> </a:t>
            </a:r>
            <a:endParaRPr sz="2410" dirty="0"/>
          </a:p>
          <a:p>
            <a:pPr marL="914400" lvl="1" indent="-38163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10"/>
              <a:buChar char="•"/>
            </a:pPr>
            <a:r>
              <a:rPr lang="en-US" sz="2410" dirty="0"/>
              <a:t>Whose voices are featured and whose are missing in this story?</a:t>
            </a:r>
            <a:endParaRPr sz="2410" dirty="0"/>
          </a:p>
          <a:p>
            <a:pPr marL="457200" lvl="0" indent="-38163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10"/>
              <a:buChar char="•"/>
            </a:pPr>
            <a:r>
              <a:rPr lang="en-US" sz="2410" i="1" dirty="0"/>
              <a:t>Follow the Money:  </a:t>
            </a:r>
            <a:endParaRPr sz="2410" i="1" dirty="0"/>
          </a:p>
          <a:p>
            <a:pPr marL="914400" lvl="1" indent="-38163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10"/>
              <a:buChar char="•"/>
            </a:pPr>
            <a:r>
              <a:rPr lang="en-US" sz="2410" dirty="0"/>
              <a:t>Who owns this media outlet and how might their interests influence coverage?</a:t>
            </a:r>
            <a:endParaRPr sz="2410" dirty="0"/>
          </a:p>
          <a:p>
            <a:pPr marL="457200" lvl="0" indent="-38163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10"/>
              <a:buChar char="•"/>
            </a:pPr>
            <a:r>
              <a:rPr lang="en-US" sz="2410" i="1" dirty="0"/>
              <a:t>Loaded Language:</a:t>
            </a:r>
            <a:r>
              <a:rPr lang="en-US" sz="2410" dirty="0"/>
              <a:t> </a:t>
            </a:r>
            <a:endParaRPr sz="2410" dirty="0"/>
          </a:p>
          <a:p>
            <a:pPr marL="914400" lvl="1" indent="-38163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10"/>
              <a:buChar char="•"/>
            </a:pPr>
            <a:r>
              <a:rPr lang="en-US" sz="2410" dirty="0"/>
              <a:t>What emotional or biased words shape how readers view this issue?</a:t>
            </a:r>
            <a:endParaRPr sz="2410" dirty="0"/>
          </a:p>
        </p:txBody>
      </p:sp>
      <p:sp>
        <p:nvSpPr>
          <p:cNvPr id="320" name="Google Shape;320;g358cb83dc87_1_5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Questions for Bias Analysis: 1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58cb83dc87_1_10"/>
          <p:cNvSpPr txBox="1">
            <a:spLocks noGrp="1"/>
          </p:cNvSpPr>
          <p:nvPr>
            <p:ph type="body" idx="1"/>
          </p:nvPr>
        </p:nvSpPr>
        <p:spPr>
          <a:xfrm>
            <a:off x="320700" y="1314925"/>
            <a:ext cx="7759800" cy="356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635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410"/>
              <a:buChar char="•"/>
            </a:pPr>
            <a:r>
              <a:rPr lang="en-US" sz="2410" i="1" dirty="0"/>
              <a:t>Visual Manipulation</a:t>
            </a:r>
            <a:r>
              <a:rPr lang="en-US" sz="2410" dirty="0"/>
              <a:t>: </a:t>
            </a:r>
            <a:endParaRPr sz="2410" dirty="0"/>
          </a:p>
          <a:p>
            <a:pPr marL="914400" lvl="1" indent="-38163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10"/>
              <a:buChar char="•"/>
            </a:pPr>
            <a:r>
              <a:rPr lang="en-US" sz="2410" dirty="0"/>
              <a:t>Do the images fairly represent what's actually happening?</a:t>
            </a:r>
            <a:endParaRPr sz="2410" dirty="0"/>
          </a:p>
          <a:p>
            <a:pPr marL="457200" lvl="0" indent="-38163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10"/>
              <a:buChar char="•"/>
            </a:pPr>
            <a:r>
              <a:rPr lang="en-US" sz="2410" i="1" dirty="0"/>
              <a:t>Headline vs. Content:</a:t>
            </a:r>
            <a:endParaRPr sz="2410" i="1" dirty="0"/>
          </a:p>
          <a:p>
            <a:pPr marL="914400" lvl="1" indent="-38163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10"/>
              <a:buChar char="•"/>
            </a:pPr>
            <a:r>
              <a:rPr lang="en-US" sz="2410" dirty="0"/>
              <a:t>Does the headline accurately reflect what the article actually says?</a:t>
            </a:r>
            <a:endParaRPr sz="2410" dirty="0"/>
          </a:p>
          <a:p>
            <a:pPr marL="457200" lvl="0" indent="-38163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10"/>
              <a:buChar char="•"/>
            </a:pPr>
            <a:r>
              <a:rPr lang="en-US" sz="2410" i="1" dirty="0"/>
              <a:t>False Balance:</a:t>
            </a:r>
            <a:r>
              <a:rPr lang="en-US" sz="2410" dirty="0"/>
              <a:t> </a:t>
            </a:r>
            <a:endParaRPr sz="2410" dirty="0"/>
          </a:p>
          <a:p>
            <a:pPr marL="914400" lvl="1" indent="-38163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10"/>
              <a:buChar char="•"/>
            </a:pPr>
            <a:r>
              <a:rPr lang="en-US" sz="2410" dirty="0"/>
              <a:t>Is "both sides" framing giving undue credibility to fringe viewpoints?</a:t>
            </a:r>
            <a:endParaRPr sz="2410" dirty="0"/>
          </a:p>
          <a:p>
            <a:pPr marL="0" lvl="0" indent="0" algn="l" rtl="0">
              <a:lnSpc>
                <a:spcPct val="80000"/>
              </a:lnSpc>
              <a:spcBef>
                <a:spcPts val="520"/>
              </a:spcBef>
              <a:spcAft>
                <a:spcPts val="0"/>
              </a:spcAft>
              <a:buNone/>
            </a:pPr>
            <a:endParaRPr sz="2410" dirty="0"/>
          </a:p>
        </p:txBody>
      </p:sp>
      <p:sp>
        <p:nvSpPr>
          <p:cNvPr id="326" name="Google Shape;326;g358cb83dc87_1_10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Questions for Bias Analysis: 2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4"/>
          <p:cNvSpPr txBox="1">
            <a:spLocks noGrp="1"/>
          </p:cNvSpPr>
          <p:nvPr>
            <p:ph type="title"/>
          </p:nvPr>
        </p:nvSpPr>
        <p:spPr>
          <a:xfrm>
            <a:off x="530352" y="507104"/>
            <a:ext cx="7772400" cy="856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</a:pPr>
            <a:r>
              <a:rPr lang="en-US" dirty="0"/>
              <a:t>Essential Questions</a:t>
            </a:r>
            <a:endParaRPr dirty="0"/>
          </a:p>
        </p:txBody>
      </p:sp>
      <p:sp>
        <p:nvSpPr>
          <p:cNvPr id="101" name="Google Shape;101;p24"/>
          <p:cNvSpPr txBox="1">
            <a:spLocks noGrp="1"/>
          </p:cNvSpPr>
          <p:nvPr>
            <p:ph type="body" idx="1"/>
          </p:nvPr>
        </p:nvSpPr>
        <p:spPr>
          <a:xfrm>
            <a:off x="406366" y="1333477"/>
            <a:ext cx="7772400" cy="3302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546100" indent="-457200">
              <a:lnSpc>
                <a:spcPct val="115000"/>
              </a:lnSpc>
              <a:spcBef>
                <a:spcPts val="600"/>
              </a:spcBef>
              <a:buSzPts val="2200"/>
            </a:pPr>
            <a:r>
              <a:rPr lang="en-US" dirty="0"/>
              <a:t>How does the manipulation of truth and information in </a:t>
            </a:r>
            <a:r>
              <a:rPr lang="en-US" i="1" dirty="0"/>
              <a:t>1984</a:t>
            </a:r>
            <a:r>
              <a:rPr lang="en-US" dirty="0"/>
              <a:t> reflect the dangers of media bias in shaping public perception and reality?</a:t>
            </a:r>
            <a:endParaRPr dirty="0"/>
          </a:p>
          <a:p>
            <a:pPr marL="546100" indent="-457200">
              <a:lnSpc>
                <a:spcPct val="115000"/>
              </a:lnSpc>
              <a:spcBef>
                <a:spcPts val="0"/>
              </a:spcBef>
              <a:buSzPts val="2200"/>
            </a:pPr>
            <a:r>
              <a:rPr lang="en-US" dirty="0"/>
              <a:t>In what ways does Orwell’s concept of propaganda and surveillance in </a:t>
            </a:r>
            <a:r>
              <a:rPr lang="en-US" i="1" dirty="0"/>
              <a:t>1984 </a:t>
            </a:r>
            <a:r>
              <a:rPr lang="en-US" dirty="0"/>
              <a:t>parallel modern challenges in maintaining freedom of thought in an age of biased media?</a:t>
            </a:r>
            <a:endParaRPr dirty="0"/>
          </a:p>
          <a:p>
            <a:pPr marL="55563" lvl="0" indent="0" algn="l" rtl="0">
              <a:spcBef>
                <a:spcPts val="600"/>
              </a:spcBef>
              <a:spcAft>
                <a:spcPts val="0"/>
              </a:spcAft>
              <a:buSzPts val="2600"/>
              <a:buNone/>
            </a:pPr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58cb83dc87_1_22"/>
          <p:cNvSpPr txBox="1">
            <a:spLocks noGrp="1"/>
          </p:cNvSpPr>
          <p:nvPr>
            <p:ph type="body" idx="1"/>
          </p:nvPr>
        </p:nvSpPr>
        <p:spPr>
          <a:xfrm>
            <a:off x="457200" y="1309351"/>
            <a:ext cx="8125800" cy="2301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Go to </a:t>
            </a:r>
            <a:r>
              <a:rPr lang="en-US" u="sng" dirty="0">
                <a:solidFill>
                  <a:schemeClr val="accent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k20.ou.edu/3m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Read two articles in any two columns. 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Using your guide, conduct a bias analysis on those four articles and record your findings on the H-Chart. </a:t>
            </a:r>
            <a:endParaRPr dirty="0"/>
          </a:p>
        </p:txBody>
      </p:sp>
      <p:sp>
        <p:nvSpPr>
          <p:cNvPr id="332" name="Google Shape;332;g358cb83dc87_1_22"/>
          <p:cNvSpPr txBox="1">
            <a:spLocks noGrp="1"/>
          </p:cNvSpPr>
          <p:nvPr>
            <p:ph type="title"/>
          </p:nvPr>
        </p:nvSpPr>
        <p:spPr>
          <a:xfrm>
            <a:off x="457200" y="307250"/>
            <a:ext cx="48477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Wakelet: Looking for Bias</a:t>
            </a:r>
            <a:endParaRPr/>
          </a:p>
        </p:txBody>
      </p:sp>
      <p:pic>
        <p:nvPicPr>
          <p:cNvPr id="333" name="Google Shape;333;g358cb83dc87_1_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0925" y="3041625"/>
            <a:ext cx="1670200" cy="19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g358cb83dc87_1_22"/>
          <p:cNvSpPr txBox="1"/>
          <p:nvPr/>
        </p:nvSpPr>
        <p:spPr>
          <a:xfrm>
            <a:off x="1914925" y="3951725"/>
            <a:ext cx="32169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u="sng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k20.ou.edu/3m</a:t>
            </a:r>
            <a:endParaRPr sz="2600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5" name="Google Shape;335;g358cb83dc87_1_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39875" y="307250"/>
            <a:ext cx="1543125" cy="15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58cb83dc87_1_47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r>
              <a:rPr lang="en-US"/>
              <a:t>Categorical Highlighting: Jihyun Park</a:t>
            </a:r>
            <a:endParaRPr/>
          </a:p>
        </p:txBody>
      </p:sp>
      <p:sp>
        <p:nvSpPr>
          <p:cNvPr id="341" name="Google Shape;341;g358cb83dc87_1_47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5020500" cy="3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231775" lvl="0" indent="-231775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With one color marker, highlight ideas that relate to </a:t>
            </a:r>
            <a:r>
              <a:rPr lang="en-US" i="1" dirty="0"/>
              <a:t>1984</a:t>
            </a:r>
            <a:r>
              <a:rPr lang="en-US" dirty="0"/>
              <a:t>, and </a:t>
            </a:r>
            <a:endParaRPr dirty="0"/>
          </a:p>
          <a:p>
            <a:pPr marL="231775" lvl="0" indent="-231775" algn="l" rtl="0">
              <a:spcBef>
                <a:spcPts val="52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with another color, mark ideas that relate to the United States. </a:t>
            </a:r>
            <a:endParaRPr dirty="0"/>
          </a:p>
          <a:p>
            <a:pPr marL="231775" lvl="0" indent="-231775" algn="l" rtl="0">
              <a:spcBef>
                <a:spcPts val="52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Write the Point of Most Significance from the article.</a:t>
            </a:r>
            <a:endParaRPr dirty="0"/>
          </a:p>
        </p:txBody>
      </p:sp>
      <p:pic>
        <p:nvPicPr>
          <p:cNvPr id="342" name="Google Shape;342;g358cb83dc87_1_4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3016" r="3016"/>
          <a:stretch/>
        </p:blipFill>
        <p:spPr>
          <a:xfrm>
            <a:off x="7044625" y="1164661"/>
            <a:ext cx="1828801" cy="1828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g358cb83dc87_1_47" title="Point of Most Significanc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0100" y="3145071"/>
            <a:ext cx="1846028" cy="1846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58cb83dc87_1_32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Yeonmi Park: On Freedom</a:t>
            </a:r>
            <a:endParaRPr dirty="0"/>
          </a:p>
        </p:txBody>
      </p:sp>
      <p:pic>
        <p:nvPicPr>
          <p:cNvPr id="3" name="What I learned about freedom after escaping North Korea  Yeonmi Park  TED.mp4">
            <a:hlinkClick r:id="" action="ppaction://media"/>
            <a:extLst>
              <a:ext uri="{FF2B5EF4-FFF2-40B4-BE49-F238E27FC236}">
                <a16:creationId xmlns:a16="http://schemas.microsoft.com/office/drawing/2014/main" id="{A184A402-4397-4C2E-C1F1-8A9B85E088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0650" y="1164647"/>
            <a:ext cx="6362700" cy="35790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tint val="20000"/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7CB2919-63EF-6D8A-3AAC-6A2894E6A8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4874959"/>
              </p:ext>
            </p:extLst>
          </p:nvPr>
        </p:nvGraphicFramePr>
        <p:xfrm>
          <a:off x="215153" y="1631577"/>
          <a:ext cx="8480617" cy="2819432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2958353">
                  <a:extLst>
                    <a:ext uri="{9D8B030D-6E8A-4147-A177-3AD203B41FA5}">
                      <a16:colId xmlns:a16="http://schemas.microsoft.com/office/drawing/2014/main" val="165779403"/>
                    </a:ext>
                  </a:extLst>
                </a:gridCol>
                <a:gridCol w="502024">
                  <a:extLst>
                    <a:ext uri="{9D8B030D-6E8A-4147-A177-3AD203B41FA5}">
                      <a16:colId xmlns:a16="http://schemas.microsoft.com/office/drawing/2014/main" val="2102674915"/>
                    </a:ext>
                  </a:extLst>
                </a:gridCol>
                <a:gridCol w="502024">
                  <a:extLst>
                    <a:ext uri="{9D8B030D-6E8A-4147-A177-3AD203B41FA5}">
                      <a16:colId xmlns:a16="http://schemas.microsoft.com/office/drawing/2014/main" val="3725792027"/>
                    </a:ext>
                  </a:extLst>
                </a:gridCol>
                <a:gridCol w="502024">
                  <a:extLst>
                    <a:ext uri="{9D8B030D-6E8A-4147-A177-3AD203B41FA5}">
                      <a16:colId xmlns:a16="http://schemas.microsoft.com/office/drawing/2014/main" val="483837004"/>
                    </a:ext>
                  </a:extLst>
                </a:gridCol>
                <a:gridCol w="502024">
                  <a:extLst>
                    <a:ext uri="{9D8B030D-6E8A-4147-A177-3AD203B41FA5}">
                      <a16:colId xmlns:a16="http://schemas.microsoft.com/office/drawing/2014/main" val="2400529658"/>
                    </a:ext>
                  </a:extLst>
                </a:gridCol>
                <a:gridCol w="502024">
                  <a:extLst>
                    <a:ext uri="{9D8B030D-6E8A-4147-A177-3AD203B41FA5}">
                      <a16:colId xmlns:a16="http://schemas.microsoft.com/office/drawing/2014/main" val="1650500233"/>
                    </a:ext>
                  </a:extLst>
                </a:gridCol>
                <a:gridCol w="502024">
                  <a:extLst>
                    <a:ext uri="{9D8B030D-6E8A-4147-A177-3AD203B41FA5}">
                      <a16:colId xmlns:a16="http://schemas.microsoft.com/office/drawing/2014/main" val="3664386147"/>
                    </a:ext>
                  </a:extLst>
                </a:gridCol>
                <a:gridCol w="502024">
                  <a:extLst>
                    <a:ext uri="{9D8B030D-6E8A-4147-A177-3AD203B41FA5}">
                      <a16:colId xmlns:a16="http://schemas.microsoft.com/office/drawing/2014/main" val="209947962"/>
                    </a:ext>
                  </a:extLst>
                </a:gridCol>
                <a:gridCol w="502024">
                  <a:extLst>
                    <a:ext uri="{9D8B030D-6E8A-4147-A177-3AD203B41FA5}">
                      <a16:colId xmlns:a16="http://schemas.microsoft.com/office/drawing/2014/main" val="3910252054"/>
                    </a:ext>
                  </a:extLst>
                </a:gridCol>
                <a:gridCol w="502024">
                  <a:extLst>
                    <a:ext uri="{9D8B030D-6E8A-4147-A177-3AD203B41FA5}">
                      <a16:colId xmlns:a16="http://schemas.microsoft.com/office/drawing/2014/main" val="2901814782"/>
                    </a:ext>
                  </a:extLst>
                </a:gridCol>
                <a:gridCol w="502024">
                  <a:extLst>
                    <a:ext uri="{9D8B030D-6E8A-4147-A177-3AD203B41FA5}">
                      <a16:colId xmlns:a16="http://schemas.microsoft.com/office/drawing/2014/main" val="660737860"/>
                    </a:ext>
                  </a:extLst>
                </a:gridCol>
                <a:gridCol w="502024">
                  <a:extLst>
                    <a:ext uri="{9D8B030D-6E8A-4147-A177-3AD203B41FA5}">
                      <a16:colId xmlns:a16="http://schemas.microsoft.com/office/drawing/2014/main" val="3296475285"/>
                    </a:ext>
                  </a:extLst>
                </a:gridCol>
              </a:tblGrid>
              <a:tr h="352429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accent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Opposition Suppression</a:t>
                      </a:r>
                      <a:endParaRPr lang="en-US" sz="1800" dirty="0">
                        <a:solidFill>
                          <a:schemeClr val="accent4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✓</a:t>
                      </a:r>
                    </a:p>
                  </a:txBody>
                  <a:tcPr marL="34536" marR="34536" marT="17268" marB="17268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✓</a:t>
                      </a:r>
                    </a:p>
                  </a:txBody>
                  <a:tcPr marL="34536" marR="34536" marT="17268" marB="17268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✓</a:t>
                      </a:r>
                    </a:p>
                  </a:txBody>
                  <a:tcPr marL="34536" marR="34536" marT="17268" marB="172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✓</a:t>
                      </a:r>
                    </a:p>
                  </a:txBody>
                  <a:tcPr marL="34536" marR="34536" marT="17268" marB="172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✓</a:t>
                      </a:r>
                    </a:p>
                  </a:txBody>
                  <a:tcPr marL="34536" marR="34536" marT="17268" marB="17268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✓</a:t>
                      </a:r>
                    </a:p>
                  </a:txBody>
                  <a:tcPr marL="34536" marR="34536" marT="17268" marB="17268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✓</a:t>
                      </a:r>
                    </a:p>
                  </a:txBody>
                  <a:tcPr marL="34536" marR="34536" marT="17268" marB="17268" anchor="ctr"/>
                </a:tc>
                <a:extLst>
                  <a:ext uri="{0D108BD9-81ED-4DB2-BD59-A6C34878D82A}">
                    <a16:rowId xmlns:a16="http://schemas.microsoft.com/office/drawing/2014/main" val="2047210416"/>
                  </a:ext>
                </a:extLst>
              </a:tr>
              <a:tr h="352429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accent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Media Control</a:t>
                      </a:r>
                      <a:endParaRPr lang="en-US" sz="1800" dirty="0">
                        <a:solidFill>
                          <a:schemeClr val="accent4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✓</a:t>
                      </a:r>
                    </a:p>
                  </a:txBody>
                  <a:tcPr marL="34536" marR="34536" marT="17268" marB="1726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✓</a:t>
                      </a:r>
                    </a:p>
                  </a:txBody>
                  <a:tcPr marL="34536" marR="34536" marT="17268" marB="1726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✓</a:t>
                      </a:r>
                    </a:p>
                  </a:txBody>
                  <a:tcPr marL="34536" marR="34536" marT="17268" marB="1726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✓</a:t>
                      </a:r>
                    </a:p>
                  </a:txBody>
                  <a:tcPr marL="34536" marR="34536" marT="17268" marB="1726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✓</a:t>
                      </a:r>
                    </a:p>
                  </a:txBody>
                  <a:tcPr marL="34536" marR="34536" marT="17268" marB="1726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8158212"/>
                  </a:ext>
                </a:extLst>
              </a:tr>
              <a:tr h="352429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accent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Electoral Manipulation</a:t>
                      </a:r>
                      <a:endParaRPr lang="en-US" sz="1800" dirty="0">
                        <a:solidFill>
                          <a:schemeClr val="accent4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✓</a:t>
                      </a:r>
                    </a:p>
                  </a:txBody>
                  <a:tcPr marL="34536" marR="34536" marT="17268" marB="17268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✓</a:t>
                      </a:r>
                    </a:p>
                  </a:txBody>
                  <a:tcPr marL="34536" marR="34536" marT="17268" marB="172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✓</a:t>
                      </a:r>
                    </a:p>
                  </a:txBody>
                  <a:tcPr marL="34536" marR="34536" marT="17268" marB="17268" anchor="ctr"/>
                </a:tc>
                <a:extLst>
                  <a:ext uri="{0D108BD9-81ED-4DB2-BD59-A6C34878D82A}">
                    <a16:rowId xmlns:a16="http://schemas.microsoft.com/office/drawing/2014/main" val="913325696"/>
                  </a:ext>
                </a:extLst>
              </a:tr>
              <a:tr h="352429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accent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Centralized Power</a:t>
                      </a:r>
                      <a:endParaRPr lang="en-US" sz="1800" dirty="0">
                        <a:solidFill>
                          <a:schemeClr val="accent4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✓</a:t>
                      </a:r>
                    </a:p>
                  </a:txBody>
                  <a:tcPr marL="34536" marR="34536" marT="17268" marB="1726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✓</a:t>
                      </a:r>
                    </a:p>
                  </a:txBody>
                  <a:tcPr marL="34536" marR="34536" marT="17268" marB="1726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✓</a:t>
                      </a:r>
                    </a:p>
                  </a:txBody>
                  <a:tcPr marL="34536" marR="34536" marT="17268" marB="1726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✓</a:t>
                      </a:r>
                    </a:p>
                  </a:txBody>
                  <a:tcPr marL="34536" marR="34536" marT="17268" marB="1726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✓</a:t>
                      </a:r>
                    </a:p>
                  </a:txBody>
                  <a:tcPr marL="34536" marR="34536" marT="17268" marB="1726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✓</a:t>
                      </a:r>
                    </a:p>
                  </a:txBody>
                  <a:tcPr marL="34536" marR="34536" marT="17268" marB="17268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9351521"/>
                  </a:ext>
                </a:extLst>
              </a:tr>
              <a:tr h="352429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accent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Force/Violence</a:t>
                      </a:r>
                      <a:endParaRPr lang="en-US" sz="1800" dirty="0">
                        <a:solidFill>
                          <a:schemeClr val="accent4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✓</a:t>
                      </a:r>
                    </a:p>
                  </a:txBody>
                  <a:tcPr marL="34536" marR="34536" marT="17268" marB="17268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✓</a:t>
                      </a:r>
                    </a:p>
                  </a:txBody>
                  <a:tcPr marL="34536" marR="34536" marT="17268" marB="17268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/>
                </a:tc>
                <a:extLst>
                  <a:ext uri="{0D108BD9-81ED-4DB2-BD59-A6C34878D82A}">
                    <a16:rowId xmlns:a16="http://schemas.microsoft.com/office/drawing/2014/main" val="3219092816"/>
                  </a:ext>
                </a:extLst>
              </a:tr>
              <a:tr h="352429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accent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Punish Critics</a:t>
                      </a:r>
                      <a:endParaRPr lang="en-US" sz="1800" dirty="0">
                        <a:solidFill>
                          <a:schemeClr val="accent4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✓</a:t>
                      </a:r>
                    </a:p>
                  </a:txBody>
                  <a:tcPr marL="34536" marR="34536" marT="17268" marB="1726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✓</a:t>
                      </a:r>
                    </a:p>
                  </a:txBody>
                  <a:tcPr marL="34536" marR="34536" marT="17268" marB="1726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✓</a:t>
                      </a:r>
                    </a:p>
                  </a:txBody>
                  <a:tcPr marL="34536" marR="34536" marT="17268" marB="1726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2010383"/>
                  </a:ext>
                </a:extLst>
              </a:tr>
              <a:tr h="352429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accent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Surveillance</a:t>
                      </a:r>
                      <a:endParaRPr lang="en-US" sz="1800" dirty="0">
                        <a:solidFill>
                          <a:schemeClr val="accent4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✓</a:t>
                      </a:r>
                    </a:p>
                  </a:txBody>
                  <a:tcPr marL="34536" marR="34536" marT="17268" marB="17268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/>
                </a:tc>
                <a:extLst>
                  <a:ext uri="{0D108BD9-81ED-4DB2-BD59-A6C34878D82A}">
                    <a16:rowId xmlns:a16="http://schemas.microsoft.com/office/drawing/2014/main" val="824791538"/>
                  </a:ext>
                </a:extLst>
              </a:tr>
              <a:tr h="352429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accent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Ideological Control</a:t>
                      </a:r>
                      <a:endParaRPr lang="en-US" sz="1800" dirty="0">
                        <a:solidFill>
                          <a:schemeClr val="accent4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✓</a:t>
                      </a:r>
                    </a:p>
                  </a:txBody>
                  <a:tcPr marL="34536" marR="34536" marT="17268" marB="1726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✓</a:t>
                      </a:r>
                    </a:p>
                  </a:txBody>
                  <a:tcPr marL="34536" marR="34536" marT="17268" marB="1726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36" marR="34536" marT="17268" marB="17268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969303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FE0ED99-E1CA-6120-5791-609AEC4DDDD0}"/>
              </a:ext>
            </a:extLst>
          </p:cNvPr>
          <p:cNvSpPr txBox="1"/>
          <p:nvPr/>
        </p:nvSpPr>
        <p:spPr>
          <a:xfrm rot="17973174">
            <a:off x="3008597" y="943200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Venezuela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C8F0A0-C268-7F93-F9C2-0675E451FA15}"/>
              </a:ext>
            </a:extLst>
          </p:cNvPr>
          <p:cNvSpPr txBox="1"/>
          <p:nvPr/>
        </p:nvSpPr>
        <p:spPr>
          <a:xfrm rot="17956335">
            <a:off x="6492877" y="864188"/>
            <a:ext cx="1391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Saudi Arabia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3320D4-1476-90F7-504C-A9CB04947D85}"/>
              </a:ext>
            </a:extLst>
          </p:cNvPr>
          <p:cNvSpPr txBox="1"/>
          <p:nvPr/>
        </p:nvSpPr>
        <p:spPr>
          <a:xfrm rot="17963233">
            <a:off x="8073134" y="919771"/>
            <a:ext cx="114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Nicaragua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DECA1C-F8AE-175C-5B06-8972518513B1}"/>
              </a:ext>
            </a:extLst>
          </p:cNvPr>
          <p:cNvSpPr txBox="1"/>
          <p:nvPr/>
        </p:nvSpPr>
        <p:spPr>
          <a:xfrm rot="17958558">
            <a:off x="3406724" y="806899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Turkmenistan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C8C0C4-96A8-40FC-C71F-E7411BC4395F}"/>
              </a:ext>
            </a:extLst>
          </p:cNvPr>
          <p:cNvSpPr txBox="1"/>
          <p:nvPr/>
        </p:nvSpPr>
        <p:spPr>
          <a:xfrm rot="17965971">
            <a:off x="5700165" y="1094787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Russia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02C7A6-9EB3-76A0-EBA3-D1752484918E}"/>
              </a:ext>
            </a:extLst>
          </p:cNvPr>
          <p:cNvSpPr txBox="1"/>
          <p:nvPr/>
        </p:nvSpPr>
        <p:spPr>
          <a:xfrm rot="17965015">
            <a:off x="5165530" y="1046141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Belarus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D94BBD-A57E-1E70-38B4-1D2AE796D6A5}"/>
              </a:ext>
            </a:extLst>
          </p:cNvPr>
          <p:cNvSpPr txBox="1"/>
          <p:nvPr/>
        </p:nvSpPr>
        <p:spPr>
          <a:xfrm rot="17958582">
            <a:off x="4135916" y="1148406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China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55FE01-2FC1-29B3-6C42-276B25B38C3C}"/>
              </a:ext>
            </a:extLst>
          </p:cNvPr>
          <p:cNvSpPr txBox="1"/>
          <p:nvPr/>
        </p:nvSpPr>
        <p:spPr>
          <a:xfrm rot="17983388">
            <a:off x="4740773" y="1168518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E6C166-0E5E-C6D8-CF53-1C738D872E5F}"/>
              </a:ext>
            </a:extLst>
          </p:cNvPr>
          <p:cNvSpPr txBox="1"/>
          <p:nvPr/>
        </p:nvSpPr>
        <p:spPr>
          <a:xfrm rot="17957481">
            <a:off x="6222115" y="1168113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Syria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6D6C33-04B5-DFCE-A165-C9CAD4075F53}"/>
              </a:ext>
            </a:extLst>
          </p:cNvPr>
          <p:cNvSpPr txBox="1"/>
          <p:nvPr/>
        </p:nvSpPr>
        <p:spPr>
          <a:xfrm rot="17947274">
            <a:off x="6822410" y="614329"/>
            <a:ext cx="1949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Myanmar (Burma)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4546FC-08E3-05B6-CBC0-B2F22B9736AD}"/>
              </a:ext>
            </a:extLst>
          </p:cNvPr>
          <p:cNvSpPr txBox="1"/>
          <p:nvPr/>
        </p:nvSpPr>
        <p:spPr>
          <a:xfrm rot="17931937">
            <a:off x="7641080" y="1082480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Angola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DFC44B-ABA1-10CF-A2B5-4D3D3EBAC32E}"/>
              </a:ext>
            </a:extLst>
          </p:cNvPr>
          <p:cNvSpPr txBox="1"/>
          <p:nvPr/>
        </p:nvSpPr>
        <p:spPr>
          <a:xfrm>
            <a:off x="394360" y="521782"/>
            <a:ext cx="21194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Manipulation</a:t>
            </a:r>
          </a:p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of Information </a:t>
            </a:r>
          </a:p>
        </p:txBody>
      </p:sp>
    </p:spTree>
    <p:extLst>
      <p:ext uri="{BB962C8B-B14F-4D97-AF65-F5344CB8AC3E}">
        <p14:creationId xmlns:p14="http://schemas.microsoft.com/office/powerpoint/2010/main" val="24549692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5906b52cba_0_28"/>
          <p:cNvSpPr txBox="1"/>
          <p:nvPr/>
        </p:nvSpPr>
        <p:spPr>
          <a:xfrm>
            <a:off x="152400" y="131325"/>
            <a:ext cx="30000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Example Country: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Eritrea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Article/Video Title (link)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000" i="1" u="sng" dirty="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 Should Continue Scrutiny of Rights Crisis in Eritrea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61" name="Google Shape;361;g35906b52cba_0_28"/>
          <p:cNvGraphicFramePr/>
          <p:nvPr>
            <p:extLst>
              <p:ext uri="{D42A27DB-BD31-4B8C-83A1-F6EECF244321}">
                <p14:modId xmlns:p14="http://schemas.microsoft.com/office/powerpoint/2010/main" val="1643955472"/>
              </p:ext>
            </p:extLst>
          </p:nvPr>
        </p:nvGraphicFramePr>
        <p:xfrm>
          <a:off x="277900" y="1037275"/>
          <a:ext cx="5495975" cy="32905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1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6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79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35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6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77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sng" dirty="0" err="1">
                          <a:solidFill>
                            <a:srgbClr val="98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Miniluv</a:t>
                      </a:r>
                      <a:r>
                        <a:rPr lang="en-US" sz="1200" b="1" dirty="0">
                          <a:solidFill>
                            <a:srgbClr val="98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134F5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(Ministry of Love)</a:t>
                      </a:r>
                      <a:endParaRPr sz="1200" b="1" dirty="0">
                        <a:solidFill>
                          <a:srgbClr val="134F5C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1" dirty="0">
                          <a:solidFill>
                            <a:srgbClr val="134F5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Punishment</a:t>
                      </a:r>
                      <a:endParaRPr sz="1200" b="1" i="1" dirty="0">
                        <a:solidFill>
                          <a:srgbClr val="134F5C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sng" dirty="0" err="1">
                          <a:solidFill>
                            <a:srgbClr val="98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Minipax</a:t>
                      </a:r>
                      <a:r>
                        <a:rPr lang="en-US" sz="1200" b="1" u="sng" dirty="0">
                          <a:solidFill>
                            <a:srgbClr val="98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134F5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(Ministry of Peace)   </a:t>
                      </a:r>
                      <a:r>
                        <a:rPr lang="en-US" sz="1200" b="1" i="1" dirty="0">
                          <a:solidFill>
                            <a:srgbClr val="134F5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War</a:t>
                      </a:r>
                      <a:endParaRPr sz="1200" b="1" i="1" dirty="0">
                        <a:solidFill>
                          <a:srgbClr val="134F5C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sng" dirty="0" err="1">
                          <a:solidFill>
                            <a:srgbClr val="98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Miniplenty</a:t>
                      </a:r>
                      <a:r>
                        <a:rPr lang="en-US" sz="1200" b="1" u="sng" dirty="0">
                          <a:solidFill>
                            <a:srgbClr val="98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134F5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(Ministry of Food) </a:t>
                      </a:r>
                      <a:r>
                        <a:rPr lang="en-US" sz="1200" b="1" i="1" dirty="0">
                          <a:solidFill>
                            <a:srgbClr val="134F5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Control</a:t>
                      </a:r>
                      <a:endParaRPr sz="1200" b="1" i="1" dirty="0">
                        <a:solidFill>
                          <a:srgbClr val="134F5C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sng" dirty="0" err="1">
                          <a:solidFill>
                            <a:srgbClr val="98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Minitru</a:t>
                      </a:r>
                      <a:r>
                        <a:rPr lang="en-US" sz="1200" b="1" u="sng" dirty="0">
                          <a:solidFill>
                            <a:srgbClr val="98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134F5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(Ministry of Truth)</a:t>
                      </a:r>
                      <a:endParaRPr sz="1200" b="1" dirty="0">
                        <a:solidFill>
                          <a:srgbClr val="134F5C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1" dirty="0">
                          <a:solidFill>
                            <a:srgbClr val="134F5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Propaganda</a:t>
                      </a:r>
                      <a:endParaRPr sz="1200" b="1" i="1" dirty="0">
                        <a:solidFill>
                          <a:srgbClr val="134F5C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1" dirty="0">
                          <a:solidFill>
                            <a:srgbClr val="134F5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Contains Bias</a:t>
                      </a:r>
                      <a:endParaRPr sz="1200" b="1" i="1" dirty="0">
                        <a:solidFill>
                          <a:srgbClr val="134F5C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1" dirty="0">
                          <a:solidFill>
                            <a:srgbClr val="134F5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Logical Fallacy</a:t>
                      </a:r>
                      <a:endParaRPr sz="1200" b="1" i="1" dirty="0">
                        <a:solidFill>
                          <a:srgbClr val="134F5C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10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950" b="1" dirty="0">
                          <a:solidFill>
                            <a:srgbClr val="00796B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“</a:t>
                      </a:r>
                      <a:r>
                        <a:rPr lang="en-US" sz="950" b="1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...enforced disappearances persist unabated…”</a:t>
                      </a:r>
                      <a:endParaRPr sz="950" b="1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“</a:t>
                      </a:r>
                      <a:r>
                        <a:rPr lang="en-US" sz="1000" b="1" dirty="0">
                          <a:solidFill>
                            <a:srgbClr val="44444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... policy of </a:t>
                      </a:r>
                      <a:r>
                        <a:rPr lang="en-US" sz="1000" b="1" u="sng" dirty="0">
                          <a:solidFill>
                            <a:srgbClr val="1155C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indefinite national service</a:t>
                      </a:r>
                      <a:r>
                        <a:rPr lang="en-US" sz="1000" b="1" dirty="0">
                          <a:solidFill>
                            <a:srgbClr val="44444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including </a:t>
                      </a:r>
                      <a:r>
                        <a:rPr lang="en-US" sz="1000" b="1" u="sng" dirty="0">
                          <a:solidFill>
                            <a:srgbClr val="1155C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compulsory military conscription</a:t>
                      </a:r>
                      <a:r>
                        <a:rPr lang="en-US" sz="100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…”</a:t>
                      </a:r>
                      <a:endParaRPr sz="1000" b="1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/>
                        <a:t>N/A</a:t>
                      </a:r>
                      <a:endParaRPr sz="1000" b="1" dirty="0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rgbClr val="44444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“Civic space within Eritrea is completely closed: no independent media…”</a:t>
                      </a:r>
                      <a:endParaRPr sz="1000" b="1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rgbClr val="44444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“They should stand with victims of abuses and the courageous Eritrean human rights defenders, not with rights-abusing governments seeking to undermine international protections.”</a:t>
                      </a:r>
                      <a:endParaRPr sz="1000" b="1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62" name="Google Shape;362;g35906b52cba_0_28"/>
          <p:cNvGraphicFramePr/>
          <p:nvPr/>
        </p:nvGraphicFramePr>
        <p:xfrm>
          <a:off x="277888" y="4470225"/>
          <a:ext cx="5495925" cy="6102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8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0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rgbClr val="98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Similarities:</a:t>
                      </a:r>
                      <a:endParaRPr sz="1200" b="1">
                        <a:solidFill>
                          <a:srgbClr val="98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>
                          <a:solidFill>
                            <a:srgbClr val="98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Bias:</a:t>
                      </a:r>
                      <a:endParaRPr sz="1200" b="1" dirty="0">
                        <a:solidFill>
                          <a:srgbClr val="98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>
                          <a:solidFill>
                            <a:srgbClr val="98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Logical Fallacy:</a:t>
                      </a:r>
                      <a:endParaRPr sz="1200" b="1" dirty="0">
                        <a:solidFill>
                          <a:srgbClr val="98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63" name="Google Shape;363;g35906b52cba_0_28"/>
          <p:cNvSpPr txBox="1"/>
          <p:nvPr/>
        </p:nvSpPr>
        <p:spPr>
          <a:xfrm>
            <a:off x="6288075" y="628549"/>
            <a:ext cx="2732700" cy="4328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Font typeface="Calibri"/>
              <a:buChar char="●"/>
            </a:pPr>
            <a:r>
              <a:rPr lang="en-US" sz="220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Research 3 countries</a:t>
            </a:r>
            <a:endParaRPr sz="2200" dirty="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Font typeface="Calibri"/>
              <a:buChar char="●"/>
            </a:pPr>
            <a:r>
              <a:rPr lang="en-US" sz="220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Record observations on the Ministries handout</a:t>
            </a:r>
            <a:endParaRPr sz="2200" dirty="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Font typeface="Calibri"/>
              <a:buChar char="●"/>
            </a:pPr>
            <a:r>
              <a:rPr lang="en-US" sz="220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Write a short summary of your observations to be presented in a 30-Second </a:t>
            </a:r>
            <a:endParaRPr sz="2200" dirty="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Expert format.</a:t>
            </a:r>
            <a:endParaRPr sz="2200" dirty="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58cb83dc87_1_42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Circle up the desks.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Get a sticky note.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Share your 30-Second Expert statement with the circle.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After listening, write two questions you have about your classmates’ statements.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Put your questions in the teacher’s bowl.</a:t>
            </a:r>
            <a:endParaRPr dirty="0"/>
          </a:p>
        </p:txBody>
      </p:sp>
      <p:sp>
        <p:nvSpPr>
          <p:cNvPr id="369" name="Google Shape;369;g358cb83dc87_1_42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30-Second Expert</a:t>
            </a:r>
            <a:endParaRPr/>
          </a:p>
        </p:txBody>
      </p:sp>
      <p:pic>
        <p:nvPicPr>
          <p:cNvPr id="370" name="Google Shape;370;g358cb83dc87_1_42" title="30 Second Exper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8132" y="90800"/>
            <a:ext cx="2608625" cy="189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>
          <a:extLst>
            <a:ext uri="{FF2B5EF4-FFF2-40B4-BE49-F238E27FC236}">
              <a16:creationId xmlns:a16="http://schemas.microsoft.com/office/drawing/2014/main" id="{0E138C8B-D844-F170-2FD4-1EBEF8D32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358cb83dc87_1_124">
            <a:extLst>
              <a:ext uri="{FF2B5EF4-FFF2-40B4-BE49-F238E27FC236}">
                <a16:creationId xmlns:a16="http://schemas.microsoft.com/office/drawing/2014/main" id="{B8A8F17D-967C-7448-2F78-46BD57533F4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916844"/>
            <a:ext cx="8229600" cy="373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-US" dirty="0">
                <a:solidFill>
                  <a:schemeClr val="dk2"/>
                </a:solidFill>
              </a:rPr>
              <a:t>📢 Listen to Understand</a:t>
            </a:r>
            <a:br>
              <a:rPr lang="en-US" dirty="0">
                <a:solidFill>
                  <a:schemeClr val="dk2"/>
                </a:solidFill>
              </a:rPr>
            </a:br>
            <a:r>
              <a:rPr lang="en-US" dirty="0">
                <a:solidFill>
                  <a:schemeClr val="dk2"/>
                </a:solidFill>
              </a:rPr>
              <a:t>🤝 Engage Respectfully</a:t>
            </a:r>
            <a:br>
              <a:rPr lang="en-US" dirty="0">
                <a:solidFill>
                  <a:schemeClr val="dk2"/>
                </a:solidFill>
              </a:rPr>
            </a:br>
            <a:r>
              <a:rPr lang="en-US" dirty="0">
                <a:solidFill>
                  <a:schemeClr val="dk2"/>
                </a:solidFill>
              </a:rPr>
              <a:t>🗣️ Contribute Equally</a:t>
            </a:r>
            <a:br>
              <a:rPr lang="en-US" dirty="0">
                <a:solidFill>
                  <a:schemeClr val="dk2"/>
                </a:solidFill>
              </a:rPr>
            </a:br>
            <a:r>
              <a:rPr lang="en-US" dirty="0">
                <a:solidFill>
                  <a:schemeClr val="dk2"/>
                </a:solidFill>
              </a:rPr>
              <a:t>🧠 Collaborate for Growth</a:t>
            </a:r>
            <a:br>
              <a:rPr lang="en-US" dirty="0">
                <a:solidFill>
                  <a:schemeClr val="dk2"/>
                </a:solidFill>
              </a:rPr>
            </a:br>
            <a:r>
              <a:rPr lang="en-US" dirty="0">
                <a:solidFill>
                  <a:schemeClr val="dk2"/>
                </a:solidFill>
              </a:rPr>
              <a:t>📜 Honor the Agreements</a:t>
            </a:r>
            <a:br>
              <a:rPr lang="en-US" sz="5600" b="1" dirty="0">
                <a:solidFill>
                  <a:schemeClr val="dk2"/>
                </a:solidFill>
              </a:rPr>
            </a:br>
            <a:r>
              <a:rPr lang="en-US" sz="5600" b="1" dirty="0">
                <a:solidFill>
                  <a:schemeClr val="dk2"/>
                </a:solidFill>
              </a:rPr>
              <a:t> </a:t>
            </a:r>
            <a:endParaRPr sz="24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sz="3650" b="1" dirty="0">
              <a:solidFill>
                <a:schemeClr val="dk2"/>
              </a:solidFill>
            </a:endParaRPr>
          </a:p>
        </p:txBody>
      </p:sp>
      <p:sp>
        <p:nvSpPr>
          <p:cNvPr id="376" name="Google Shape;376;g358cb83dc87_1_124">
            <a:extLst>
              <a:ext uri="{FF2B5EF4-FFF2-40B4-BE49-F238E27FC236}">
                <a16:creationId xmlns:a16="http://schemas.microsoft.com/office/drawing/2014/main" id="{A7F50188-B95B-041C-6A73-AC92BC7A45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96322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Norms</a:t>
            </a:r>
            <a:endParaRPr dirty="0"/>
          </a:p>
        </p:txBody>
      </p:sp>
      <p:pic>
        <p:nvPicPr>
          <p:cNvPr id="377" name="Google Shape;377;g358cb83dc87_1_124">
            <a:extLst>
              <a:ext uri="{FF2B5EF4-FFF2-40B4-BE49-F238E27FC236}">
                <a16:creationId xmlns:a16="http://schemas.microsoft.com/office/drawing/2014/main" id="{2FC0CEF1-7FCC-3266-EADE-6A0A8751D21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7150" y="415800"/>
            <a:ext cx="1879650" cy="1446825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g358cb83dc87_1_124">
            <a:extLst>
              <a:ext uri="{FF2B5EF4-FFF2-40B4-BE49-F238E27FC236}">
                <a16:creationId xmlns:a16="http://schemas.microsoft.com/office/drawing/2014/main" id="{41AF9C6E-74E2-C9F8-4BDA-494E59D39113}"/>
              </a:ext>
            </a:extLst>
          </p:cNvPr>
          <p:cNvSpPr txBox="1"/>
          <p:nvPr/>
        </p:nvSpPr>
        <p:spPr>
          <a:xfrm>
            <a:off x="4273511" y="2363669"/>
            <a:ext cx="4649108" cy="28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910D28"/>
                </a:solidFill>
                <a:latin typeface="Calibri"/>
                <a:ea typeface="Calibri"/>
                <a:cs typeface="Calibri"/>
                <a:sym typeface="Calibri"/>
              </a:rPr>
              <a:t>Discussion Expectations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Clr>
                <a:srgbClr val="910D28"/>
              </a:buClr>
              <a:buSzPts val="2600"/>
              <a:buFont typeface="Calibri"/>
              <a:buChar char="●"/>
            </a:pPr>
            <a: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 to the questions.</a:t>
            </a:r>
            <a:endParaRPr sz="2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rgbClr val="910D28"/>
              </a:buClr>
              <a:buSzPts val="2600"/>
              <a:buFont typeface="Calibri"/>
              <a:buChar char="●"/>
            </a:pPr>
            <a: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Participate in the discussion. </a:t>
            </a:r>
            <a:endParaRPr sz="2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rgbClr val="910D28"/>
              </a:buClr>
              <a:buSzPts val="2600"/>
              <a:buFont typeface="Calibri"/>
              <a:buChar char="●"/>
            </a:pPr>
            <a: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Volunteer to facilitate.</a:t>
            </a:r>
            <a:endParaRPr sz="2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solidFill>
                <a:srgbClr val="910D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78589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7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r>
              <a:rPr lang="en-US"/>
              <a:t>Six-Word Memoir</a:t>
            </a:r>
            <a:endParaRPr/>
          </a:p>
        </p:txBody>
      </p:sp>
      <p:sp>
        <p:nvSpPr>
          <p:cNvPr id="384" name="Google Shape;384;p27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5020500" cy="3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231775" lvl="0" indent="-666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 dirty="0"/>
              <a:t>	Write a Six-Word Memoir that summarizes your biggest takeaway from studying </a:t>
            </a:r>
            <a:r>
              <a:rPr lang="en-US" i="1" dirty="0"/>
              <a:t>1984</a:t>
            </a:r>
            <a:r>
              <a:rPr lang="en-US" dirty="0"/>
              <a:t>, other countries, government, and bias and/or censorship. </a:t>
            </a:r>
            <a:endParaRPr dirty="0"/>
          </a:p>
        </p:txBody>
      </p:sp>
      <p:pic>
        <p:nvPicPr>
          <p:cNvPr id="385" name="Google Shape;385;p27" title="Six Word Memoi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0951" y="688267"/>
            <a:ext cx="3066125" cy="74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157563-0954-58D0-2A53-3142C9D3C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Choice Board</a:t>
            </a:r>
          </a:p>
        </p:txBody>
      </p:sp>
      <p:pic>
        <p:nvPicPr>
          <p:cNvPr id="5" name="Picture 4" descr="A grid of white squares with red text&#10;&#10;AI-generated content may be incorrect.">
            <a:extLst>
              <a:ext uri="{FF2B5EF4-FFF2-40B4-BE49-F238E27FC236}">
                <a16:creationId xmlns:a16="http://schemas.microsoft.com/office/drawing/2014/main" id="{8F4A25AE-FE52-B538-D1C6-2A32C3501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8297" y="528637"/>
            <a:ext cx="4063945" cy="4086225"/>
          </a:xfrm>
          <a:prstGeom prst="rect">
            <a:avLst/>
          </a:prstGeom>
        </p:spPr>
      </p:pic>
      <p:pic>
        <p:nvPicPr>
          <p:cNvPr id="9" name="Picture 8" descr="A hand pressing a button&#10;&#10;AI-generated content may be incorrect.">
            <a:extLst>
              <a:ext uri="{FF2B5EF4-FFF2-40B4-BE49-F238E27FC236}">
                <a16:creationId xmlns:a16="http://schemas.microsoft.com/office/drawing/2014/main" id="{6CC9339F-88BF-F9F0-1118-25A4E6E166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400" y="1971674"/>
            <a:ext cx="1964739" cy="210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796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530352" y="423009"/>
            <a:ext cx="7772400" cy="801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</a:pPr>
            <a:r>
              <a:rPr lang="en-US" dirty="0"/>
              <a:t>Learning Objectives</a:t>
            </a:r>
            <a:endParaRPr dirty="0"/>
          </a:p>
        </p:txBody>
      </p:sp>
      <p:sp>
        <p:nvSpPr>
          <p:cNvPr id="107" name="Google Shape;107;p25"/>
          <p:cNvSpPr txBox="1">
            <a:spLocks noGrp="1"/>
          </p:cNvSpPr>
          <p:nvPr>
            <p:ph type="body" idx="1"/>
          </p:nvPr>
        </p:nvSpPr>
        <p:spPr>
          <a:xfrm>
            <a:off x="530352" y="1224366"/>
            <a:ext cx="7772400" cy="3095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457200" lvl="0" indent="-331787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dirty="0"/>
              <a:t>Evaluate text and video to understand how different factors influence the conclusions drawn by authors on the same issue. </a:t>
            </a:r>
            <a:endParaRPr dirty="0"/>
          </a:p>
          <a:p>
            <a:pPr marL="457200" lvl="0" indent="-331787" algn="l" rtl="0">
              <a:spcBef>
                <a:spcPts val="0"/>
              </a:spcBef>
              <a:spcAft>
                <a:spcPts val="0"/>
              </a:spcAft>
              <a:buSzPct val="101131"/>
              <a:buChar char="•"/>
            </a:pPr>
            <a:r>
              <a:rPr lang="en-US" dirty="0"/>
              <a:t>Investigate the reasoning authors use and identify any biases or logical fallacies present in their works.</a:t>
            </a:r>
            <a:endParaRPr dirty="0"/>
          </a:p>
          <a:p>
            <a:pPr marL="457200" lvl="0" indent="-331787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dirty="0"/>
              <a:t>Create multimodal content communicating their findings and reasoning.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6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r>
              <a:rPr lang="en-US" dirty="0"/>
              <a:t>Walking Vote</a:t>
            </a:r>
            <a:endParaRPr dirty="0"/>
          </a:p>
        </p:txBody>
      </p:sp>
      <p:sp>
        <p:nvSpPr>
          <p:cNvPr id="113" name="Google Shape;113;p26"/>
          <p:cNvSpPr txBox="1">
            <a:spLocks noGrp="1"/>
          </p:cNvSpPr>
          <p:nvPr>
            <p:ph type="body" idx="1"/>
          </p:nvPr>
        </p:nvSpPr>
        <p:spPr>
          <a:xfrm>
            <a:off x="3872075" y="1290934"/>
            <a:ext cx="5020500" cy="3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231775" lvl="0" indent="-66675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 dirty="0"/>
              <a:t> Do the following headlines represent real, authentic news stories, or manufactured, false news? Move to the side of the room that indicates your answer. </a:t>
            </a:r>
            <a:endParaRPr dirty="0"/>
          </a:p>
        </p:txBody>
      </p:sp>
      <p:pic>
        <p:nvPicPr>
          <p:cNvPr id="114" name="Google Shape;11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542822"/>
            <a:ext cx="3361500" cy="1890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7751" y="152400"/>
            <a:ext cx="52684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1"/>
          <p:cNvSpPr txBox="1"/>
          <p:nvPr/>
        </p:nvSpPr>
        <p:spPr>
          <a:xfrm>
            <a:off x="179700" y="898450"/>
            <a:ext cx="8784600" cy="1671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685800">
              <a:lnSpc>
                <a:spcPct val="115000"/>
              </a:lnSpc>
              <a:buClrTx/>
            </a:pPr>
            <a:r>
              <a:rPr lang="en-US" sz="4200" b="1" kern="120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Mom Delivers Her Own Baby After Watching YouTube Tutorial</a:t>
            </a:r>
            <a:endParaRPr sz="4200" b="1" kern="1200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" name="Google Shape;141;p31" title="yt_logo_rgb_ligh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2826" y="3429301"/>
            <a:ext cx="4042899" cy="90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8" title="Screenshot 2025-04-15 at 16.24.0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17276"/>
            <a:ext cx="8839200" cy="3205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40" title="Screenshot 2025-04-15 at 18.26.4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113" y="152401"/>
            <a:ext cx="6325667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14684</TotalTime>
  <Words>2319</Words>
  <Application>Microsoft Macintosh PowerPoint</Application>
  <PresentationFormat>On-screen Show (16:9)</PresentationFormat>
  <Paragraphs>237</Paragraphs>
  <Slides>38</Slides>
  <Notes>38</Notes>
  <HiddenSlides>1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56" baseType="lpstr">
      <vt:lpstr>Calisto MT</vt:lpstr>
      <vt:lpstr>Merriweather</vt:lpstr>
      <vt:lpstr>Noto Sans Symbols</vt:lpstr>
      <vt:lpstr>Tahoma</vt:lpstr>
      <vt:lpstr>Oswald</vt:lpstr>
      <vt:lpstr>Montserrat</vt:lpstr>
      <vt:lpstr>EB Garamond SemiBold</vt:lpstr>
      <vt:lpstr>EB Garamond</vt:lpstr>
      <vt:lpstr>Aptos Display</vt:lpstr>
      <vt:lpstr>Calibri</vt:lpstr>
      <vt:lpstr>Century</vt:lpstr>
      <vt:lpstr>Aptos</vt:lpstr>
      <vt:lpstr>Oswald Medium</vt:lpstr>
      <vt:lpstr>Roboto</vt:lpstr>
      <vt:lpstr>Arial</vt:lpstr>
      <vt:lpstr>LEARN theme</vt:lpstr>
      <vt:lpstr>LEARN theme</vt:lpstr>
      <vt:lpstr>Office Theme</vt:lpstr>
      <vt:lpstr>PowerPoint Presentation</vt:lpstr>
      <vt:lpstr>Watching Big Brother </vt:lpstr>
      <vt:lpstr>Essential Questions</vt:lpstr>
      <vt:lpstr>Learning Objectives</vt:lpstr>
      <vt:lpstr>Walking Vote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Fallacies: Propaganda and false news often rely on logical fallacies to manipulate audiences.</vt:lpstr>
      <vt:lpstr>Doublethink Detector</vt:lpstr>
      <vt:lpstr>What is “left” and “right”? </vt:lpstr>
      <vt:lpstr>PowerPoint Presentation</vt:lpstr>
      <vt:lpstr>How to Detect Bias in Media</vt:lpstr>
      <vt:lpstr>Questions for Bias Analysis: 1</vt:lpstr>
      <vt:lpstr>Questions for Bias Analysis: 2</vt:lpstr>
      <vt:lpstr>Wakelet: Looking for Bias</vt:lpstr>
      <vt:lpstr>Categorical Highlighting: Jihyun Park</vt:lpstr>
      <vt:lpstr>Yeonmi Park: On Freedom</vt:lpstr>
      <vt:lpstr>PowerPoint Presentation</vt:lpstr>
      <vt:lpstr>PowerPoint Presentation</vt:lpstr>
      <vt:lpstr>30-Second Expert</vt:lpstr>
      <vt:lpstr>Norms</vt:lpstr>
      <vt:lpstr>Six-Word Memoir</vt:lpstr>
      <vt:lpstr>Choice Board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Watching Big Brother</dc:title>
  <dc:subject/>
  <dc:creator>K20 Center</dc:creator>
  <cp:keywords/>
  <dc:description/>
  <cp:lastModifiedBy>Moharram, Jehanne</cp:lastModifiedBy>
  <cp:revision>19</cp:revision>
  <dcterms:modified xsi:type="dcterms:W3CDTF">2025-06-18T15:07:26Z</dcterms:modified>
  <cp:category/>
</cp:coreProperties>
</file>