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2" r:id="rId5"/>
    <p:sldMasterId id="214748366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y="5143500" cx="9144000"/>
  <p:notesSz cx="6858000" cy="9144000"/>
  <p:embeddedFontLst>
    <p:embeddedFont>
      <p:font typeface="Play"/>
      <p:regular r:id="rId46"/>
      <p:bold r:id="rId47"/>
    </p:embeddedFont>
    <p:embeddedFont>
      <p:font typeface="Oswald Medium"/>
      <p:regular r:id="rId48"/>
      <p:bold r:id="rId49"/>
    </p:embeddedFont>
    <p:embeddedFont>
      <p:font typeface="Roboto"/>
      <p:regular r:id="rId50"/>
      <p:bold r:id="rId51"/>
      <p:italic r:id="rId52"/>
      <p:boldItalic r:id="rId53"/>
    </p:embeddedFont>
    <p:embeddedFont>
      <p:font typeface="Montserrat"/>
      <p:regular r:id="rId54"/>
      <p:bold r:id="rId55"/>
      <p:italic r:id="rId56"/>
      <p:boldItalic r:id="rId57"/>
    </p:embeddedFont>
    <p:embeddedFont>
      <p:font typeface="EB Garamond SemiBold"/>
      <p:regular r:id="rId58"/>
      <p:bold r:id="rId59"/>
      <p:italic r:id="rId60"/>
      <p:boldItalic r:id="rId61"/>
    </p:embeddedFont>
    <p:embeddedFont>
      <p:font typeface="Tahoma"/>
      <p:regular r:id="rId62"/>
      <p:bold r:id="rId63"/>
    </p:embeddedFont>
    <p:embeddedFont>
      <p:font typeface="EB Garamond"/>
      <p:regular r:id="rId64"/>
      <p:bold r:id="rId65"/>
      <p:italic r:id="rId66"/>
      <p:boldItalic r:id="rId67"/>
    </p:embeddedFont>
    <p:embeddedFont>
      <p:font typeface="Lustria"/>
      <p:regular r:id="rId68"/>
    </p:embeddedFont>
    <p:embeddedFont>
      <p:font typeface="Oswald"/>
      <p:regular r:id="rId69"/>
      <p:bold r:id="rId70"/>
    </p:embeddedFont>
    <p:embeddedFont>
      <p:font typeface="Merriweather"/>
      <p:regular r:id="rId71"/>
      <p:bold r:id="rId72"/>
      <p:italic r:id="rId73"/>
      <p:boldItalic r:id="rId7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75" roundtripDataSignature="AMtx7mj9GF8zIaul8+x8aOdCNS+poI5e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A1DB97B-899F-4F5C-B339-39D9CEEAEB85}">
  <a:tblStyle styleId="{0A1DB97B-899F-4F5C-B339-39D9CEEAEB8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9EA"/>
          </a:solidFill>
        </a:fill>
      </a:tcStyle>
    </a:wholeTbl>
    <a:band1H>
      <a:tcTxStyle/>
      <a:tcStyle>
        <a:fill>
          <a:solidFill>
            <a:srgbClr val="CDD1D1"/>
          </a:solidFill>
        </a:fill>
      </a:tcStyle>
    </a:band1H>
    <a:band2H>
      <a:tcTxStyle/>
    </a:band2H>
    <a:band1V>
      <a:tcTxStyle/>
      <a:tcStyle>
        <a:fill>
          <a:solidFill>
            <a:srgbClr val="CDD1D1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8E9EA"/>
          </a:solidFill>
        </a:fill>
      </a:tcStyle>
    </a:lastRow>
    <a:seCell>
      <a:tcTxStyle/>
    </a:seCell>
    <a:swCell>
      <a:tcTxStyle/>
    </a:swCell>
    <a:firstRow>
      <a:tcTxStyle b="on" i="off"/>
      <a:tcStyle>
        <a:fill>
          <a:solidFill>
            <a:srgbClr val="E8E9EA"/>
          </a:solidFill>
        </a:fill>
      </a:tcStyle>
    </a:firstRow>
    <a:neCell>
      <a:tcTxStyle/>
    </a:neCell>
    <a:nwCell>
      <a:tcTxStyle/>
    </a:nwCell>
  </a:tblStyle>
  <a:tblStyle styleId="{94EAF79B-95E5-43BA-B0E2-C8339110A0B9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font" Target="fonts/Play-regular.fntdata"/><Relationship Id="rId45" Type="http://schemas.openxmlformats.org/officeDocument/2006/relationships/slide" Target="slides/slide3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font" Target="fonts/OswaldMedium-regular.fntdata"/><Relationship Id="rId47" Type="http://schemas.openxmlformats.org/officeDocument/2006/relationships/font" Target="fonts/Play-bold.fntdata"/><Relationship Id="rId49" Type="http://schemas.openxmlformats.org/officeDocument/2006/relationships/font" Target="fonts/OswaldMedium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Merriweather-italic.fntdata"/><Relationship Id="rId72" Type="http://schemas.openxmlformats.org/officeDocument/2006/relationships/font" Target="fonts/Merriweather-bold.fntdata"/><Relationship Id="rId31" Type="http://schemas.openxmlformats.org/officeDocument/2006/relationships/slide" Target="slides/slide24.xml"/><Relationship Id="rId75" Type="http://customschemas.google.com/relationships/presentationmetadata" Target="metadata"/><Relationship Id="rId30" Type="http://schemas.openxmlformats.org/officeDocument/2006/relationships/slide" Target="slides/slide23.xml"/><Relationship Id="rId74" Type="http://schemas.openxmlformats.org/officeDocument/2006/relationships/font" Target="fonts/Merriweather-boldItalic.fntdata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71" Type="http://schemas.openxmlformats.org/officeDocument/2006/relationships/font" Target="fonts/Merriweather-regular.fntdata"/><Relationship Id="rId70" Type="http://schemas.openxmlformats.org/officeDocument/2006/relationships/font" Target="fonts/Oswald-bold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Tahoma-regular.fntdata"/><Relationship Id="rId61" Type="http://schemas.openxmlformats.org/officeDocument/2006/relationships/font" Target="fonts/EBGaramondSemiBold-boldItalic.fntdata"/><Relationship Id="rId20" Type="http://schemas.openxmlformats.org/officeDocument/2006/relationships/slide" Target="slides/slide13.xml"/><Relationship Id="rId64" Type="http://schemas.openxmlformats.org/officeDocument/2006/relationships/font" Target="fonts/EBGaramond-regular.fntdata"/><Relationship Id="rId63" Type="http://schemas.openxmlformats.org/officeDocument/2006/relationships/font" Target="fonts/Tahoma-bold.fntdata"/><Relationship Id="rId22" Type="http://schemas.openxmlformats.org/officeDocument/2006/relationships/slide" Target="slides/slide15.xml"/><Relationship Id="rId66" Type="http://schemas.openxmlformats.org/officeDocument/2006/relationships/font" Target="fonts/EBGaramond-italic.fntdata"/><Relationship Id="rId21" Type="http://schemas.openxmlformats.org/officeDocument/2006/relationships/slide" Target="slides/slide14.xml"/><Relationship Id="rId65" Type="http://schemas.openxmlformats.org/officeDocument/2006/relationships/font" Target="fonts/EBGaramond-bold.fntdata"/><Relationship Id="rId24" Type="http://schemas.openxmlformats.org/officeDocument/2006/relationships/slide" Target="slides/slide17.xml"/><Relationship Id="rId68" Type="http://schemas.openxmlformats.org/officeDocument/2006/relationships/font" Target="fonts/Lustria-regular.fntdata"/><Relationship Id="rId23" Type="http://schemas.openxmlformats.org/officeDocument/2006/relationships/slide" Target="slides/slide16.xml"/><Relationship Id="rId67" Type="http://schemas.openxmlformats.org/officeDocument/2006/relationships/font" Target="fonts/EBGaramond-boldItalic.fntdata"/><Relationship Id="rId60" Type="http://schemas.openxmlformats.org/officeDocument/2006/relationships/font" Target="fonts/EBGaramondSemiBold-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Oswald-regular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Roboto-bold.fntdata"/><Relationship Id="rId50" Type="http://schemas.openxmlformats.org/officeDocument/2006/relationships/font" Target="fonts/Roboto-regular.fntdata"/><Relationship Id="rId53" Type="http://schemas.openxmlformats.org/officeDocument/2006/relationships/font" Target="fonts/Roboto-boldItalic.fntdata"/><Relationship Id="rId52" Type="http://schemas.openxmlformats.org/officeDocument/2006/relationships/font" Target="fonts/Roboto-italic.fntdata"/><Relationship Id="rId11" Type="http://schemas.openxmlformats.org/officeDocument/2006/relationships/slide" Target="slides/slide4.xml"/><Relationship Id="rId55" Type="http://schemas.openxmlformats.org/officeDocument/2006/relationships/font" Target="fonts/Montserrat-bold.fntdata"/><Relationship Id="rId10" Type="http://schemas.openxmlformats.org/officeDocument/2006/relationships/slide" Target="slides/slide3.xml"/><Relationship Id="rId54" Type="http://schemas.openxmlformats.org/officeDocument/2006/relationships/font" Target="fonts/Montserrat-regular.fntdata"/><Relationship Id="rId13" Type="http://schemas.openxmlformats.org/officeDocument/2006/relationships/slide" Target="slides/slide6.xml"/><Relationship Id="rId57" Type="http://schemas.openxmlformats.org/officeDocument/2006/relationships/font" Target="fonts/Montserrat-boldItalic.fntdata"/><Relationship Id="rId12" Type="http://schemas.openxmlformats.org/officeDocument/2006/relationships/slide" Target="slides/slide5.xml"/><Relationship Id="rId56" Type="http://schemas.openxmlformats.org/officeDocument/2006/relationships/font" Target="fonts/Montserrat-italic.fntdata"/><Relationship Id="rId15" Type="http://schemas.openxmlformats.org/officeDocument/2006/relationships/slide" Target="slides/slide8.xml"/><Relationship Id="rId59" Type="http://schemas.openxmlformats.org/officeDocument/2006/relationships/font" Target="fonts/EBGaramondSemiBold-bold.fntdata"/><Relationship Id="rId14" Type="http://schemas.openxmlformats.org/officeDocument/2006/relationships/slide" Target="slides/slide7.xml"/><Relationship Id="rId58" Type="http://schemas.openxmlformats.org/officeDocument/2006/relationships/font" Target="fonts/EBGaramondSemiBold-regular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henandoahcountryq102.iheart.com/content/2018-04-30-mom-delivers-her-own-baby-after-watching-youtube-tutorial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ytimes.com/2024/10/10/us/raccoons-washington-home.html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pnews.com/article/fact-check-statue-of-liberty-syrian-artist-002661858342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hat.openai.com/chat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pnews.com/article/denmark" TargetMode="External"/><Relationship Id="rId3" Type="http://schemas.openxmlformats.org/officeDocument/2006/relationships/hyperlink" Target="https://apnews.com/article/denmark-pigs-controversial-art-exhibition-animal-rights-4ed7e96f9274f68dd9f202ed9955748a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telegraph.co.uk/news/2018/05/03/missing-hiker-faces-huge-bill-rescue-operation-found-luxury/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hat.openai.com/" TargetMode="External"/><Relationship Id="rId3" Type="http://schemas.openxmlformats.org/officeDocument/2006/relationships/hyperlink" Target="https://chat.openai.com/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nypl.getarchive.net/media/children-playing-cards-in-front-yard-in-slum-area-near-union-station-section-a51a7a" TargetMode="Externa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XJA3EhyVPc0" TargetMode="Externa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formationisbeautiful.net/visualizations/left-vs-right-us/" TargetMode="Externa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6R6-2_8m4Co%C2%A0" TargetMode="Externa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mLzTo-y8Ef0" TargetMode="Externa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False! 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The Onion (n.d.). Dolphin spends amazing vacation swimming with stockbrokers [Screenshot]. The Onion. https://theonion.com/dolphin-spends-amazing-vacation-swimming-with-stockbrok-1819575361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True! 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Chris and Rosie. (2018, April 30). Mom delivers her own baby after watching YouTube tutorial. Shenandoah Country Q102. 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https://shenandoahcountryq102.iheart.com/content/2018-04-30-mom-delivers-her-own-baby-after-watching-youtube-tutorial/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True! 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Mather, V. (2024, October 10).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Raccoons take over Washington home, baffling residents [Screenshot]. </a:t>
            </a:r>
            <a:r>
              <a:rPr i="1" lang="en-US" sz="1200">
                <a:latin typeface="Calibri"/>
                <a:ea typeface="Calibri"/>
                <a:cs typeface="Calibri"/>
                <a:sym typeface="Calibri"/>
              </a:rPr>
              <a:t>The New York Times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"/>
              </a:rPr>
              <a:t>https://www.nytimes.com/2024/10/10/us/raccoons-washington-home.html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It’s fake news.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The Onion. (2017, October 2). Winner didn’t even know it was pie-eating contest [Screenshot]. The Onion. https://theonion.com/winner-didnt-even-know-it-was-pie-eating-contest-1819586935/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True! 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5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50">
                <a:latin typeface="Calibri"/>
                <a:ea typeface="Calibri"/>
                <a:cs typeface="Calibri"/>
                <a:sym typeface="Calibri"/>
              </a:rPr>
              <a:t>AP News. (2025, March 5). A Cheeto shaped like the beloved Pokémon Charizard is auctioned for $87,840. AP News. https://apnews.com/article/pokemon-cheeto-charizard-cheetozard-auction-9619c778aab3d0bb7bd3ed1fbcf5517b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False!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The image was created using Photoshop, not ruins from the artist’s home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Goldin, M. (2021, February 25). AP Fact check: ‘Statue of Liberty’ image was created using Photoshop, not ruins from the artist’s home. AP News. </a:t>
            </a:r>
            <a:r>
              <a:rPr lang="en-US" sz="1000" u="sng">
                <a:solidFill>
                  <a:schemeClr val="hlink"/>
                </a:solidFill>
                <a:hlinkClick r:id="rId2"/>
              </a:rPr>
              <a:t>https://apnews.com/article/fact-check-statue-of-liberty-syrian-artist-002661858342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False! 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Boston University. (2020). Tree octopus. Artemis. https://www.bu.edu/lernet/artemis/years/2020/projects/StudentWebsites/NadiaWebsite/TreeOctupus.html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000"/>
              <a:t>OpenAI. (2025, May 2). ChatGPT (April 11 version) [Large language model]. Tree octopus illustration [AI-generated image]. ChatGPT. </a:t>
            </a:r>
            <a:r>
              <a:rPr lang="en-US" sz="1000" u="sng">
                <a:solidFill>
                  <a:schemeClr val="hlink"/>
                </a:solidFill>
                <a:hlinkClick r:id="rId2"/>
              </a:rPr>
              <a:t>https://chat.openai.com/chat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True! 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Grieshaber, K. (2025, March 5). Piglets left to starve as part of a controversial art exhibition in Denmark have been stolen. AP News.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https://apnews.com/article/denmark</a:t>
            </a:r>
            <a:r>
              <a:rPr lang="en-US" u="sng">
                <a:solidFill>
                  <a:schemeClr val="hlink"/>
                </a:solidFill>
                <a:hlinkClick r:id="rId3"/>
              </a:rPr>
              <a:t>-pigs-controversial-art-exhibition-animal-rights-4ed7e96f9274f68dd9f202ed9955748a</a:t>
            </a:r>
            <a:br>
              <a:rPr lang="en-US">
                <a:latin typeface="Calibri"/>
                <a:ea typeface="Calibri"/>
                <a:cs typeface="Calibri"/>
                <a:sym typeface="Calibri"/>
              </a:rPr>
            </a:br>
            <a:br>
              <a:rPr lang="en-US">
                <a:latin typeface="Calibri"/>
                <a:ea typeface="Calibri"/>
                <a:cs typeface="Calibri"/>
                <a:sym typeface="Calibri"/>
              </a:rPr>
            </a:br>
            <a:r>
              <a:rPr lang="en-US">
                <a:latin typeface="Calibri"/>
                <a:ea typeface="Calibri"/>
                <a:cs typeface="Calibri"/>
                <a:sym typeface="Calibri"/>
              </a:rPr>
              <a:t>Photo: </a:t>
            </a:r>
            <a:br>
              <a:rPr lang="en-US"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/>
              <a:t>Anthony. (n.d.). Group of piglets [Photograph]. Pexels. https://www.pexels.com/photo/group-of-piglets-133468/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False! Explain that t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he Maine was a U.S. Navy ship that sank in Havana harbor on Feb. 15, 1898, contributing to the outbreak of the Spanish-American War in April.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Library of Congress. (2024, February). The Spanish-American War and the yellow press. Headlines and Heroes. https://blogs.loc.gov/headlinesandheroes/2024/02/the-spanish-american-war-and-the-yellow-press/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True! 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Gabbatiss, J. (2016, December 7). Incredible physics behind the deadly 1919 Boston molasses flood. </a:t>
            </a:r>
            <a:r>
              <a:rPr i="1" lang="en-US" sz="1000"/>
              <a:t>New Scientist</a:t>
            </a:r>
            <a:r>
              <a:rPr lang="en-US" sz="1000"/>
              <a:t>. https://www.newscientist.com/article/2114116-incredible-physics-behind-the-deadly-1919-boston-molasses-flood/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True! </a:t>
            </a:r>
            <a:endParaRPr sz="1000"/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</a:pPr>
            <a:r>
              <a:rPr lang="en-US" sz="1050"/>
              <a:t>Telegraph Reporters. (2018, May 3). Missing hiker faces huge bill for rescue operation after being found in luxury hotel. </a:t>
            </a:r>
            <a:r>
              <a:rPr i="1" lang="en-US" sz="1050"/>
              <a:t>The Telegraph</a:t>
            </a:r>
            <a:r>
              <a:rPr lang="en-US" sz="1050"/>
              <a:t>. </a:t>
            </a:r>
            <a:r>
              <a:rPr lang="en-US" sz="1050" u="sng">
                <a:solidFill>
                  <a:schemeClr val="hlink"/>
                </a:solidFill>
                <a:hlinkClick r:id="rId2"/>
              </a:rPr>
              <a:t>https://www.telegraph.co.uk/news/2018/05/03/missing-hiker-faces-huge-bill-rescue-operation-found-luxury/</a:t>
            </a:r>
            <a:endParaRPr sz="1050"/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50"/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1100"/>
              </a:spcAft>
              <a:buSzPts val="1400"/>
              <a:buNone/>
            </a:pPr>
            <a:r>
              <a:t/>
            </a:r>
            <a:endParaRPr sz="105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False! Propaganda newspaper: “A Most Dreadful Account of Barbarities Committed by the Savages.”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In 1782, while in France,  Benjamin Franklin created a counterfeit version of </a:t>
            </a:r>
            <a:r>
              <a:rPr i="1" lang="en-US" sz="1200">
                <a:latin typeface="Calibri"/>
                <a:ea typeface="Calibri"/>
                <a:cs typeface="Calibri"/>
                <a:sym typeface="Calibri"/>
              </a:rPr>
              <a:t>The Boston Independent Chronicle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. He hoped the British press would reprint this account of the horrors of war to demonize the colonial British ministry in the eyes of the British public.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Harrington, H. T. (2014, November 10). Benjamin Franklin fakes a newspaper. All Things Liberty. https://allthingsliberty.com/2014/11/propaganda-warfare-benjamin-franklin-fakes-a-newspaper/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Not real. 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KIKN. (2025, February 14). Fargo man uses flamethrower to melt snow in front yard. KIKN. https://kikn.com/fargo-man-uses-flamethrower-to-melt-snow-in-front-yard/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OpenAI. (2025). A man using a flamethrower to melt snow in front of a house [AI-generated image]. ChatGPT.</a:t>
            </a:r>
            <a:r>
              <a:rPr lang="en-US" sz="1000">
                <a:solidFill>
                  <a:schemeClr val="hlink"/>
                </a:solidFill>
                <a:uFill>
                  <a:noFill/>
                </a:uFill>
                <a:hlinkClick r:id="rId2"/>
              </a:rPr>
              <a:t> </a:t>
            </a:r>
            <a:r>
              <a:rPr lang="en-US" sz="1000" u="sng">
                <a:solidFill>
                  <a:schemeClr val="hlink"/>
                </a:solidFill>
                <a:hlinkClick r:id="rId3"/>
              </a:rPr>
              <a:t>https://chat.openai.com/</a:t>
            </a:r>
            <a:endParaRPr sz="1000" u="sng">
              <a:solidFill>
                <a:schemeClr val="hlink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True! 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Scutti, S. (2018, March 26). Children with autism less likely to be fully vaccinated, study finds. CNN. https://www.cnn.com/2018/03/26/health/vaccination-rates-children-autism-study/index.html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Fake. 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The Onion. (2017, September 28). Archaeological dig uncovers ancient race of skeleton people. The Onion. https://theonion.com/archaeological-dig-uncovers-ancient-race-of-skeleton-pe-1819565415/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Stypczynski, A. (n.d.). A group of men kneeling down next to each other [Photograph]. Unsplash. https://unsplash.com/photos/a-group-of-men-kneeling-down-next-to-each-other-s-y8QSmpyNI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True! 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CBS News. (2018, May 3). U.K. schools getting rid of analog clocks because teens cannot tell time. CBS News. https://www.cbsnews.com/news/u-k-schools-getting-rid-of-analog-clocks-because-teens-cannot-tell-time/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Pixabay. (n.d.). Low-angle photography of Big Ben in London [Photograph]. Pexels. https://www.pexels.com/photo/low-angle-photography-of-big-ben-in-london-280347/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/>
              <a:t>True! 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The Straits Times. (2018, December 3). Chinese farmer unleashes 300 million hungry cockroaches to eat food waste. </a:t>
            </a:r>
            <a:r>
              <a:rPr i="1" lang="en-US" sz="1000"/>
              <a:t>The Straits Times</a:t>
            </a:r>
            <a:r>
              <a:rPr lang="en-US" sz="1000"/>
              <a:t>. https://www.straitstimes.com/asia/east-asia/chinese-farmer-unleashes-300-million-hungry-cockroaches-to-eat-food-waste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New York Public Library. (n.d.). Children playing cards in front yard in slum area near Union Station [Photograph]. NYPL Digital Collections.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https://nypl.getarchive.net/media/children-playing-cards-in-front-yard-in-slum-area-near-union-station-section-a51a7a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CIVIX. (2021, April 26). </a:t>
            </a:r>
            <a:r>
              <a:rPr i="1" lang="en-US"/>
              <a:t>The Political Spectrum</a:t>
            </a:r>
            <a:r>
              <a:rPr lang="en-US"/>
              <a:t> [Video]. YouTube.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https://www.youtube.com/watch?v=XJA3EhyVPc0</a:t>
            </a:r>
            <a:br>
              <a:rPr lang="en-US"/>
            </a:br>
            <a:endParaRPr/>
          </a:p>
        </p:txBody>
      </p:sp>
      <p:sp>
        <p:nvSpPr>
          <p:cNvPr id="286" name="Google Shape;286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McCandless, D., &amp; Posavec, S. (2024). Left vs. Right (US) [Infographic]. Information is Beautiful.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https://informationisbeautiful.net/visualizations/left-vs-right-us/</a:t>
            </a:r>
            <a:r>
              <a:rPr lang="en-US"/>
              <a:t> 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Common Craft. (2024, Oct 15). </a:t>
            </a:r>
            <a:r>
              <a:rPr i="1" lang="en-US"/>
              <a:t>How to detect bias in media - explained by Common Craft</a:t>
            </a:r>
            <a:r>
              <a:rPr lang="en-US"/>
              <a:t> [Video]. YouTube.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https://www.youtube.com/watch?v=6R6-2_8m4Co</a:t>
            </a:r>
            <a:r>
              <a:rPr lang="en-US"/>
              <a:t> 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TED. (2019, September 26). </a:t>
            </a:r>
            <a:r>
              <a:rPr i="1" lang="en-US"/>
              <a:t>What I learned about freedom after escaping North Korea | Yeonmi Park | TED</a:t>
            </a:r>
            <a:r>
              <a:rPr lang="en-US"/>
              <a:t> [Video]. YouTube.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https://www.youtube.com/watch?v=mLzTo-y8Ef0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Human Rights Watch. (2023, February 9). Eritrea: Crackdown on draft evaders’ families. Human Rights Watch. https://www.hrw.org/news/2023/02/09/eritrea-crackdown-draft-evaders-families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Human Rights Watch. (2009, April 16). Service for life: State repression and indefinite conscription in Eritrea. Human Rights Watch. https://www.hrw.org/report/2009/04/16/service-life/state-repression-and-indefinite-conscription-Eritrea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Power, H. (2024, July 2). UN should ensure continued scrutiny of rights crisis in Eritrea. Human Rights Watch. https://www.hrw.org/news/2024/07/02/un-should-ensure-continued-scrutiny-rights-crisis-Eritrea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 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US" sz="1100">
                <a:solidFill>
                  <a:schemeClr val="dk2"/>
                </a:solidFill>
              </a:rPr>
              <a:t>📢 Listen to Understand</a:t>
            </a:r>
            <a:br>
              <a:rPr b="1" lang="en-US" sz="1100">
                <a:solidFill>
                  <a:schemeClr val="dk2"/>
                </a:solidFill>
              </a:rPr>
            </a:br>
            <a:r>
              <a:rPr b="1" lang="en-US" sz="1100">
                <a:solidFill>
                  <a:schemeClr val="dk2"/>
                </a:solidFill>
              </a:rPr>
              <a:t> → Pay close attention to words, tone, and body language.</a:t>
            </a:r>
            <a:br>
              <a:rPr b="1" lang="en-US" sz="1100">
                <a:solidFill>
                  <a:schemeClr val="dk2"/>
                </a:solidFill>
              </a:rPr>
            </a:br>
            <a:r>
              <a:rPr b="1" lang="en-US" sz="1100">
                <a:solidFill>
                  <a:schemeClr val="dk2"/>
                </a:solidFill>
              </a:rPr>
              <a:t> → Ask questions to clarify meaning and purpose.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US" sz="1100">
                <a:solidFill>
                  <a:schemeClr val="dk2"/>
                </a:solidFill>
              </a:rPr>
              <a:t>🤝 Engage Respectfully</a:t>
            </a:r>
            <a:br>
              <a:rPr b="1" lang="en-US" sz="1100">
                <a:solidFill>
                  <a:schemeClr val="dk2"/>
                </a:solidFill>
              </a:rPr>
            </a:br>
            <a:r>
              <a:rPr b="1" lang="en-US" sz="1100">
                <a:solidFill>
                  <a:schemeClr val="dk2"/>
                </a:solidFill>
              </a:rPr>
              <a:t> → Speak clearly and considerately.</a:t>
            </a:r>
            <a:br>
              <a:rPr b="1" lang="en-US" sz="1100">
                <a:solidFill>
                  <a:schemeClr val="dk2"/>
                </a:solidFill>
              </a:rPr>
            </a:br>
            <a:r>
              <a:rPr b="1" lang="en-US" sz="1100">
                <a:solidFill>
                  <a:schemeClr val="dk2"/>
                </a:solidFill>
              </a:rPr>
              <a:t> → Build on others’ ideas or disagree with respect.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US" sz="1100">
                <a:solidFill>
                  <a:schemeClr val="dk2"/>
                </a:solidFill>
              </a:rPr>
              <a:t>🗣️ Contribute Equally</a:t>
            </a:r>
            <a:br>
              <a:rPr b="1" lang="en-US" sz="1100">
                <a:solidFill>
                  <a:schemeClr val="dk2"/>
                </a:solidFill>
              </a:rPr>
            </a:br>
            <a:r>
              <a:rPr b="1" lang="en-US" sz="1100">
                <a:solidFill>
                  <a:schemeClr val="dk2"/>
                </a:solidFill>
              </a:rPr>
              <a:t> → Share your thoughts—and the air time.</a:t>
            </a:r>
            <a:br>
              <a:rPr b="1" lang="en-US" sz="1100">
                <a:solidFill>
                  <a:schemeClr val="dk2"/>
                </a:solidFill>
              </a:rPr>
            </a:br>
            <a:r>
              <a:rPr b="1" lang="en-US" sz="1100">
                <a:solidFill>
                  <a:schemeClr val="dk2"/>
                </a:solidFill>
              </a:rPr>
              <a:t> → Encourage quiet voices to speak.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US" sz="1100">
                <a:solidFill>
                  <a:schemeClr val="dk2"/>
                </a:solidFill>
              </a:rPr>
              <a:t>🧠 Collaborate for Growth</a:t>
            </a:r>
            <a:br>
              <a:rPr b="1" lang="en-US" sz="1100">
                <a:solidFill>
                  <a:schemeClr val="dk2"/>
                </a:solidFill>
              </a:rPr>
            </a:br>
            <a:r>
              <a:rPr b="1" lang="en-US" sz="1100">
                <a:solidFill>
                  <a:schemeClr val="dk2"/>
                </a:solidFill>
              </a:rPr>
              <a:t> → Work together to explore big ideas.</a:t>
            </a:r>
            <a:br>
              <a:rPr b="1" lang="en-US" sz="1100">
                <a:solidFill>
                  <a:schemeClr val="dk2"/>
                </a:solidFill>
              </a:rPr>
            </a:br>
            <a:r>
              <a:rPr b="1" lang="en-US" sz="1100">
                <a:solidFill>
                  <a:schemeClr val="dk2"/>
                </a:solidFill>
              </a:rPr>
              <a:t> → Be open to changing your mind.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US" sz="1100">
                <a:solidFill>
                  <a:schemeClr val="dk2"/>
                </a:solidFill>
              </a:rPr>
              <a:t>📜 Honor the Agreements</a:t>
            </a:r>
            <a:br>
              <a:rPr b="1" lang="en-US" sz="1100">
                <a:solidFill>
                  <a:schemeClr val="dk2"/>
                </a:solidFill>
              </a:rPr>
            </a:br>
            <a:r>
              <a:rPr b="1" lang="en-US" sz="1100">
                <a:solidFill>
                  <a:schemeClr val="dk2"/>
                </a:solidFill>
              </a:rPr>
              <a:t> → Follow our seminar rules.</a:t>
            </a:r>
            <a:br>
              <a:rPr b="1" lang="en-US" sz="1100">
                <a:solidFill>
                  <a:schemeClr val="dk2"/>
                </a:solidFill>
              </a:rPr>
            </a:br>
            <a:r>
              <a:rPr b="1" lang="en-US" sz="1100">
                <a:solidFill>
                  <a:schemeClr val="dk2"/>
                </a:solidFill>
              </a:rPr>
              <a:t> → Keep the discussion thoughtful, focused, and inclusive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7" name="Google Shape;377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8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4" name="Google Shape;38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ARN Logo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ategy v1">
  <p:cSld name="Strategy v1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44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4"/>
          <p:cNvSpPr txBox="1"/>
          <p:nvPr>
            <p:ph idx="1" type="body"/>
          </p:nvPr>
        </p:nvSpPr>
        <p:spPr>
          <a:xfrm>
            <a:off x="457200" y="1305059"/>
            <a:ext cx="5020614" cy="36208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sp>
        <p:nvSpPr>
          <p:cNvPr id="14" name="Google Shape;14;p44"/>
          <p:cNvSpPr/>
          <p:nvPr>
            <p:ph idx="2" type="pic"/>
          </p:nvPr>
        </p:nvSpPr>
        <p:spPr>
          <a:xfrm>
            <a:off x="5911850" y="1663336"/>
            <a:ext cx="1828800" cy="182800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8"/>
          <p:cNvSpPr txBox="1"/>
          <p:nvPr>
            <p:ph idx="1" type="body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indent="-33655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17" name="Google Shape;17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8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No Logo">
  <p:cSld name="Blank No Logo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dered List">
  <p:cSld name="Ordered Lis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0"/>
          <p:cNvSpPr txBox="1"/>
          <p:nvPr>
            <p:ph idx="1" type="body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indent="-33655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22" name="Google Shape;22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0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83" scaled="0"/>
        </a:gra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1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b="0" sz="50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1"/>
          <p:cNvSpPr txBox="1"/>
          <p:nvPr>
            <p:ph idx="1" type="body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27" name="Google Shape;27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2"/>
          <p:cNvSpPr txBox="1"/>
          <p:nvPr>
            <p:ph type="title"/>
          </p:nvPr>
        </p:nvSpPr>
        <p:spPr>
          <a:xfrm>
            <a:off x="457200" y="302954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2"/>
          <p:cNvSpPr txBox="1"/>
          <p:nvPr>
            <p:ph idx="1" type="body"/>
          </p:nvPr>
        </p:nvSpPr>
        <p:spPr>
          <a:xfrm>
            <a:off x="457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2"/>
          <p:cNvSpPr txBox="1"/>
          <p:nvPr>
            <p:ph idx="2" type="body"/>
          </p:nvPr>
        </p:nvSpPr>
        <p:spPr>
          <a:xfrm>
            <a:off x="4648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3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3"/>
          <p:cNvSpPr txBox="1"/>
          <p:nvPr>
            <p:ph idx="1" type="body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3"/>
          <p:cNvSpPr txBox="1"/>
          <p:nvPr>
            <p:ph idx="2" type="body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3"/>
          <p:cNvSpPr txBox="1"/>
          <p:nvPr>
            <p:ph idx="3" type="body"/>
          </p:nvPr>
        </p:nvSpPr>
        <p:spPr>
          <a:xfrm>
            <a:off x="457200" y="1974760"/>
            <a:ext cx="4040188" cy="2795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38" name="Google Shape;38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3"/>
          <p:cNvSpPr txBox="1"/>
          <p:nvPr>
            <p:ph idx="4" type="body"/>
          </p:nvPr>
        </p:nvSpPr>
        <p:spPr>
          <a:xfrm>
            <a:off x="4649788" y="1974760"/>
            <a:ext cx="4040188" cy="27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Graphic">
  <p:cSld name="Content with Graphic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4"/>
          <p:cNvSpPr txBox="1"/>
          <p:nvPr>
            <p:ph idx="1" type="body"/>
          </p:nvPr>
        </p:nvSpPr>
        <p:spPr>
          <a:xfrm>
            <a:off x="3581400" y="1330012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indent="-333883" lvl="1" marL="9144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54"/>
          <p:cNvSpPr txBox="1"/>
          <p:nvPr>
            <p:ph idx="2" type="body"/>
          </p:nvPr>
        </p:nvSpPr>
        <p:spPr>
          <a:xfrm>
            <a:off x="450850" y="1330012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indent="-311150" lvl="3" marL="182880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43" name="Google Shape;43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54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o">
  <p:cSld name="Video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55"/>
          <p:cNvSpPr/>
          <p:nvPr>
            <p:ph idx="2" type="media"/>
          </p:nvPr>
        </p:nvSpPr>
        <p:spPr>
          <a:xfrm>
            <a:off x="457200" y="1343696"/>
            <a:ext cx="6125827" cy="34083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55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">
  <p:cSld name="Tabl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56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57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hite BG">
  <p:cSld name="Blank White BG"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38" scaled="0"/>
        </a:gra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2"/>
          <p:cNvSpPr txBox="1"/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b="0"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2"/>
          <p:cNvSpPr txBox="1"/>
          <p:nvPr>
            <p:ph idx="1" type="subTitle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34289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pic>
        <p:nvPicPr>
          <p:cNvPr id="63" name="Google Shape;63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83" scaled="0"/>
        </a:gra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3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b="0" sz="50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3"/>
          <p:cNvSpPr txBox="1"/>
          <p:nvPr>
            <p:ph idx="1" type="body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67" name="Google Shape;67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 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No Logo">
  <p:cSld name="Blank No Logo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9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9"/>
          <p:cNvSpPr txBox="1"/>
          <p:nvPr>
            <p:ph idx="1" type="subTitle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80" name="Google Shape;80;p5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0"/>
          <p:cNvSpPr txBox="1"/>
          <p:nvPr>
            <p:ph idx="1" type="body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6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6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6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1"/>
          <p:cNvSpPr txBox="1"/>
          <p:nvPr>
            <p:ph type="title"/>
          </p:nvPr>
        </p:nvSpPr>
        <p:spPr>
          <a:xfrm>
            <a:off x="623887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61"/>
          <p:cNvSpPr txBox="1"/>
          <p:nvPr>
            <p:ph idx="1" type="body"/>
          </p:nvPr>
        </p:nvSpPr>
        <p:spPr>
          <a:xfrm>
            <a:off x="623887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92" name="Google Shape;92;p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6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6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62"/>
          <p:cNvSpPr txBox="1"/>
          <p:nvPr>
            <p:ph idx="1" type="body"/>
          </p:nvPr>
        </p:nvSpPr>
        <p:spPr>
          <a:xfrm>
            <a:off x="628650" y="1369218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62"/>
          <p:cNvSpPr txBox="1"/>
          <p:nvPr>
            <p:ph idx="2" type="body"/>
          </p:nvPr>
        </p:nvSpPr>
        <p:spPr>
          <a:xfrm>
            <a:off x="4629150" y="1369218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6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6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3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63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05" name="Google Shape;105;p63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63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07" name="Google Shape;107;p63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6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6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6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6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6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6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6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6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66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23" name="Google Shape;123;p66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124" name="Google Shape;124;p6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6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6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7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67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67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131" name="Google Shape;131;p6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6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6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68"/>
          <p:cNvSpPr txBox="1"/>
          <p:nvPr>
            <p:ph idx="1" type="body"/>
          </p:nvPr>
        </p:nvSpPr>
        <p:spPr>
          <a:xfrm rot="5400000">
            <a:off x="2940248" y="-942380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6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6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6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9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69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6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6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6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39967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9"/>
          <p:cNvSpPr txBox="1"/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9"/>
          <p:cNvSpPr txBox="1"/>
          <p:nvPr>
            <p:ph idx="1" type="body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5755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641" lvl="2" marL="13716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0513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0513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7180" lvl="5" marL="27432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9560" lvl="6" marL="3200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5275" lvl="8" marL="4114800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39967" scaled="0"/>
        </a:gra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1"/>
          <p:cNvSpPr txBox="1"/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41"/>
          <p:cNvSpPr txBox="1"/>
          <p:nvPr>
            <p:ph idx="1" type="body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5755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641" lvl="2" marL="13716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b="0" i="0" sz="157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0513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0513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7180" lvl="5" marL="27432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b="0" i="0" sz="13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9560" lvl="6" marL="3200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5275" lvl="8" marL="4114800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alibri"/>
              <a:buChar char="•"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45"/>
          <p:cNvSpPr txBox="1"/>
          <p:nvPr>
            <p:ph idx="1" type="body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4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4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4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4.png"/><Relationship Id="rId4" Type="http://schemas.openxmlformats.org/officeDocument/2006/relationships/hyperlink" Target="https://hive.k20center.ou.edu/boards/12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4.png"/><Relationship Id="rId4" Type="http://schemas.openxmlformats.org/officeDocument/2006/relationships/image" Target="../media/image1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www.hrw.org/news/2024/07/02/un-should-ensure-continued-scrutiny-rights-crisis-eritrea" TargetMode="External"/><Relationship Id="rId4" Type="http://schemas.openxmlformats.org/officeDocument/2006/relationships/hyperlink" Target="https://www.hrw.org/report/2009/04/16/service-life/state-repression-and-indefinite-conscription-eritrea" TargetMode="External"/><Relationship Id="rId5" Type="http://schemas.openxmlformats.org/officeDocument/2006/relationships/hyperlink" Target="https://www.hrw.org/news/2023/02/09/eritrea-crackdown-draft-evaders-families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"/>
          <p:cNvSpPr txBox="1"/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Watching Big Brother </a:t>
            </a:r>
            <a:endParaRPr/>
          </a:p>
        </p:txBody>
      </p:sp>
      <p:sp>
        <p:nvSpPr>
          <p:cNvPr id="155" name="Google Shape;155;p2"/>
          <p:cNvSpPr txBox="1"/>
          <p:nvPr>
            <p:ph idx="1" type="subTitle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2400"/>
              <a:t>What George Orwell's </a:t>
            </a:r>
            <a:r>
              <a:rPr i="1" lang="en-US" sz="2400"/>
              <a:t>1984</a:t>
            </a:r>
            <a:r>
              <a:rPr lang="en-US" sz="2400"/>
              <a:t> Teaches about Bias and Manipulation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br>
              <a:rPr lang="en-US" sz="2400"/>
            </a:br>
            <a:endParaRPr i="1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"/>
          <p:cNvSpPr txBox="1"/>
          <p:nvPr>
            <p:ph type="title"/>
          </p:nvPr>
        </p:nvSpPr>
        <p:spPr>
          <a:xfrm>
            <a:off x="530352" y="507104"/>
            <a:ext cx="7772400" cy="8567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Essential Questions</a:t>
            </a:r>
            <a:endParaRPr/>
          </a:p>
        </p:txBody>
      </p:sp>
      <p:sp>
        <p:nvSpPr>
          <p:cNvPr id="161" name="Google Shape;161;p3"/>
          <p:cNvSpPr txBox="1"/>
          <p:nvPr>
            <p:ph idx="1" type="body"/>
          </p:nvPr>
        </p:nvSpPr>
        <p:spPr>
          <a:xfrm>
            <a:off x="406366" y="1333477"/>
            <a:ext cx="7772400" cy="33029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457200" lvl="0" marL="5461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Char char="•"/>
            </a:pPr>
            <a:r>
              <a:rPr lang="en-US"/>
              <a:t>How does the manipulation of truth and information in </a:t>
            </a:r>
            <a:r>
              <a:rPr i="1" lang="en-US"/>
              <a:t>1984</a:t>
            </a:r>
            <a:r>
              <a:rPr lang="en-US"/>
              <a:t> reflect the dangers of media bias in shaping public perception and reality?</a:t>
            </a:r>
            <a:endParaRPr/>
          </a:p>
          <a:p>
            <a:pPr indent="-457200" lvl="0" marL="546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/>
              <a:t>In what ways does Orwell’s concept of propaganda and surveillance in </a:t>
            </a:r>
            <a:r>
              <a:rPr i="1" lang="en-US"/>
              <a:t>1984 </a:t>
            </a:r>
            <a:r>
              <a:rPr lang="en-US"/>
              <a:t>parallel modern challenges in maintaining freedom of thought in an age of biased media?</a:t>
            </a:r>
            <a:endParaRPr/>
          </a:p>
          <a:p>
            <a:pPr indent="0" lvl="0" marL="5556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"/>
          <p:cNvSpPr txBox="1"/>
          <p:nvPr>
            <p:ph type="title"/>
          </p:nvPr>
        </p:nvSpPr>
        <p:spPr>
          <a:xfrm>
            <a:off x="530352" y="423009"/>
            <a:ext cx="7772400" cy="80135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Learning Objectives</a:t>
            </a:r>
            <a:endParaRPr/>
          </a:p>
        </p:txBody>
      </p:sp>
      <p:sp>
        <p:nvSpPr>
          <p:cNvPr id="167" name="Google Shape;167;p4"/>
          <p:cNvSpPr txBox="1"/>
          <p:nvPr>
            <p:ph idx="1" type="body"/>
          </p:nvPr>
        </p:nvSpPr>
        <p:spPr>
          <a:xfrm>
            <a:off x="530352" y="1224366"/>
            <a:ext cx="7772400" cy="30953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33178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Evaluate text and video to understand how different factors influence the conclusions drawn by authors on the same issue. </a:t>
            </a:r>
            <a:endParaRPr/>
          </a:p>
          <a:p>
            <a:pPr indent="-33178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29"/>
              <a:buChar char="•"/>
            </a:pPr>
            <a:r>
              <a:rPr lang="en-US"/>
              <a:t>Investigate the reasoning authors use and identify any biases or logical fallacies present in their works.</a:t>
            </a:r>
            <a:endParaRPr/>
          </a:p>
          <a:p>
            <a:pPr indent="-331787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Create multimodal content communicating their findings and reasoning.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Walking Vote</a:t>
            </a:r>
            <a:endParaRPr/>
          </a:p>
        </p:txBody>
      </p:sp>
      <p:sp>
        <p:nvSpPr>
          <p:cNvPr id="173" name="Google Shape;173;p5"/>
          <p:cNvSpPr txBox="1"/>
          <p:nvPr>
            <p:ph idx="1" type="body"/>
          </p:nvPr>
        </p:nvSpPr>
        <p:spPr>
          <a:xfrm>
            <a:off x="3872075" y="1290934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-66675" lvl="0" marL="2317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 Do the following headlines represent real, authentic news stories, or manufactured, false news? Move to the side of the room that indicates your answer. </a:t>
            </a:r>
            <a:endParaRPr/>
          </a:p>
        </p:txBody>
      </p:sp>
      <p:pic>
        <p:nvPicPr>
          <p:cNvPr id="174" name="Google Shape;17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542822"/>
            <a:ext cx="3361500" cy="1890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7751" y="152400"/>
            <a:ext cx="52684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"/>
          <p:cNvSpPr txBox="1"/>
          <p:nvPr/>
        </p:nvSpPr>
        <p:spPr>
          <a:xfrm>
            <a:off x="179700" y="898450"/>
            <a:ext cx="8784600" cy="16711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Mom Delivers Her Own Baby After Watching YouTube Tutorial</a:t>
            </a:r>
            <a:endParaRPr b="1" i="0" sz="4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p7" title="yt_logo_rgb_light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92826" y="3429301"/>
            <a:ext cx="4042899" cy="90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8" title="Screenshot 2025-04-15 at 16.24.09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117276"/>
            <a:ext cx="8839200" cy="3205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9" title="Screenshot 2025-04-15 at 18.26.4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3113" y="152401"/>
            <a:ext cx="632566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0" title="Screenshot 2025-04-15 at 16.25.53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4268" y="409833"/>
            <a:ext cx="5315464" cy="4323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"/>
          <p:cNvSpPr txBox="1"/>
          <p:nvPr/>
        </p:nvSpPr>
        <p:spPr>
          <a:xfrm>
            <a:off x="3493924" y="275763"/>
            <a:ext cx="5168071" cy="465509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00" u="none" cap="none" strike="noStrike">
                <a:solidFill>
                  <a:srgbClr val="000000"/>
                </a:solidFill>
                <a:latin typeface="Lustria"/>
                <a:ea typeface="Lustria"/>
                <a:cs typeface="Lustria"/>
                <a:sym typeface="Lustria"/>
              </a:rPr>
              <a:t>Statue of Liberty Sculpture Built from Ruins of Syrian Man’s House</a:t>
            </a:r>
            <a:endParaRPr b="1" i="0" sz="1600" u="none" cap="none" strike="noStrike">
              <a:solidFill>
                <a:srgbClr val="000000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11"/>
          <p:cNvPicPr preferRelativeResize="0"/>
          <p:nvPr/>
        </p:nvPicPr>
        <p:blipFill rotWithShape="1">
          <a:blip r:embed="rId3">
            <a:alphaModFix/>
          </a:blip>
          <a:srcRect b="-1317" l="29167" r="25187" t="0"/>
          <a:stretch/>
        </p:blipFill>
        <p:spPr>
          <a:xfrm>
            <a:off x="342900" y="275763"/>
            <a:ext cx="3151024" cy="4737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"/>
          <p:cNvSpPr txBox="1"/>
          <p:nvPr/>
        </p:nvSpPr>
        <p:spPr>
          <a:xfrm>
            <a:off x="223212" y="158353"/>
            <a:ext cx="6597718" cy="42195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WASHINGTON STATE SENATORS REQUEST HEARINGS ON HARMFUL FORESTRY PRACTICES</a:t>
            </a:r>
            <a:endParaRPr b="1" i="0" sz="39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Endangered Cascadian Tree Octopus Population at Risk</a:t>
            </a:r>
            <a:endParaRPr b="1" i="0" sz="4400" u="none" cap="none" strike="noStrike">
              <a:solidFill>
                <a:srgbClr val="000000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pic>
        <p:nvPicPr>
          <p:cNvPr descr="An octopus on a tree branch&#10;&#10;AI-generated content may be incorrect." id="212" name="Google Shape;21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1828" y="2268145"/>
            <a:ext cx="1720679" cy="2581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"/>
          <p:cNvSpPr txBox="1"/>
          <p:nvPr/>
        </p:nvSpPr>
        <p:spPr>
          <a:xfrm>
            <a:off x="603900" y="432402"/>
            <a:ext cx="7936200" cy="24760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Piglets left to starve as part of a controversial art exhibition in Denmark have been stolen</a:t>
            </a:r>
            <a:endParaRPr b="0" i="0" sz="3200" u="none" cap="none" strike="noStrike">
              <a:solidFill>
                <a:srgbClr val="000000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13" title="piglets.jpg"/>
          <p:cNvPicPr preferRelativeResize="0"/>
          <p:nvPr/>
        </p:nvPicPr>
        <p:blipFill rotWithShape="1">
          <a:blip r:embed="rId3">
            <a:alphaModFix/>
          </a:blip>
          <a:srcRect b="21762" l="0" r="0" t="14380"/>
          <a:stretch/>
        </p:blipFill>
        <p:spPr>
          <a:xfrm>
            <a:off x="1866206" y="2282497"/>
            <a:ext cx="5411588" cy="2592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of newspaper headlines." id="223" name="Google Shape;22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1" y="609563"/>
            <a:ext cx="8592301" cy="392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ront page of the Boston Dail Globe with a headline about the Boston molasses flood" id="228" name="Google Shape;22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9476" y="230063"/>
            <a:ext cx="7025050" cy="468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"/>
          <p:cNvSpPr txBox="1"/>
          <p:nvPr/>
        </p:nvSpPr>
        <p:spPr>
          <a:xfrm>
            <a:off x="216375" y="1103377"/>
            <a:ext cx="8711250" cy="2491806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625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rPr>
              <a:t>Missing hiker faces huge bill for rescue operation after he was found in luxury hotel</a:t>
            </a:r>
            <a:endParaRPr b="0" i="0" sz="4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17" title="Screenshot 2025-04-15 at 18.11.16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1" y="152401"/>
            <a:ext cx="4239925" cy="246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7"/>
          <p:cNvSpPr txBox="1"/>
          <p:nvPr/>
        </p:nvSpPr>
        <p:spPr>
          <a:xfrm>
            <a:off x="2178299" y="2369423"/>
            <a:ext cx="6813300" cy="244679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1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No. 1. 43 Scalps of Congress Soldiers killed in different Skirmishes; these are stretched on black Hoops, 4 Inches diameter; the inside of the Skin painted red, with a small black Spot to note their being killed with Bullets. Also 62 of Farmers, killed in their houses; the Hoops red; the Skin painted brown…</a:t>
            </a:r>
            <a:endParaRPr b="1" i="1" sz="2100" u="none" cap="none" strike="noStrike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1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					Benjamin Franklin</a:t>
            </a:r>
            <a:endParaRPr b="1" i="1" sz="2100" u="none" cap="none" strike="noStrike">
              <a:solidFill>
                <a:srgbClr val="00000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" name="Google Shape;240;p17"/>
          <p:cNvSpPr/>
          <p:nvPr/>
        </p:nvSpPr>
        <p:spPr>
          <a:xfrm rot="-5400000">
            <a:off x="804495" y="2337522"/>
            <a:ext cx="1092276" cy="1655332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8"/>
          <p:cNvSpPr txBox="1"/>
          <p:nvPr/>
        </p:nvSpPr>
        <p:spPr>
          <a:xfrm>
            <a:off x="3703525" y="891901"/>
            <a:ext cx="5370600" cy="2954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4500" u="none" cap="none" strike="noStrike">
                <a:solidFill>
                  <a:srgbClr val="000000"/>
                </a:solidFill>
                <a:latin typeface="Oswald Medium"/>
                <a:ea typeface="Oswald Medium"/>
                <a:cs typeface="Oswald Medium"/>
                <a:sym typeface="Oswald Medium"/>
              </a:rPr>
              <a:t>FARGO MAN USES FLAME THROWER TO MELT SNOW IN FRONT YARD</a:t>
            </a:r>
            <a:endParaRPr b="0" i="1" sz="4500" u="none" cap="none" strike="noStrike">
              <a:solidFill>
                <a:srgbClr val="000000"/>
              </a:solidFill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pic>
        <p:nvPicPr>
          <p:cNvPr id="246" name="Google Shape;246;p18" title="flamethrower_ChatGPT Image Apr 15, 2025, 06_42_24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550" y="49313"/>
            <a:ext cx="3199050" cy="479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9" title="Screenshot 2025-04-15 at 17.08.25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643" y="1825021"/>
            <a:ext cx="8654714" cy="1493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0"/>
          <p:cNvSpPr txBox="1"/>
          <p:nvPr/>
        </p:nvSpPr>
        <p:spPr>
          <a:xfrm>
            <a:off x="409275" y="282188"/>
            <a:ext cx="5370600" cy="2954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Archaeological Dig Uncovers Ancient Race of Skeleton People</a:t>
            </a:r>
            <a:endParaRPr b="1" i="0" sz="4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7" name="Google Shape;257;p20" title="aleksander-stypczynski-s-y8QSmpyNI-unsplash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9875" y="282189"/>
            <a:ext cx="3052000" cy="4579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"/>
          <p:cNvSpPr txBox="1"/>
          <p:nvPr/>
        </p:nvSpPr>
        <p:spPr>
          <a:xfrm>
            <a:off x="581697" y="435483"/>
            <a:ext cx="6296969" cy="4275499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b="1" i="0" lang="en-US" sz="5000" u="none" cap="none" strike="noStrike">
                <a:solidFill>
                  <a:srgbClr val="000000"/>
                </a:solidFill>
                <a:latin typeface="Century"/>
                <a:ea typeface="Century"/>
                <a:cs typeface="Century"/>
                <a:sym typeface="Century"/>
              </a:rPr>
              <a:t>U.K. Schools Getting Rid of Analog Clocks Because Teens “Cannot Tell Time”</a:t>
            </a:r>
            <a:endParaRPr b="0" i="0" sz="5000" u="none" cap="none" strike="noStrike">
              <a:solidFill>
                <a:srgbClr val="000000"/>
              </a:solidFill>
              <a:latin typeface="Century"/>
              <a:ea typeface="Century"/>
              <a:cs typeface="Century"/>
              <a:sym typeface="Century"/>
            </a:endParaRPr>
          </a:p>
        </p:txBody>
      </p:sp>
      <p:pic>
        <p:nvPicPr>
          <p:cNvPr id="263" name="Google Shape;263;p21" title="big ben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5766" y="435484"/>
            <a:ext cx="2210600" cy="331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2"/>
          <p:cNvSpPr txBox="1"/>
          <p:nvPr/>
        </p:nvSpPr>
        <p:spPr>
          <a:xfrm>
            <a:off x="3781199" y="440412"/>
            <a:ext cx="4796700" cy="42626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b="0" i="0" lang="en-US" sz="4800" u="none" cap="none" strike="noStrike">
                <a:solidFill>
                  <a:srgbClr val="242424"/>
                </a:solidFill>
                <a:latin typeface="Oswald"/>
                <a:ea typeface="Oswald"/>
                <a:cs typeface="Oswald"/>
                <a:sym typeface="Oswald"/>
              </a:rPr>
              <a:t>Chinese Farmer Unleashes 300 Million Hungry Cockroaches to Eat Food Waste</a:t>
            </a:r>
            <a:endParaRPr b="0" i="0" sz="4800" u="none" cap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69" name="Google Shape;269;p22" title="cockroach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700" y="1592163"/>
            <a:ext cx="2937349" cy="195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3"/>
          <p:cNvSpPr txBox="1"/>
          <p:nvPr>
            <p:ph idx="1" type="body"/>
          </p:nvPr>
        </p:nvSpPr>
        <p:spPr>
          <a:xfrm>
            <a:off x="457200" y="1669773"/>
            <a:ext cx="4313583" cy="3166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sz="2400">
                <a:solidFill>
                  <a:schemeClr val="accent4"/>
                </a:solidFill>
              </a:rPr>
              <a:t>Appeal to Emotion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sz="2400">
                <a:solidFill>
                  <a:schemeClr val="accent4"/>
                </a:solidFill>
              </a:rPr>
              <a:t>Ad Hominem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sz="2400">
                <a:solidFill>
                  <a:schemeClr val="accent4"/>
                </a:solidFill>
              </a:rPr>
              <a:t>False Dilemma / False Dichotomy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sz="2400">
                <a:solidFill>
                  <a:schemeClr val="accent4"/>
                </a:solidFill>
              </a:rPr>
              <a:t>Hasty Generalization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sz="2400">
                <a:solidFill>
                  <a:schemeClr val="accent4"/>
                </a:solidFill>
              </a:rPr>
              <a:t>Cherry Picking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sz="2400">
                <a:solidFill>
                  <a:schemeClr val="accent4"/>
                </a:solidFill>
              </a:rPr>
              <a:t>Bandwagon Fallacy</a:t>
            </a:r>
            <a:endParaRPr/>
          </a:p>
        </p:txBody>
      </p:sp>
      <p:sp>
        <p:nvSpPr>
          <p:cNvPr id="275" name="Google Shape;275;p23"/>
          <p:cNvSpPr txBox="1"/>
          <p:nvPr>
            <p:ph type="title"/>
          </p:nvPr>
        </p:nvSpPr>
        <p:spPr>
          <a:xfrm>
            <a:off x="457200" y="307247"/>
            <a:ext cx="8229600" cy="11955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11111"/>
              <a:buFont typeface="Calibri"/>
              <a:buNone/>
            </a:pPr>
            <a:r>
              <a:rPr lang="en-US"/>
              <a:t>Fallacies: </a:t>
            </a:r>
            <a:r>
              <a:rPr lang="en-US">
                <a:solidFill>
                  <a:schemeClr val="dk1"/>
                </a:solidFill>
              </a:rPr>
              <a:t>Propaganda and false news often rely on logical fallacies to manipulate audiences.</a:t>
            </a:r>
            <a:endParaRPr/>
          </a:p>
        </p:txBody>
      </p:sp>
      <p:sp>
        <p:nvSpPr>
          <p:cNvPr id="276" name="Google Shape;276;p23"/>
          <p:cNvSpPr txBox="1"/>
          <p:nvPr/>
        </p:nvSpPr>
        <p:spPr>
          <a:xfrm>
            <a:off x="5061007" y="1669773"/>
            <a:ext cx="3625793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Straw Man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Appeal to Authority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Post Hoc Fallacy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Slippery Slope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False Equivalence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Whataboutism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Circular Reasoning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4"/>
          <p:cNvSpPr txBox="1"/>
          <p:nvPr>
            <p:ph idx="4294967295" type="body"/>
          </p:nvPr>
        </p:nvSpPr>
        <p:spPr>
          <a:xfrm>
            <a:off x="457200" y="1309350"/>
            <a:ext cx="3725100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/>
              <a:t>Take turns to choose a card and, with your team, determine what kind of fallacy the example best represents. </a:t>
            </a:r>
            <a:endParaRPr/>
          </a:p>
        </p:txBody>
      </p:sp>
      <p:sp>
        <p:nvSpPr>
          <p:cNvPr id="282" name="Google Shape;282;p24"/>
          <p:cNvSpPr txBox="1"/>
          <p:nvPr>
            <p:ph idx="4294967295"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i="1" lang="en-US"/>
              <a:t>Doublethink Detector</a:t>
            </a:r>
            <a:endParaRPr i="1"/>
          </a:p>
        </p:txBody>
      </p:sp>
      <p:pic>
        <p:nvPicPr>
          <p:cNvPr id="283" name="Google Shape;283;p24" title="Screenshot 2025-05-14 at 12.32.06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8950" y="1309350"/>
            <a:ext cx="4225525" cy="32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5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What is “left” and “right”? </a:t>
            </a:r>
            <a:endParaRPr/>
          </a:p>
        </p:txBody>
      </p:sp>
      <p:pic>
        <p:nvPicPr>
          <p:cNvPr id="289" name="Google Shape;28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7000" y="1164647"/>
            <a:ext cx="6350000" cy="357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6" title="Govt_Left+Right_graphi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663" y="152400"/>
            <a:ext cx="6934682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7"/>
          <p:cNvSpPr txBox="1"/>
          <p:nvPr>
            <p:ph idx="1" type="body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</p:txBody>
      </p:sp>
      <p:sp>
        <p:nvSpPr>
          <p:cNvPr id="300" name="Google Shape;300;p27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How to Detect Bias in Media</a:t>
            </a:r>
            <a:endParaRPr/>
          </a:p>
        </p:txBody>
      </p:sp>
      <p:pic>
        <p:nvPicPr>
          <p:cNvPr id="301" name="Google Shape;30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3975" y="1164647"/>
            <a:ext cx="6496050" cy="3654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8"/>
          <p:cNvSpPr txBox="1"/>
          <p:nvPr>
            <p:ph idx="1" type="body"/>
          </p:nvPr>
        </p:nvSpPr>
        <p:spPr>
          <a:xfrm>
            <a:off x="320700" y="1314925"/>
            <a:ext cx="8106000" cy="35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635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10"/>
              <a:buChar char="•"/>
            </a:pPr>
            <a:r>
              <a:rPr i="1" lang="en-US" sz="2410"/>
              <a:t>Who’s Speaking?</a:t>
            </a:r>
            <a:r>
              <a:rPr lang="en-US" sz="2410"/>
              <a:t> </a:t>
            </a:r>
            <a:endParaRPr sz="2410"/>
          </a:p>
          <a:p>
            <a:pPr indent="-38163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Char char="•"/>
            </a:pPr>
            <a:r>
              <a:rPr lang="en-US" sz="2410"/>
              <a:t>Whose voices are featured and whose are missing in this story?</a:t>
            </a:r>
            <a:endParaRPr sz="2410"/>
          </a:p>
          <a:p>
            <a:pPr indent="-3816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Char char="•"/>
            </a:pPr>
            <a:r>
              <a:rPr i="1" lang="en-US" sz="2410"/>
              <a:t>Follow the Money:  </a:t>
            </a:r>
            <a:endParaRPr i="1" sz="2410"/>
          </a:p>
          <a:p>
            <a:pPr indent="-38163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Char char="•"/>
            </a:pPr>
            <a:r>
              <a:rPr lang="en-US" sz="2410"/>
              <a:t>Who owns this media outlet and how might their interests influence coverage?</a:t>
            </a:r>
            <a:endParaRPr sz="2410"/>
          </a:p>
          <a:p>
            <a:pPr indent="-3816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Char char="•"/>
            </a:pPr>
            <a:r>
              <a:rPr i="1" lang="en-US" sz="2410"/>
              <a:t>Loaded Language:</a:t>
            </a:r>
            <a:r>
              <a:rPr lang="en-US" sz="2410"/>
              <a:t> </a:t>
            </a:r>
            <a:endParaRPr sz="2410"/>
          </a:p>
          <a:p>
            <a:pPr indent="-38163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Char char="•"/>
            </a:pPr>
            <a:r>
              <a:rPr lang="en-US" sz="2410"/>
              <a:t>What emotional or biased words shape how readers view this issue?</a:t>
            </a:r>
            <a:endParaRPr sz="2410"/>
          </a:p>
        </p:txBody>
      </p:sp>
      <p:sp>
        <p:nvSpPr>
          <p:cNvPr id="307" name="Google Shape;307;p28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Questions for Bias Analysis: 1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9"/>
          <p:cNvSpPr txBox="1"/>
          <p:nvPr>
            <p:ph idx="1" type="body"/>
          </p:nvPr>
        </p:nvSpPr>
        <p:spPr>
          <a:xfrm>
            <a:off x="320700" y="1314925"/>
            <a:ext cx="7759800" cy="3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635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10"/>
              <a:buChar char="•"/>
            </a:pPr>
            <a:r>
              <a:rPr i="1" lang="en-US" sz="2410"/>
              <a:t>Visual Manipulation</a:t>
            </a:r>
            <a:r>
              <a:rPr lang="en-US" sz="2410"/>
              <a:t>: </a:t>
            </a:r>
            <a:endParaRPr sz="2410"/>
          </a:p>
          <a:p>
            <a:pPr indent="-38163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Char char="•"/>
            </a:pPr>
            <a:r>
              <a:rPr lang="en-US" sz="2410"/>
              <a:t>Do the images fairly represent what's actually happening?</a:t>
            </a:r>
            <a:endParaRPr sz="2410"/>
          </a:p>
          <a:p>
            <a:pPr indent="-3816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Char char="•"/>
            </a:pPr>
            <a:r>
              <a:rPr i="1" lang="en-US" sz="2410"/>
              <a:t>Headline vs. Content:</a:t>
            </a:r>
            <a:endParaRPr i="1" sz="2410"/>
          </a:p>
          <a:p>
            <a:pPr indent="-38163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Char char="•"/>
            </a:pPr>
            <a:r>
              <a:rPr lang="en-US" sz="2410"/>
              <a:t>Does the headline accurately reflect what the article actually says?</a:t>
            </a:r>
            <a:endParaRPr sz="2410"/>
          </a:p>
          <a:p>
            <a:pPr indent="-3816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Char char="•"/>
            </a:pPr>
            <a:r>
              <a:rPr i="1" lang="en-US" sz="2410"/>
              <a:t>False Balance:</a:t>
            </a:r>
            <a:r>
              <a:rPr lang="en-US" sz="2410"/>
              <a:t> </a:t>
            </a:r>
            <a:endParaRPr sz="2410"/>
          </a:p>
          <a:p>
            <a:pPr indent="-38163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0"/>
              <a:buChar char="•"/>
            </a:pPr>
            <a:r>
              <a:rPr lang="en-US" sz="2410"/>
              <a:t>Is "both sides" framing giving undue credibility to fringe viewpoints?</a:t>
            </a:r>
            <a:endParaRPr sz="2410"/>
          </a:p>
          <a:p>
            <a:pPr indent="0" lvl="0" marL="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410"/>
          </a:p>
        </p:txBody>
      </p:sp>
      <p:sp>
        <p:nvSpPr>
          <p:cNvPr id="313" name="Google Shape;313;p29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Questions for Bias Analysis: 2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0926" y="3041625"/>
            <a:ext cx="1670199" cy="194288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0"/>
          <p:cNvSpPr txBox="1"/>
          <p:nvPr>
            <p:ph idx="1" type="body"/>
          </p:nvPr>
        </p:nvSpPr>
        <p:spPr>
          <a:xfrm>
            <a:off x="457200" y="1309351"/>
            <a:ext cx="8125800" cy="23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/>
              <a:t>Go to </a:t>
            </a:r>
            <a:r>
              <a:rPr lang="en-US" u="sng">
                <a:solidFill>
                  <a:srgbClr val="991B1E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k20.ou.edu/uo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Read two articles in any two columns. 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Using your guide, conduct a bias analysis on those four articles and record your findings on the H-Chart. </a:t>
            </a:r>
            <a:endParaRPr/>
          </a:p>
        </p:txBody>
      </p:sp>
      <p:sp>
        <p:nvSpPr>
          <p:cNvPr id="320" name="Google Shape;320;p30"/>
          <p:cNvSpPr txBox="1"/>
          <p:nvPr>
            <p:ph type="title"/>
          </p:nvPr>
        </p:nvSpPr>
        <p:spPr>
          <a:xfrm>
            <a:off x="457200" y="307250"/>
            <a:ext cx="4847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Looking for Bias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1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Categorical Highlighting: Jihyun Park</a:t>
            </a:r>
            <a:endParaRPr/>
          </a:p>
        </p:txBody>
      </p:sp>
      <p:sp>
        <p:nvSpPr>
          <p:cNvPr id="326" name="Google Shape;326;p31"/>
          <p:cNvSpPr txBox="1"/>
          <p:nvPr>
            <p:ph idx="1" type="body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-231775" lvl="0" marL="2317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With one color marker, highlight ideas that relate to </a:t>
            </a:r>
            <a:r>
              <a:rPr i="1" lang="en-US"/>
              <a:t>1984</a:t>
            </a:r>
            <a:r>
              <a:rPr lang="en-US"/>
              <a:t>, and </a:t>
            </a:r>
            <a:endParaRPr/>
          </a:p>
          <a:p>
            <a:pPr indent="-231775" lvl="0" marL="231775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with another color, mark ideas that relate to the United States. </a:t>
            </a:r>
            <a:endParaRPr/>
          </a:p>
          <a:p>
            <a:pPr indent="-231775" lvl="0" marL="231775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Write the Point of Most Significance from the article.</a:t>
            </a:r>
            <a:endParaRPr/>
          </a:p>
        </p:txBody>
      </p:sp>
      <p:pic>
        <p:nvPicPr>
          <p:cNvPr id="327" name="Google Shape;327;p3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016" r="3016" t="0"/>
          <a:stretch/>
        </p:blipFill>
        <p:spPr>
          <a:xfrm>
            <a:off x="7044625" y="1164661"/>
            <a:ext cx="1828801" cy="1828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1" title="Point of Most Significance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30100" y="3145071"/>
            <a:ext cx="1846028" cy="1846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2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Yeonmi Park: On Freedom</a:t>
            </a:r>
            <a:endParaRPr/>
          </a:p>
        </p:txBody>
      </p:sp>
      <p:pic>
        <p:nvPicPr>
          <p:cNvPr id="334" name="Google Shape;33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0650" y="1164647"/>
            <a:ext cx="6362700" cy="3579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9EA">
            <a:alpha val="34902"/>
          </a:srgbClr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9" name="Google Shape;339;p33"/>
          <p:cNvGraphicFramePr/>
          <p:nvPr/>
        </p:nvGraphicFramePr>
        <p:xfrm>
          <a:off x="215153" y="16315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{0A1DB97B-899F-4F5C-B339-39D9CEEAEB85}</a:tableStyleId>
              </a:tblPr>
              <a:tblGrid>
                <a:gridCol w="2958350"/>
                <a:gridCol w="502025"/>
                <a:gridCol w="502025"/>
                <a:gridCol w="502025"/>
                <a:gridCol w="502025"/>
                <a:gridCol w="502025"/>
                <a:gridCol w="502025"/>
                <a:gridCol w="502025"/>
                <a:gridCol w="502025"/>
                <a:gridCol w="502025"/>
                <a:gridCol w="502025"/>
                <a:gridCol w="502025"/>
              </a:tblGrid>
              <a:tr h="3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Opposition Suppression</a:t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Media Control</a:t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Electoral Manipulation</a:t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Centralized Power</a:t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Force/Violence</a:t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Punish Critics</a:t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Surveillance</a:t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Ideological Control</a:t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</a:t>
                      </a:r>
                      <a:endParaRPr/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275" marB="17275" marR="34525" marL="34525" anchor="ctr"/>
                </a:tc>
              </a:tr>
            </a:tbl>
          </a:graphicData>
        </a:graphic>
      </p:graphicFrame>
      <p:sp>
        <p:nvSpPr>
          <p:cNvPr id="340" name="Google Shape;340;p33"/>
          <p:cNvSpPr txBox="1"/>
          <p:nvPr/>
        </p:nvSpPr>
        <p:spPr>
          <a:xfrm rot="-3626826">
            <a:off x="3008597" y="943200"/>
            <a:ext cx="11753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Venezuela</a:t>
            </a:r>
            <a:endParaRPr/>
          </a:p>
        </p:txBody>
      </p:sp>
      <p:sp>
        <p:nvSpPr>
          <p:cNvPr id="341" name="Google Shape;341;p33"/>
          <p:cNvSpPr txBox="1"/>
          <p:nvPr/>
        </p:nvSpPr>
        <p:spPr>
          <a:xfrm rot="-3643665">
            <a:off x="6492877" y="864188"/>
            <a:ext cx="13917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Saudi Arabia</a:t>
            </a:r>
            <a:endParaRPr/>
          </a:p>
        </p:txBody>
      </p:sp>
      <p:sp>
        <p:nvSpPr>
          <p:cNvPr id="342" name="Google Shape;342;p33"/>
          <p:cNvSpPr txBox="1"/>
          <p:nvPr/>
        </p:nvSpPr>
        <p:spPr>
          <a:xfrm rot="-3636767">
            <a:off x="8073134" y="919771"/>
            <a:ext cx="11448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Nicaragua</a:t>
            </a:r>
            <a:endParaRPr/>
          </a:p>
        </p:txBody>
      </p:sp>
      <p:sp>
        <p:nvSpPr>
          <p:cNvPr id="343" name="Google Shape;343;p33"/>
          <p:cNvSpPr txBox="1"/>
          <p:nvPr/>
        </p:nvSpPr>
        <p:spPr>
          <a:xfrm rot="-3641442">
            <a:off x="3406724" y="806899"/>
            <a:ext cx="15055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Turkmenistan</a:t>
            </a:r>
            <a:endParaRPr/>
          </a:p>
        </p:txBody>
      </p:sp>
      <p:sp>
        <p:nvSpPr>
          <p:cNvPr id="344" name="Google Shape;344;p33"/>
          <p:cNvSpPr txBox="1"/>
          <p:nvPr/>
        </p:nvSpPr>
        <p:spPr>
          <a:xfrm rot="-3634029">
            <a:off x="5700165" y="1094787"/>
            <a:ext cx="7906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Russia</a:t>
            </a:r>
            <a:endParaRPr/>
          </a:p>
        </p:txBody>
      </p:sp>
      <p:sp>
        <p:nvSpPr>
          <p:cNvPr id="345" name="Google Shape;345;p33"/>
          <p:cNvSpPr txBox="1"/>
          <p:nvPr/>
        </p:nvSpPr>
        <p:spPr>
          <a:xfrm rot="-3634985">
            <a:off x="5165530" y="1046141"/>
            <a:ext cx="89639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Belarus</a:t>
            </a:r>
            <a:endParaRPr/>
          </a:p>
        </p:txBody>
      </p:sp>
      <p:sp>
        <p:nvSpPr>
          <p:cNvPr id="346" name="Google Shape;346;p33"/>
          <p:cNvSpPr txBox="1"/>
          <p:nvPr/>
        </p:nvSpPr>
        <p:spPr>
          <a:xfrm rot="-3641418">
            <a:off x="4135916" y="1148406"/>
            <a:ext cx="7232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China</a:t>
            </a:r>
            <a:endParaRPr/>
          </a:p>
        </p:txBody>
      </p:sp>
      <p:sp>
        <p:nvSpPr>
          <p:cNvPr id="347" name="Google Shape;347;p33"/>
          <p:cNvSpPr txBox="1"/>
          <p:nvPr/>
        </p:nvSpPr>
        <p:spPr>
          <a:xfrm rot="-3616612">
            <a:off x="4740773" y="1168518"/>
            <a:ext cx="56457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Iran</a:t>
            </a:r>
            <a:endParaRPr/>
          </a:p>
        </p:txBody>
      </p:sp>
      <p:sp>
        <p:nvSpPr>
          <p:cNvPr id="348" name="Google Shape;348;p33"/>
          <p:cNvSpPr txBox="1"/>
          <p:nvPr/>
        </p:nvSpPr>
        <p:spPr>
          <a:xfrm rot="-3642519">
            <a:off x="6222115" y="1168113"/>
            <a:ext cx="6543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Syria</a:t>
            </a:r>
            <a:endParaRPr/>
          </a:p>
        </p:txBody>
      </p:sp>
      <p:sp>
        <p:nvSpPr>
          <p:cNvPr id="349" name="Google Shape;349;p33"/>
          <p:cNvSpPr txBox="1"/>
          <p:nvPr/>
        </p:nvSpPr>
        <p:spPr>
          <a:xfrm rot="-3652726">
            <a:off x="6822410" y="614329"/>
            <a:ext cx="194957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Myanmar (Burma)</a:t>
            </a:r>
            <a:endParaRPr/>
          </a:p>
        </p:txBody>
      </p:sp>
      <p:sp>
        <p:nvSpPr>
          <p:cNvPr id="350" name="Google Shape;350;p33"/>
          <p:cNvSpPr txBox="1"/>
          <p:nvPr/>
        </p:nvSpPr>
        <p:spPr>
          <a:xfrm rot="-3668063">
            <a:off x="7641080" y="1082480"/>
            <a:ext cx="8499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Angola</a:t>
            </a:r>
            <a:endParaRPr/>
          </a:p>
        </p:txBody>
      </p:sp>
      <p:sp>
        <p:nvSpPr>
          <p:cNvPr id="351" name="Google Shape;351;p33"/>
          <p:cNvSpPr txBox="1"/>
          <p:nvPr/>
        </p:nvSpPr>
        <p:spPr>
          <a:xfrm>
            <a:off x="394360" y="521782"/>
            <a:ext cx="211949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Manipulation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 Information 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4"/>
          <p:cNvSpPr txBox="1"/>
          <p:nvPr/>
        </p:nvSpPr>
        <p:spPr>
          <a:xfrm>
            <a:off x="152400" y="131325"/>
            <a:ext cx="30000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Example Country:</a:t>
            </a: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Eritrea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Article/Video Title (link)</a:t>
            </a: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1" lang="en-US" sz="1000" u="sng" cap="none" strike="noStrike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 Should Continue Scrutiny of Rights Crisis in Eritrea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57" name="Google Shape;357;p34"/>
          <p:cNvGraphicFramePr/>
          <p:nvPr/>
        </p:nvGraphicFramePr>
        <p:xfrm>
          <a:off x="277900" y="1037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{94EAF79B-95E5-43BA-B0E2-C8339110A0B9}</a:tableStyleId>
              </a:tblPr>
              <a:tblGrid>
                <a:gridCol w="916000"/>
                <a:gridCol w="916000"/>
                <a:gridCol w="906450"/>
                <a:gridCol w="917975"/>
                <a:gridCol w="923550"/>
                <a:gridCol w="916000"/>
              </a:tblGrid>
              <a:tr h="877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sng" cap="none" strike="noStrike">
                          <a:solidFill>
                            <a:srgbClr val="98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Miniluv</a:t>
                      </a:r>
                      <a:r>
                        <a:rPr b="1" lang="en-US" sz="1200" u="none" cap="none" strike="noStrike">
                          <a:solidFill>
                            <a:srgbClr val="98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b="1" lang="en-US" sz="1200" u="none" cap="none" strike="noStrike">
                          <a:solidFill>
                            <a:srgbClr val="134F5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(Ministry of Love)</a:t>
                      </a:r>
                      <a:endParaRPr b="1" sz="1200" u="none" cap="none" strike="noStrike">
                        <a:solidFill>
                          <a:srgbClr val="134F5C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1" lang="en-US" sz="1200" u="none" cap="none" strike="noStrike">
                          <a:solidFill>
                            <a:srgbClr val="134F5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Punishment</a:t>
                      </a:r>
                      <a:endParaRPr b="1" i="1" sz="1200" u="none" cap="none" strike="noStrike">
                        <a:solidFill>
                          <a:srgbClr val="134F5C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sng" cap="none" strike="noStrike">
                          <a:solidFill>
                            <a:srgbClr val="98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Minipax </a:t>
                      </a:r>
                      <a:r>
                        <a:rPr b="1" lang="en-US" sz="1200" u="none" cap="none" strike="noStrike">
                          <a:solidFill>
                            <a:srgbClr val="134F5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(Ministry of Peace)   </a:t>
                      </a:r>
                      <a:r>
                        <a:rPr b="1" i="1" lang="en-US" sz="1200" u="none" cap="none" strike="noStrike">
                          <a:solidFill>
                            <a:srgbClr val="134F5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War</a:t>
                      </a:r>
                      <a:endParaRPr b="1" i="1" sz="1200" u="none" cap="none" strike="noStrike">
                        <a:solidFill>
                          <a:srgbClr val="134F5C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sng" cap="none" strike="noStrike">
                          <a:solidFill>
                            <a:srgbClr val="98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Miniplenty </a:t>
                      </a:r>
                      <a:r>
                        <a:rPr b="1" lang="en-US" sz="1200" u="none" cap="none" strike="noStrike">
                          <a:solidFill>
                            <a:srgbClr val="134F5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(Ministry of Food) </a:t>
                      </a:r>
                      <a:r>
                        <a:rPr b="1" i="1" lang="en-US" sz="1200" u="none" cap="none" strike="noStrike">
                          <a:solidFill>
                            <a:srgbClr val="134F5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Control</a:t>
                      </a:r>
                      <a:endParaRPr b="1" i="1" sz="1200" u="none" cap="none" strike="noStrike">
                        <a:solidFill>
                          <a:srgbClr val="134F5C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sng" cap="none" strike="noStrike">
                          <a:solidFill>
                            <a:srgbClr val="98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Minitru </a:t>
                      </a:r>
                      <a:r>
                        <a:rPr b="1" lang="en-US" sz="1200" u="none" cap="none" strike="noStrike">
                          <a:solidFill>
                            <a:srgbClr val="134F5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(Ministry of Truth)</a:t>
                      </a:r>
                      <a:endParaRPr b="1" sz="1200" u="none" cap="none" strike="noStrike">
                        <a:solidFill>
                          <a:srgbClr val="134F5C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1" lang="en-US" sz="1200" u="none" cap="none" strike="noStrike">
                          <a:solidFill>
                            <a:srgbClr val="134F5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Propaganda</a:t>
                      </a:r>
                      <a:endParaRPr b="1" i="1" sz="1200" u="none" cap="none" strike="noStrike">
                        <a:solidFill>
                          <a:srgbClr val="134F5C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1" lang="en-US" sz="1200" u="none" cap="none" strike="noStrike">
                          <a:solidFill>
                            <a:srgbClr val="134F5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Contains Bias</a:t>
                      </a:r>
                      <a:endParaRPr b="1" i="1" sz="1200" u="none" cap="none" strike="noStrike">
                        <a:solidFill>
                          <a:srgbClr val="134F5C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1" lang="en-US" sz="1200" u="none" cap="none" strike="noStrike">
                          <a:solidFill>
                            <a:srgbClr val="134F5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Logical Fallacy</a:t>
                      </a:r>
                      <a:endParaRPr b="1" i="1" sz="1200" u="none" cap="none" strike="noStrike">
                        <a:solidFill>
                          <a:srgbClr val="134F5C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18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950" u="none" cap="none" strike="noStrike">
                          <a:solidFill>
                            <a:srgbClr val="00796B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</a:t>
                      </a:r>
                      <a:r>
                        <a:rPr b="1" lang="en-US" sz="95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...enforced disappearances persist unabated…”</a:t>
                      </a:r>
                      <a:endParaRPr b="1" sz="95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</a:t>
                      </a:r>
                      <a:r>
                        <a:rPr b="1" lang="en-US" sz="1000" u="none" cap="none" strike="noStrike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 policy of </a:t>
                      </a:r>
                      <a:r>
                        <a:rPr b="1" lang="en-US" sz="1000" u="sng" cap="none" strike="noStrike">
                          <a:solidFill>
                            <a:srgbClr val="1155C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indefinite national service</a:t>
                      </a:r>
                      <a:r>
                        <a:rPr b="1" lang="en-US" sz="1000" u="none" cap="none" strike="noStrike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including </a:t>
                      </a:r>
                      <a:r>
                        <a:rPr b="1" lang="en-US" sz="1000" u="sng" cap="none" strike="noStrike">
                          <a:solidFill>
                            <a:srgbClr val="1155C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compulsory military conscription</a:t>
                      </a: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…”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US" sz="1000" u="none" cap="none" strike="noStrike"/>
                        <a:t>N/A</a:t>
                      </a:r>
                      <a:endParaRPr b="1" sz="10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“Civic space within Eritrea is completely closed: no independent media…”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“They should stand with victims of abuses and the courageous Eritrean human rights defenders, not with rights-abusing governments seeking to undermine international protections.”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graphicFrame>
        <p:nvGraphicFramePr>
          <p:cNvPr id="358" name="Google Shape;358;p34"/>
          <p:cNvGraphicFramePr/>
          <p:nvPr/>
        </p:nvGraphicFramePr>
        <p:xfrm>
          <a:off x="277888" y="447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{94EAF79B-95E5-43BA-B0E2-C8339110A0B9}</a:tableStyleId>
              </a:tblPr>
              <a:tblGrid>
                <a:gridCol w="1828800"/>
                <a:gridCol w="1828800"/>
                <a:gridCol w="1838325"/>
              </a:tblGrid>
              <a:tr h="610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98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Similarities:</a:t>
                      </a:r>
                      <a:endParaRPr b="1" sz="1200" u="none" cap="none" strike="noStrike">
                        <a:solidFill>
                          <a:srgbClr val="98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98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Bias:</a:t>
                      </a:r>
                      <a:endParaRPr b="1" sz="1200" u="none" cap="none" strike="noStrike">
                        <a:solidFill>
                          <a:srgbClr val="98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98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Logical Fallacy:</a:t>
                      </a:r>
                      <a:endParaRPr b="1" sz="1200" u="none" cap="none" strike="noStrike">
                        <a:solidFill>
                          <a:srgbClr val="98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359" name="Google Shape;359;p34"/>
          <p:cNvSpPr txBox="1"/>
          <p:nvPr/>
        </p:nvSpPr>
        <p:spPr>
          <a:xfrm>
            <a:off x="6288075" y="628549"/>
            <a:ext cx="2732700" cy="43284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Calibri"/>
              <a:buChar char="●"/>
            </a:pPr>
            <a:r>
              <a:rPr b="0" i="0" lang="en-US" sz="22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Research 3 countries</a:t>
            </a:r>
            <a:endParaRPr b="0" i="0" sz="2200" u="none" cap="none" strike="noStrik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Calibri"/>
              <a:buChar char="●"/>
            </a:pPr>
            <a:r>
              <a:rPr b="0" i="0" lang="en-US" sz="22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Record observations on the Ministries handout</a:t>
            </a:r>
            <a:endParaRPr b="0" i="0" sz="2200" u="none" cap="none" strike="noStrik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Calibri"/>
              <a:buChar char="●"/>
            </a:pPr>
            <a:r>
              <a:rPr b="0" i="0" lang="en-US" sz="22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Write a short summary of your observations to be presented in a 30-Second </a:t>
            </a:r>
            <a:endParaRPr b="0" i="0" sz="2200" u="none" cap="none" strike="noStrik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Expert format.</a:t>
            </a:r>
            <a:endParaRPr b="0" i="0" sz="2200" u="none" cap="none" strike="noStrik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5"/>
          <p:cNvSpPr txBox="1"/>
          <p:nvPr>
            <p:ph idx="1" type="body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Circle up the desks.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Get a sticky note.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Share your 30-Second Expert statement with the circle.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After listening, write two questions you have about your classmates’ statements.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Put your questions in the teacher’s bowl.</a:t>
            </a:r>
            <a:endParaRPr/>
          </a:p>
        </p:txBody>
      </p:sp>
      <p:sp>
        <p:nvSpPr>
          <p:cNvPr id="365" name="Google Shape;365;p35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30-Second Expert</a:t>
            </a:r>
            <a:endParaRPr/>
          </a:p>
        </p:txBody>
      </p:sp>
      <p:pic>
        <p:nvPicPr>
          <p:cNvPr id="366" name="Google Shape;366;p35" title="30 Second Expert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8132" y="90800"/>
            <a:ext cx="2608625" cy="189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6"/>
          <p:cNvSpPr txBox="1"/>
          <p:nvPr>
            <p:ph idx="1" type="body"/>
          </p:nvPr>
        </p:nvSpPr>
        <p:spPr>
          <a:xfrm>
            <a:off x="457200" y="916844"/>
            <a:ext cx="8229600" cy="37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>
                <a:solidFill>
                  <a:schemeClr val="dk2"/>
                </a:solidFill>
              </a:rPr>
              <a:t>📢 Listen to Understand</a:t>
            </a:r>
            <a:br>
              <a:rPr lang="en-US">
                <a:solidFill>
                  <a:schemeClr val="dk2"/>
                </a:solidFill>
              </a:rPr>
            </a:br>
            <a:r>
              <a:rPr lang="en-US">
                <a:solidFill>
                  <a:schemeClr val="dk2"/>
                </a:solidFill>
              </a:rPr>
              <a:t>🤝 Engage Respectfully</a:t>
            </a:r>
            <a:br>
              <a:rPr lang="en-US">
                <a:solidFill>
                  <a:schemeClr val="dk2"/>
                </a:solidFill>
              </a:rPr>
            </a:br>
            <a:r>
              <a:rPr lang="en-US">
                <a:solidFill>
                  <a:schemeClr val="dk2"/>
                </a:solidFill>
              </a:rPr>
              <a:t>🗣️ Contribute Equally</a:t>
            </a:r>
            <a:br>
              <a:rPr lang="en-US">
                <a:solidFill>
                  <a:schemeClr val="dk2"/>
                </a:solidFill>
              </a:rPr>
            </a:br>
            <a:r>
              <a:rPr lang="en-US">
                <a:solidFill>
                  <a:schemeClr val="dk2"/>
                </a:solidFill>
              </a:rPr>
              <a:t>🧠 Collaborate for Growth</a:t>
            </a:r>
            <a:br>
              <a:rPr lang="en-US">
                <a:solidFill>
                  <a:schemeClr val="dk2"/>
                </a:solidFill>
              </a:rPr>
            </a:br>
            <a:r>
              <a:rPr lang="en-US">
                <a:solidFill>
                  <a:schemeClr val="dk2"/>
                </a:solidFill>
              </a:rPr>
              <a:t>📜 Honor the Agreements</a:t>
            </a:r>
            <a:br>
              <a:rPr b="1" lang="en-US" sz="5600">
                <a:solidFill>
                  <a:schemeClr val="dk2"/>
                </a:solidFill>
              </a:rPr>
            </a:br>
            <a:r>
              <a:rPr b="1" lang="en-US" sz="5600">
                <a:solidFill>
                  <a:schemeClr val="dk2"/>
                </a:solidFill>
              </a:rPr>
              <a:t> </a:t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b="1" sz="3650">
              <a:solidFill>
                <a:schemeClr val="dk2"/>
              </a:solidFill>
            </a:endParaRPr>
          </a:p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457200" y="96322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Norms</a:t>
            </a:r>
            <a:endParaRPr/>
          </a:p>
        </p:txBody>
      </p:sp>
      <p:pic>
        <p:nvPicPr>
          <p:cNvPr id="373" name="Google Shape;37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7150" y="415800"/>
            <a:ext cx="1879650" cy="1446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6"/>
          <p:cNvSpPr txBox="1"/>
          <p:nvPr/>
        </p:nvSpPr>
        <p:spPr>
          <a:xfrm>
            <a:off x="4273511" y="2363669"/>
            <a:ext cx="4649108" cy="28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910D28"/>
                </a:solidFill>
                <a:latin typeface="Calibri"/>
                <a:ea typeface="Calibri"/>
                <a:cs typeface="Calibri"/>
                <a:sym typeface="Calibri"/>
              </a:rPr>
              <a:t>Discussion Expectations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10D28"/>
              </a:buClr>
              <a:buSzPts val="2600"/>
              <a:buFont typeface="Calibri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Listen to the questions.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0D28"/>
              </a:buClr>
              <a:buSzPts val="2600"/>
              <a:buFont typeface="Calibri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Participate in the discussion. 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0D28"/>
              </a:buClr>
              <a:buSzPts val="2600"/>
              <a:buFont typeface="Calibri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Volunteer to facilitate.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910D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7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Six-Word Memoir</a:t>
            </a:r>
            <a:endParaRPr/>
          </a:p>
        </p:txBody>
      </p:sp>
      <p:sp>
        <p:nvSpPr>
          <p:cNvPr id="380" name="Google Shape;380;p37"/>
          <p:cNvSpPr txBox="1"/>
          <p:nvPr>
            <p:ph idx="1" type="body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-66675" lvl="0" marL="2317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	Write a Six-Word Memoir that summarizes your biggest takeaway from studying </a:t>
            </a:r>
            <a:r>
              <a:rPr i="1" lang="en-US"/>
              <a:t>1984</a:t>
            </a:r>
            <a:r>
              <a:rPr lang="en-US"/>
              <a:t>, other countries, government, and bias and/or censorship. </a:t>
            </a:r>
            <a:endParaRPr/>
          </a:p>
        </p:txBody>
      </p:sp>
      <p:pic>
        <p:nvPicPr>
          <p:cNvPr id="381" name="Google Shape;381;p37" title="Six Word Memoir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20951" y="688267"/>
            <a:ext cx="3066125" cy="74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8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Choice Board</a:t>
            </a:r>
            <a:endParaRPr/>
          </a:p>
        </p:txBody>
      </p:sp>
      <p:pic>
        <p:nvPicPr>
          <p:cNvPr descr="A grid of white squares with red text&#10;&#10;AI-generated content may be incorrect." id="387" name="Google Shape;38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8297" y="528637"/>
            <a:ext cx="4063945" cy="408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hand pressing a button&#10;&#10;AI-generated content may be incorrect." id="388" name="Google Shape;388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1400" y="1971674"/>
            <a:ext cx="1964739" cy="2101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K20 Center</dc:creator>
</cp:coreProperties>
</file>