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5"/>
  </p:notesMasterIdLst>
  <p:sldIdLst>
    <p:sldId id="276" r:id="rId2"/>
    <p:sldId id="256" r:id="rId3"/>
    <p:sldId id="284" r:id="rId4"/>
    <p:sldId id="285" r:id="rId5"/>
    <p:sldId id="274" r:id="rId6"/>
    <p:sldId id="275" r:id="rId7"/>
    <p:sldId id="273" r:id="rId8"/>
    <p:sldId id="307" r:id="rId9"/>
    <p:sldId id="283" r:id="rId10"/>
    <p:sldId id="290" r:id="rId11"/>
    <p:sldId id="291" r:id="rId12"/>
    <p:sldId id="292" r:id="rId13"/>
    <p:sldId id="293" r:id="rId14"/>
    <p:sldId id="331" r:id="rId15"/>
    <p:sldId id="299" r:id="rId16"/>
    <p:sldId id="300" r:id="rId17"/>
    <p:sldId id="301" r:id="rId18"/>
    <p:sldId id="294" r:id="rId19"/>
    <p:sldId id="287" r:id="rId20"/>
    <p:sldId id="320" r:id="rId21"/>
    <p:sldId id="321" r:id="rId22"/>
    <p:sldId id="319" r:id="rId23"/>
    <p:sldId id="306" r:id="rId24"/>
    <p:sldId id="332" r:id="rId25"/>
    <p:sldId id="302" r:id="rId26"/>
    <p:sldId id="289" r:id="rId27"/>
    <p:sldId id="303" r:id="rId28"/>
    <p:sldId id="304" r:id="rId29"/>
    <p:sldId id="311" r:id="rId30"/>
    <p:sldId id="312" r:id="rId31"/>
    <p:sldId id="315" r:id="rId32"/>
    <p:sldId id="322" r:id="rId33"/>
    <p:sldId id="317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E7C"/>
    <a:srgbClr val="F3BC93"/>
    <a:srgbClr val="C9E0B2"/>
    <a:srgbClr val="BDC1E1"/>
    <a:srgbClr val="9BCEE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8367" autoAdjust="0"/>
  </p:normalViewPr>
  <p:slideViewPr>
    <p:cSldViewPr snapToGrid="0" snapToObjects="1">
      <p:cViewPr varScale="1">
        <p:scale>
          <a:sx n="150" d="100"/>
          <a:sy n="150" d="100"/>
        </p:scale>
        <p:origin x="7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5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7C290-1D72-4E4F-9BE0-EF94AEBA836C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2F580B36-B9D9-4C10-B0B7-2F67A9FC396E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9BCEE8"/>
        </a:solidFill>
      </dgm:spPr>
      <dgm:t>
        <a:bodyPr/>
        <a:lstStyle/>
        <a:p>
          <a:r>
            <a:rPr lang="en-US" sz="2600" dirty="0">
              <a:solidFill>
                <a:schemeClr val="tx1"/>
              </a:solidFill>
            </a:rPr>
            <a:t>Story</a:t>
          </a:r>
        </a:p>
      </dgm:t>
    </dgm:pt>
    <dgm:pt modelId="{9EDE37FB-DAE5-416B-A4A1-F65A39AD5DE6}" type="parTrans" cxnId="{86329BA3-42C2-49D5-ADB4-24C447A301FA}">
      <dgm:prSet/>
      <dgm:spPr/>
      <dgm:t>
        <a:bodyPr/>
        <a:lstStyle/>
        <a:p>
          <a:endParaRPr lang="en-US"/>
        </a:p>
      </dgm:t>
    </dgm:pt>
    <dgm:pt modelId="{F96D3020-6838-4705-9599-F4DA10B7E5FB}" type="sibTrans" cxnId="{86329BA3-42C2-49D5-ADB4-24C447A301FA}">
      <dgm:prSet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2E0ED067-D54A-43C8-A1D0-6182CF66E2BB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BDC1E1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Table</a:t>
          </a:r>
        </a:p>
      </dgm:t>
    </dgm:pt>
    <dgm:pt modelId="{942D14F2-0A8F-470D-9768-01428A52D211}" type="parTrans" cxnId="{DE1D869D-3365-48C6-B374-92CA790E7506}">
      <dgm:prSet/>
      <dgm:spPr/>
      <dgm:t>
        <a:bodyPr/>
        <a:lstStyle/>
        <a:p>
          <a:endParaRPr lang="en-US"/>
        </a:p>
      </dgm:t>
    </dgm:pt>
    <dgm:pt modelId="{C24D386A-0D77-4438-98B6-C43968FE04A8}" type="sibTrans" cxnId="{DE1D869D-3365-48C6-B374-92CA790E7506}">
      <dgm:prSet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0DFBE48-34E1-463D-B063-2573F97A3443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9E0B2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n-US" sz="2600" dirty="0">
              <a:solidFill>
                <a:schemeClr val="tx1"/>
              </a:solidFill>
            </a:rPr>
            <a:t>Graph</a:t>
          </a:r>
        </a:p>
      </dgm:t>
    </dgm:pt>
    <dgm:pt modelId="{2325C77B-7A64-4025-8F6E-2E3101E1F14E}" type="parTrans" cxnId="{E732E726-4838-4B4B-8830-B6328040E1D7}">
      <dgm:prSet/>
      <dgm:spPr/>
      <dgm:t>
        <a:bodyPr/>
        <a:lstStyle/>
        <a:p>
          <a:endParaRPr lang="en-US"/>
        </a:p>
      </dgm:t>
    </dgm:pt>
    <dgm:pt modelId="{87205377-1189-4CCC-9E32-13F987FC8DF1}" type="sibTrans" cxnId="{E732E726-4838-4B4B-8830-B6328040E1D7}">
      <dgm:prSet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D7526DE-C335-4FE8-9383-1353AA7F112A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3BC93"/>
        </a:solidFill>
        <a:ln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Equation</a:t>
          </a:r>
        </a:p>
      </dgm:t>
    </dgm:pt>
    <dgm:pt modelId="{A0C68A03-5A0D-486E-AAB2-14E7129BDD02}" type="parTrans" cxnId="{7267ECA8-DD14-41AA-B550-29E79798B541}">
      <dgm:prSet/>
      <dgm:spPr/>
      <dgm:t>
        <a:bodyPr/>
        <a:lstStyle/>
        <a:p>
          <a:endParaRPr lang="en-US"/>
        </a:p>
      </dgm:t>
    </dgm:pt>
    <dgm:pt modelId="{A62C237F-231D-44B9-9A78-C0588D223344}" type="sibTrans" cxnId="{7267ECA8-DD14-41AA-B550-29E79798B541}">
      <dgm:prSet/>
      <dgm:spPr/>
      <dgm:t>
        <a:bodyPr/>
        <a:lstStyle/>
        <a:p>
          <a:endParaRPr lang="en-US"/>
        </a:p>
      </dgm:t>
    </dgm:pt>
    <dgm:pt modelId="{B1E46BF6-96F8-4F61-A139-9253766738B2}" type="pres">
      <dgm:prSet presAssocID="{7B67C290-1D72-4E4F-9BE0-EF94AEBA836C}" presName="Name0" presStyleCnt="0">
        <dgm:presLayoutVars>
          <dgm:dir/>
          <dgm:resizeHandles val="exact"/>
        </dgm:presLayoutVars>
      </dgm:prSet>
      <dgm:spPr/>
    </dgm:pt>
    <dgm:pt modelId="{F595C137-E304-414F-BFB7-A9F351149D23}" type="pres">
      <dgm:prSet presAssocID="{2F580B36-B9D9-4C10-B0B7-2F67A9FC396E}" presName="node" presStyleLbl="node1" presStyleIdx="0" presStyleCnt="4">
        <dgm:presLayoutVars>
          <dgm:bulletEnabled val="1"/>
        </dgm:presLayoutVars>
      </dgm:prSet>
      <dgm:spPr/>
    </dgm:pt>
    <dgm:pt modelId="{DE8A8699-AA03-4979-ACA4-7D92377F2625}" type="pres">
      <dgm:prSet presAssocID="{F96D3020-6838-4705-9599-F4DA10B7E5FB}" presName="sibTrans" presStyleLbl="sibTrans2D1" presStyleIdx="0" presStyleCnt="3" custScaleY="64205"/>
      <dgm:spPr>
        <a:xfrm>
          <a:off x="1531508" y="1646823"/>
          <a:ext cx="294551" cy="344569"/>
        </a:xfrm>
        <a:prstGeom prst="rightArrow">
          <a:avLst>
            <a:gd name="adj1" fmla="val 60000"/>
            <a:gd name="adj2" fmla="val 50000"/>
          </a:avLst>
        </a:prstGeom>
      </dgm:spPr>
    </dgm:pt>
    <dgm:pt modelId="{F1760D26-BF8D-44F5-9E30-DA941E217EA6}" type="pres">
      <dgm:prSet presAssocID="{F96D3020-6838-4705-9599-F4DA10B7E5FB}" presName="connectorText" presStyleLbl="sibTrans2D1" presStyleIdx="0" presStyleCnt="3"/>
      <dgm:spPr/>
    </dgm:pt>
    <dgm:pt modelId="{6BFA8A33-7548-4FF5-ACD1-F55E2C009BA2}" type="pres">
      <dgm:prSet presAssocID="{2E0ED067-D54A-43C8-A1D0-6182CF66E2BB}" presName="node" presStyleLbl="node1" presStyleIdx="1" presStyleCnt="4">
        <dgm:presLayoutVars>
          <dgm:bulletEnabled val="1"/>
        </dgm:presLayoutVars>
      </dgm:prSet>
      <dgm:spPr>
        <a:xfrm>
          <a:off x="1948326" y="1402290"/>
          <a:ext cx="1389391" cy="833634"/>
        </a:xfrm>
        <a:prstGeom prst="roundRect">
          <a:avLst>
            <a:gd name="adj" fmla="val 10000"/>
          </a:avLst>
        </a:prstGeom>
      </dgm:spPr>
    </dgm:pt>
    <dgm:pt modelId="{6F1E3980-9312-4ECB-8BF2-4E051F539C65}" type="pres">
      <dgm:prSet presAssocID="{C24D386A-0D77-4438-98B6-C43968FE04A8}" presName="sibTrans" presStyleLbl="sibTrans2D1" presStyleIdx="1" presStyleCnt="3" custScaleY="64205"/>
      <dgm:spPr>
        <a:xfrm>
          <a:off x="3476656" y="1646823"/>
          <a:ext cx="294551" cy="344569"/>
        </a:xfrm>
        <a:prstGeom prst="rightArrow">
          <a:avLst>
            <a:gd name="adj1" fmla="val 60000"/>
            <a:gd name="adj2" fmla="val 50000"/>
          </a:avLst>
        </a:prstGeom>
      </dgm:spPr>
    </dgm:pt>
    <dgm:pt modelId="{07B6D8BF-4F7A-4D24-B5D7-D56221A9A467}" type="pres">
      <dgm:prSet presAssocID="{C24D386A-0D77-4438-98B6-C43968FE04A8}" presName="connectorText" presStyleLbl="sibTrans2D1" presStyleIdx="1" presStyleCnt="3"/>
      <dgm:spPr/>
    </dgm:pt>
    <dgm:pt modelId="{A0946FD3-CEEE-4E09-97F2-A49FD8E36E58}" type="pres">
      <dgm:prSet presAssocID="{10DFBE48-34E1-463D-B063-2573F97A3443}" presName="node" presStyleLbl="node1" presStyleIdx="2" presStyleCnt="4">
        <dgm:presLayoutVars>
          <dgm:bulletEnabled val="1"/>
        </dgm:presLayoutVars>
      </dgm:prSet>
      <dgm:spPr>
        <a:xfrm>
          <a:off x="3893474" y="1402290"/>
          <a:ext cx="1389391" cy="833634"/>
        </a:xfrm>
        <a:prstGeom prst="roundRect">
          <a:avLst>
            <a:gd name="adj" fmla="val 10000"/>
          </a:avLst>
        </a:prstGeom>
      </dgm:spPr>
    </dgm:pt>
    <dgm:pt modelId="{7537CBF7-665B-4AD0-818C-3D91CB6F57F3}" type="pres">
      <dgm:prSet presAssocID="{87205377-1189-4CCC-9E32-13F987FC8DF1}" presName="sibTrans" presStyleLbl="sibTrans2D1" presStyleIdx="2" presStyleCnt="3" custScaleY="64205"/>
      <dgm:spPr>
        <a:xfrm>
          <a:off x="5421805" y="1646823"/>
          <a:ext cx="294551" cy="344569"/>
        </a:xfrm>
        <a:prstGeom prst="rightArrow">
          <a:avLst>
            <a:gd name="adj1" fmla="val 60000"/>
            <a:gd name="adj2" fmla="val 50000"/>
          </a:avLst>
        </a:prstGeom>
      </dgm:spPr>
    </dgm:pt>
    <dgm:pt modelId="{925DB725-6E88-4E2F-8724-F94CFF2F44B7}" type="pres">
      <dgm:prSet presAssocID="{87205377-1189-4CCC-9E32-13F987FC8DF1}" presName="connectorText" presStyleLbl="sibTrans2D1" presStyleIdx="2" presStyleCnt="3"/>
      <dgm:spPr/>
    </dgm:pt>
    <dgm:pt modelId="{9A8E809C-EFBD-4076-8008-0A08E07B6F4E}" type="pres">
      <dgm:prSet presAssocID="{FD7526DE-C335-4FE8-9383-1353AA7F112A}" presName="node" presStyleLbl="node1" presStyleIdx="3" presStyleCnt="4">
        <dgm:presLayoutVars>
          <dgm:bulletEnabled val="1"/>
        </dgm:presLayoutVars>
      </dgm:prSet>
      <dgm:spPr>
        <a:xfrm>
          <a:off x="5838622" y="1402290"/>
          <a:ext cx="1389391" cy="833634"/>
        </a:xfrm>
        <a:prstGeom prst="roundRect">
          <a:avLst>
            <a:gd name="adj" fmla="val 10000"/>
          </a:avLst>
        </a:prstGeom>
      </dgm:spPr>
    </dgm:pt>
  </dgm:ptLst>
  <dgm:cxnLst>
    <dgm:cxn modelId="{8A247E05-39BB-411E-B95B-ED9D92DA6824}" type="presOf" srcId="{F96D3020-6838-4705-9599-F4DA10B7E5FB}" destId="{F1760D26-BF8D-44F5-9E30-DA941E217EA6}" srcOrd="1" destOrd="0" presId="urn:microsoft.com/office/officeart/2005/8/layout/process1"/>
    <dgm:cxn modelId="{267CC920-1496-4757-AB83-D1F94E9A5B87}" type="presOf" srcId="{C24D386A-0D77-4438-98B6-C43968FE04A8}" destId="{6F1E3980-9312-4ECB-8BF2-4E051F539C65}" srcOrd="0" destOrd="0" presId="urn:microsoft.com/office/officeart/2005/8/layout/process1"/>
    <dgm:cxn modelId="{E732E726-4838-4B4B-8830-B6328040E1D7}" srcId="{7B67C290-1D72-4E4F-9BE0-EF94AEBA836C}" destId="{10DFBE48-34E1-463D-B063-2573F97A3443}" srcOrd="2" destOrd="0" parTransId="{2325C77B-7A64-4025-8F6E-2E3101E1F14E}" sibTransId="{87205377-1189-4CCC-9E32-13F987FC8DF1}"/>
    <dgm:cxn modelId="{D7CA246F-9139-4368-A659-A9141363F0DE}" type="presOf" srcId="{10DFBE48-34E1-463D-B063-2573F97A3443}" destId="{A0946FD3-CEEE-4E09-97F2-A49FD8E36E58}" srcOrd="0" destOrd="0" presId="urn:microsoft.com/office/officeart/2005/8/layout/process1"/>
    <dgm:cxn modelId="{8CC4BA77-74BA-4107-895D-234005B39E51}" type="presOf" srcId="{2F580B36-B9D9-4C10-B0B7-2F67A9FC396E}" destId="{F595C137-E304-414F-BFB7-A9F351149D23}" srcOrd="0" destOrd="0" presId="urn:microsoft.com/office/officeart/2005/8/layout/process1"/>
    <dgm:cxn modelId="{81244678-0410-4364-B4CC-56EF2C41AB6E}" type="presOf" srcId="{2E0ED067-D54A-43C8-A1D0-6182CF66E2BB}" destId="{6BFA8A33-7548-4FF5-ACD1-F55E2C009BA2}" srcOrd="0" destOrd="0" presId="urn:microsoft.com/office/officeart/2005/8/layout/process1"/>
    <dgm:cxn modelId="{D005A578-3316-434B-8AD1-581BBD1B7D7C}" type="presOf" srcId="{87205377-1189-4CCC-9E32-13F987FC8DF1}" destId="{925DB725-6E88-4E2F-8724-F94CFF2F44B7}" srcOrd="1" destOrd="0" presId="urn:microsoft.com/office/officeart/2005/8/layout/process1"/>
    <dgm:cxn modelId="{EF120E8A-ABD9-462B-8EE4-680EB147C19F}" type="presOf" srcId="{C24D386A-0D77-4438-98B6-C43968FE04A8}" destId="{07B6D8BF-4F7A-4D24-B5D7-D56221A9A467}" srcOrd="1" destOrd="0" presId="urn:microsoft.com/office/officeart/2005/8/layout/process1"/>
    <dgm:cxn modelId="{EBE0FD97-AC75-43AA-BEB1-0CD015683D6E}" type="presOf" srcId="{FD7526DE-C335-4FE8-9383-1353AA7F112A}" destId="{9A8E809C-EFBD-4076-8008-0A08E07B6F4E}" srcOrd="0" destOrd="0" presId="urn:microsoft.com/office/officeart/2005/8/layout/process1"/>
    <dgm:cxn modelId="{DE1D869D-3365-48C6-B374-92CA790E7506}" srcId="{7B67C290-1D72-4E4F-9BE0-EF94AEBA836C}" destId="{2E0ED067-D54A-43C8-A1D0-6182CF66E2BB}" srcOrd="1" destOrd="0" parTransId="{942D14F2-0A8F-470D-9768-01428A52D211}" sibTransId="{C24D386A-0D77-4438-98B6-C43968FE04A8}"/>
    <dgm:cxn modelId="{86329BA3-42C2-49D5-ADB4-24C447A301FA}" srcId="{7B67C290-1D72-4E4F-9BE0-EF94AEBA836C}" destId="{2F580B36-B9D9-4C10-B0B7-2F67A9FC396E}" srcOrd="0" destOrd="0" parTransId="{9EDE37FB-DAE5-416B-A4A1-F65A39AD5DE6}" sibTransId="{F96D3020-6838-4705-9599-F4DA10B7E5FB}"/>
    <dgm:cxn modelId="{7267ECA8-DD14-41AA-B550-29E79798B541}" srcId="{7B67C290-1D72-4E4F-9BE0-EF94AEBA836C}" destId="{FD7526DE-C335-4FE8-9383-1353AA7F112A}" srcOrd="3" destOrd="0" parTransId="{A0C68A03-5A0D-486E-AAB2-14E7129BDD02}" sibTransId="{A62C237F-231D-44B9-9A78-C0588D223344}"/>
    <dgm:cxn modelId="{498E54BA-6EF4-4D10-BC20-DB6D13C302D3}" type="presOf" srcId="{87205377-1189-4CCC-9E32-13F987FC8DF1}" destId="{7537CBF7-665B-4AD0-818C-3D91CB6F57F3}" srcOrd="0" destOrd="0" presId="urn:microsoft.com/office/officeart/2005/8/layout/process1"/>
    <dgm:cxn modelId="{B4F04CF4-E1AF-416A-9EAD-FA395E6A33A6}" type="presOf" srcId="{7B67C290-1D72-4E4F-9BE0-EF94AEBA836C}" destId="{B1E46BF6-96F8-4F61-A139-9253766738B2}" srcOrd="0" destOrd="0" presId="urn:microsoft.com/office/officeart/2005/8/layout/process1"/>
    <dgm:cxn modelId="{680BD2FD-D365-4F96-9C16-B9A26788F2C9}" type="presOf" srcId="{F96D3020-6838-4705-9599-F4DA10B7E5FB}" destId="{DE8A8699-AA03-4979-ACA4-7D92377F2625}" srcOrd="0" destOrd="0" presId="urn:microsoft.com/office/officeart/2005/8/layout/process1"/>
    <dgm:cxn modelId="{558F75AF-0409-4899-88B5-443BEA1A54FA}" type="presParOf" srcId="{B1E46BF6-96F8-4F61-A139-9253766738B2}" destId="{F595C137-E304-414F-BFB7-A9F351149D23}" srcOrd="0" destOrd="0" presId="urn:microsoft.com/office/officeart/2005/8/layout/process1"/>
    <dgm:cxn modelId="{2225103F-12CF-4B0D-9B1A-03CDA5EF167B}" type="presParOf" srcId="{B1E46BF6-96F8-4F61-A139-9253766738B2}" destId="{DE8A8699-AA03-4979-ACA4-7D92377F2625}" srcOrd="1" destOrd="0" presId="urn:microsoft.com/office/officeart/2005/8/layout/process1"/>
    <dgm:cxn modelId="{E8E2CED1-EB26-4590-8723-9347F45530D7}" type="presParOf" srcId="{DE8A8699-AA03-4979-ACA4-7D92377F2625}" destId="{F1760D26-BF8D-44F5-9E30-DA941E217EA6}" srcOrd="0" destOrd="0" presId="urn:microsoft.com/office/officeart/2005/8/layout/process1"/>
    <dgm:cxn modelId="{11CD1E00-5E9D-484F-83EA-BD73F7DF52D6}" type="presParOf" srcId="{B1E46BF6-96F8-4F61-A139-9253766738B2}" destId="{6BFA8A33-7548-4FF5-ACD1-F55E2C009BA2}" srcOrd="2" destOrd="0" presId="urn:microsoft.com/office/officeart/2005/8/layout/process1"/>
    <dgm:cxn modelId="{BAEEC154-74E7-4F17-854F-53F7101A6DCE}" type="presParOf" srcId="{B1E46BF6-96F8-4F61-A139-9253766738B2}" destId="{6F1E3980-9312-4ECB-8BF2-4E051F539C65}" srcOrd="3" destOrd="0" presId="urn:microsoft.com/office/officeart/2005/8/layout/process1"/>
    <dgm:cxn modelId="{F14A3C3D-AB2C-4744-8676-942573950956}" type="presParOf" srcId="{6F1E3980-9312-4ECB-8BF2-4E051F539C65}" destId="{07B6D8BF-4F7A-4D24-B5D7-D56221A9A467}" srcOrd="0" destOrd="0" presId="urn:microsoft.com/office/officeart/2005/8/layout/process1"/>
    <dgm:cxn modelId="{6EFBF568-7BC6-4E73-B51B-33DEAAB74392}" type="presParOf" srcId="{B1E46BF6-96F8-4F61-A139-9253766738B2}" destId="{A0946FD3-CEEE-4E09-97F2-A49FD8E36E58}" srcOrd="4" destOrd="0" presId="urn:microsoft.com/office/officeart/2005/8/layout/process1"/>
    <dgm:cxn modelId="{230D12EC-32E9-4924-9387-53496759B875}" type="presParOf" srcId="{B1E46BF6-96F8-4F61-A139-9253766738B2}" destId="{7537CBF7-665B-4AD0-818C-3D91CB6F57F3}" srcOrd="5" destOrd="0" presId="urn:microsoft.com/office/officeart/2005/8/layout/process1"/>
    <dgm:cxn modelId="{483618DD-26B5-463F-8534-4B1CF833B862}" type="presParOf" srcId="{7537CBF7-665B-4AD0-818C-3D91CB6F57F3}" destId="{925DB725-6E88-4E2F-8724-F94CFF2F44B7}" srcOrd="0" destOrd="0" presId="urn:microsoft.com/office/officeart/2005/8/layout/process1"/>
    <dgm:cxn modelId="{824A082C-E56F-4608-8084-15E596110889}" type="presParOf" srcId="{B1E46BF6-96F8-4F61-A139-9253766738B2}" destId="{9A8E809C-EFBD-4076-8008-0A08E07B6F4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5C137-E304-414F-BFB7-A9F351149D23}">
      <dsp:nvSpPr>
        <dsp:cNvPr id="0" name=""/>
        <dsp:cNvSpPr/>
      </dsp:nvSpPr>
      <dsp:spPr>
        <a:xfrm>
          <a:off x="3177" y="1402290"/>
          <a:ext cx="1389391" cy="833634"/>
        </a:xfrm>
        <a:prstGeom prst="roundRect">
          <a:avLst>
            <a:gd name="adj" fmla="val 10000"/>
          </a:avLst>
        </a:prstGeom>
        <a:solidFill>
          <a:srgbClr val="9BCEE8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Story</a:t>
          </a:r>
        </a:p>
      </dsp:txBody>
      <dsp:txXfrm>
        <a:off x="27593" y="1426706"/>
        <a:ext cx="1340559" cy="784802"/>
      </dsp:txXfrm>
    </dsp:sp>
    <dsp:sp modelId="{DE8A8699-AA03-4979-ACA4-7D92377F2625}">
      <dsp:nvSpPr>
        <dsp:cNvPr id="0" name=""/>
        <dsp:cNvSpPr/>
      </dsp:nvSpPr>
      <dsp:spPr>
        <a:xfrm>
          <a:off x="1531508" y="1708492"/>
          <a:ext cx="294551" cy="221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531508" y="1752738"/>
        <a:ext cx="228182" cy="132738"/>
      </dsp:txXfrm>
    </dsp:sp>
    <dsp:sp modelId="{6BFA8A33-7548-4FF5-ACD1-F55E2C009BA2}">
      <dsp:nvSpPr>
        <dsp:cNvPr id="0" name=""/>
        <dsp:cNvSpPr/>
      </dsp:nvSpPr>
      <dsp:spPr>
        <a:xfrm>
          <a:off x="1948326" y="1402290"/>
          <a:ext cx="1389391" cy="833634"/>
        </a:xfrm>
        <a:prstGeom prst="roundRect">
          <a:avLst>
            <a:gd name="adj" fmla="val 10000"/>
          </a:avLst>
        </a:prstGeom>
        <a:solidFill>
          <a:srgbClr val="BDC1E1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Table</a:t>
          </a:r>
        </a:p>
      </dsp:txBody>
      <dsp:txXfrm>
        <a:off x="1972742" y="1426706"/>
        <a:ext cx="1340559" cy="784802"/>
      </dsp:txXfrm>
    </dsp:sp>
    <dsp:sp modelId="{6F1E3980-9312-4ECB-8BF2-4E051F539C65}">
      <dsp:nvSpPr>
        <dsp:cNvPr id="0" name=""/>
        <dsp:cNvSpPr/>
      </dsp:nvSpPr>
      <dsp:spPr>
        <a:xfrm>
          <a:off x="3476656" y="1708492"/>
          <a:ext cx="294551" cy="221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476656" y="1752738"/>
        <a:ext cx="228182" cy="132738"/>
      </dsp:txXfrm>
    </dsp:sp>
    <dsp:sp modelId="{A0946FD3-CEEE-4E09-97F2-A49FD8E36E58}">
      <dsp:nvSpPr>
        <dsp:cNvPr id="0" name=""/>
        <dsp:cNvSpPr/>
      </dsp:nvSpPr>
      <dsp:spPr>
        <a:xfrm>
          <a:off x="3893474" y="1402290"/>
          <a:ext cx="1389391" cy="833634"/>
        </a:xfrm>
        <a:prstGeom prst="roundRect">
          <a:avLst>
            <a:gd name="adj" fmla="val 10000"/>
          </a:avLst>
        </a:prstGeom>
        <a:solidFill>
          <a:srgbClr val="C9E0B2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Graph</a:t>
          </a:r>
        </a:p>
      </dsp:txBody>
      <dsp:txXfrm>
        <a:off x="3917890" y="1426706"/>
        <a:ext cx="1340559" cy="784802"/>
      </dsp:txXfrm>
    </dsp:sp>
    <dsp:sp modelId="{7537CBF7-665B-4AD0-818C-3D91CB6F57F3}">
      <dsp:nvSpPr>
        <dsp:cNvPr id="0" name=""/>
        <dsp:cNvSpPr/>
      </dsp:nvSpPr>
      <dsp:spPr>
        <a:xfrm>
          <a:off x="5421805" y="1708492"/>
          <a:ext cx="294551" cy="221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5421805" y="1752738"/>
        <a:ext cx="228182" cy="132738"/>
      </dsp:txXfrm>
    </dsp:sp>
    <dsp:sp modelId="{9A8E809C-EFBD-4076-8008-0A08E07B6F4E}">
      <dsp:nvSpPr>
        <dsp:cNvPr id="0" name=""/>
        <dsp:cNvSpPr/>
      </dsp:nvSpPr>
      <dsp:spPr>
        <a:xfrm>
          <a:off x="5838622" y="1402290"/>
          <a:ext cx="1389391" cy="833634"/>
        </a:xfrm>
        <a:prstGeom prst="roundRect">
          <a:avLst>
            <a:gd name="adj" fmla="val 10000"/>
          </a:avLst>
        </a:prstGeom>
        <a:solidFill>
          <a:srgbClr val="F3BC93"/>
        </a:solidFill>
        <a:ln w="25400" cap="flat" cmpd="sng" algn="ctr">
          <a:solidFill>
            <a:schemeClr val="accent2">
              <a:shade val="15000"/>
            </a:schemeClr>
          </a:solidFill>
          <a:prstDash val="solid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Equation</a:t>
          </a:r>
        </a:p>
      </dsp:txBody>
      <dsp:txXfrm>
        <a:off x="5863038" y="1426706"/>
        <a:ext cx="1340559" cy="78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/global-markets-3685625/" TargetMode="External"/><Relationship Id="rId7" Type="http://schemas.openxmlformats.org/officeDocument/2006/relationships/hyperlink" Target="https://thenounproject.com/icon/climate-change-7040284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enounproject.com/icon/biologist-4579644/" TargetMode="External"/><Relationship Id="rId5" Type="http://schemas.openxmlformats.org/officeDocument/2006/relationships/hyperlink" Target="https://thenounproject.com/icon/solar-energy-technician-4581913/" TargetMode="External"/><Relationship Id="rId4" Type="http://schemas.openxmlformats.org/officeDocument/2006/relationships/hyperlink" Target="https://thenounproject.com/icon/augmented-reality-developer-4581888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Philosophical chairs. Strategies.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https://learn.k20center.ou.edu/strategy/71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2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 / carousel. Strategies.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 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 / carousel. Strategies.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 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4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 / carousel. Strategies.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 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1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 / carousel. Strategies.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 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2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 / carousel. Strategies.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 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9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6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Amethyst Studio. (2022, January 14). Augmented reality developer. [Illustration]. Noun Project.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https://thenounproject.com/icon/augmented-reality-developer-4581888/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Amethyst Studio. (2022, January 14). Solar energy technician. [Illustration]. Noun Project.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https://thenounproject.com/icon/solar-energy-technician-4581913/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Amethyst Studio. (2022, January 18). Biologist. [Illustration]. Noun Project.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https://thenounproject.com/icon/biologist-4579644/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Amethyst Studio. (2022, January 18). Farmer. [Illustration]. Noun Project.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https://thenounproject.com/icon/farmer-4579632/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Bahrul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Ulum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(2024, July 4). Climate change. [Illustration]. Noun Project.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https://thenounproject.com/icon/climate-change-7040284/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0C3C50-2C71-35B7-A090-30AC27D4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2A7389E7-D1F8-56AC-1E07-A8F8E8C1E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07243" y="307247"/>
            <a:ext cx="2879558" cy="1456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9C7439-4F03-96D7-1CD4-869B7711C56F}"/>
              </a:ext>
            </a:extLst>
          </p:cNvPr>
          <p:cNvSpPr/>
          <p:nvPr/>
        </p:nvSpPr>
        <p:spPr>
          <a:xfrm>
            <a:off x="519763" y="1646017"/>
            <a:ext cx="3257009" cy="300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669C768-045D-7C9F-9875-212B3F50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09352"/>
            <a:ext cx="2879558" cy="597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Round 1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8EFE5D0-58CF-44A8-6951-9CCCCA1E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 (Example)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D7A63D-6F0D-BF98-3399-51C99086D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65055"/>
              </p:ext>
            </p:extLst>
          </p:nvPr>
        </p:nvGraphicFramePr>
        <p:xfrm>
          <a:off x="640158" y="1807694"/>
          <a:ext cx="887952" cy="26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976">
                  <a:extLst>
                    <a:ext uri="{9D8B030D-6E8A-4147-A177-3AD203B41FA5}">
                      <a16:colId xmlns:a16="http://schemas.microsoft.com/office/drawing/2014/main" val="4035955107"/>
                    </a:ext>
                  </a:extLst>
                </a:gridCol>
                <a:gridCol w="443976">
                  <a:extLst>
                    <a:ext uri="{9D8B030D-6E8A-4147-A177-3AD203B41FA5}">
                      <a16:colId xmlns:a16="http://schemas.microsoft.com/office/drawing/2014/main" val="3703919324"/>
                    </a:ext>
                  </a:extLst>
                </a:gridCol>
              </a:tblGrid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986515931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952270393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06341067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0700659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6313046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32752176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17000108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677898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56636511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25432302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784868582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80917739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99CBE35-24D2-B14A-47EB-3FE5DC2F5C04}"/>
              </a:ext>
            </a:extLst>
          </p:cNvPr>
          <p:cNvSpPr/>
          <p:nvPr/>
        </p:nvSpPr>
        <p:spPr>
          <a:xfrm>
            <a:off x="615949" y="2030775"/>
            <a:ext cx="937197" cy="22207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BA16F5-770A-8690-8AE5-CCE5B0D95AB6}"/>
              </a:ext>
            </a:extLst>
          </p:cNvPr>
          <p:cNvGrpSpPr/>
          <p:nvPr/>
        </p:nvGrpSpPr>
        <p:grpSpPr>
          <a:xfrm>
            <a:off x="1855234" y="4027031"/>
            <a:ext cx="1686410" cy="313640"/>
            <a:chOff x="1527242" y="3742087"/>
            <a:chExt cx="1686410" cy="3136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18C452-6663-753D-1BE8-49EF9BC3744D}"/>
                </a:ext>
              </a:extLst>
            </p:cNvPr>
            <p:cNvSpPr txBox="1"/>
            <p:nvPr/>
          </p:nvSpPr>
          <p:spPr>
            <a:xfrm>
              <a:off x="1527242" y="3742087"/>
              <a:ext cx="1686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B65A13-F610-24EB-7B9E-27E47890FF99}"/>
                </a:ext>
              </a:extLst>
            </p:cNvPr>
            <p:cNvSpPr/>
            <p:nvPr/>
          </p:nvSpPr>
          <p:spPr>
            <a:xfrm>
              <a:off x="2586422" y="3763617"/>
              <a:ext cx="210118" cy="292110"/>
            </a:xfrm>
            <a:prstGeom prst="ellipse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E1421F-0D7D-3F84-5B7C-A80BDAD11E04}"/>
              </a:ext>
            </a:extLst>
          </p:cNvPr>
          <p:cNvGrpSpPr/>
          <p:nvPr/>
        </p:nvGrpSpPr>
        <p:grpSpPr>
          <a:xfrm>
            <a:off x="1580095" y="1878399"/>
            <a:ext cx="2164277" cy="2046790"/>
            <a:chOff x="1379568" y="1998519"/>
            <a:chExt cx="1865913" cy="176462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D6633FF-AD01-780C-3047-0BC01E372463}"/>
                </a:ext>
              </a:extLst>
            </p:cNvPr>
            <p:cNvSpPr txBox="1"/>
            <p:nvPr/>
          </p:nvSpPr>
          <p:spPr>
            <a:xfrm>
              <a:off x="1379568" y="2483194"/>
              <a:ext cx="322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EC3EDA-EB5E-4F8B-CAEC-3BF4C7BC8B74}"/>
                </a:ext>
              </a:extLst>
            </p:cNvPr>
            <p:cNvSpPr txBox="1"/>
            <p:nvPr/>
          </p:nvSpPr>
          <p:spPr>
            <a:xfrm>
              <a:off x="1379568" y="2007209"/>
              <a:ext cx="322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A22A67-B8DB-05B3-978B-02078F8BD664}"/>
                </a:ext>
              </a:extLst>
            </p:cNvPr>
            <p:cNvSpPr txBox="1"/>
            <p:nvPr/>
          </p:nvSpPr>
          <p:spPr>
            <a:xfrm>
              <a:off x="1379568" y="2954851"/>
              <a:ext cx="322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1342688-ED3B-DCE1-E337-44CF01A79D9E}"/>
                </a:ext>
              </a:extLst>
            </p:cNvPr>
            <p:cNvGrpSpPr/>
            <p:nvPr/>
          </p:nvGrpSpPr>
          <p:grpSpPr>
            <a:xfrm>
              <a:off x="1439657" y="1998519"/>
              <a:ext cx="1805824" cy="1764623"/>
              <a:chOff x="1439657" y="1998519"/>
              <a:chExt cx="1805824" cy="176462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E575F98C-8711-6E35-1D8E-A3726F9B3D31}"/>
                  </a:ext>
                </a:extLst>
              </p:cNvPr>
              <p:cNvGrpSpPr/>
              <p:nvPr/>
            </p:nvGrpSpPr>
            <p:grpSpPr>
              <a:xfrm>
                <a:off x="1473622" y="1998519"/>
                <a:ext cx="1739482" cy="1764623"/>
                <a:chOff x="1474170" y="1998994"/>
                <a:chExt cx="1739482" cy="1764623"/>
              </a:xfrm>
            </p:grpSpPr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8F85E316-C6AC-7F8D-3D40-9929A27346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4170" y="1998994"/>
                  <a:ext cx="1739482" cy="1764623"/>
                </a:xfrm>
                <a:prstGeom prst="rect">
                  <a:avLst/>
                </a:prstGeom>
              </p:spPr>
            </p:pic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4AA29142-350E-A624-AAB5-76C8584DFE79}"/>
                    </a:ext>
                  </a:extLst>
                </p:cNvPr>
                <p:cNvSpPr/>
                <p:nvPr/>
              </p:nvSpPr>
              <p:spPr>
                <a:xfrm>
                  <a:off x="1616777" y="3350328"/>
                  <a:ext cx="111058" cy="101532"/>
                </a:xfrm>
                <a:prstGeom prst="ellipse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03D010D-5241-951B-ECC9-44807CEC0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3401094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1FF172A-2869-ECCE-0D52-78BA8127E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3072231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5C7E90D-A229-68E3-3BC3-E18ED9551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2598437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E15795-D018-891F-694A-D2DFE6E7E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2126083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A5F0FFB-6603-6EB8-FC2F-AA0ECDB9CC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02232" y="3542131"/>
                <a:ext cx="8312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71F28D0-7EE0-6AB0-5D2E-A7B1274A5A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7975" y="3542131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24D0B72-718C-1F77-9F8B-3C11AC1BC48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041050" y="3542131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09353AF-F765-FFA6-DFD6-D80DEB53A6EE}"/>
                  </a:ext>
                </a:extLst>
              </p:cNvPr>
              <p:cNvSpPr txBox="1"/>
              <p:nvPr/>
            </p:nvSpPr>
            <p:spPr>
              <a:xfrm>
                <a:off x="2007797" y="3528827"/>
                <a:ext cx="262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E9E48C4-CF22-00E3-9673-9A5031C18426}"/>
                  </a:ext>
                </a:extLst>
              </p:cNvPr>
              <p:cNvSpPr txBox="1"/>
              <p:nvPr/>
            </p:nvSpPr>
            <p:spPr>
              <a:xfrm>
                <a:off x="2452441" y="3528827"/>
                <a:ext cx="3225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65BE98-3D68-F3D5-513B-17B79E31617C}"/>
                  </a:ext>
                </a:extLst>
              </p:cNvPr>
              <p:cNvSpPr txBox="1"/>
              <p:nvPr/>
            </p:nvSpPr>
            <p:spPr>
              <a:xfrm>
                <a:off x="2922974" y="3528827"/>
                <a:ext cx="3225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7D931A3-2D36-9AC4-E12B-8334192A4CCE}"/>
                  </a:ext>
                </a:extLst>
              </p:cNvPr>
              <p:cNvSpPr txBox="1"/>
              <p:nvPr/>
            </p:nvSpPr>
            <p:spPr>
              <a:xfrm>
                <a:off x="1439657" y="3287904"/>
                <a:ext cx="262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A9DFBFD-0626-93F6-7DF3-7AB1A505FB9E}"/>
                  </a:ext>
                </a:extLst>
              </p:cNvPr>
              <p:cNvSpPr/>
              <p:nvPr/>
            </p:nvSpPr>
            <p:spPr>
              <a:xfrm>
                <a:off x="1616777" y="3350328"/>
                <a:ext cx="111058" cy="101532"/>
              </a:xfrm>
              <a:prstGeom prst="ellipse">
                <a:avLst/>
              </a:prstGeom>
              <a:solidFill>
                <a:srgbClr val="FF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922E2E2-893F-7F7C-463A-899BDE790D91}"/>
              </a:ext>
            </a:extLst>
          </p:cNvPr>
          <p:cNvSpPr/>
          <p:nvPr/>
        </p:nvSpPr>
        <p:spPr>
          <a:xfrm>
            <a:off x="4251854" y="1646017"/>
            <a:ext cx="3257009" cy="300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19">
            <a:extLst>
              <a:ext uri="{FF2B5EF4-FFF2-40B4-BE49-F238E27FC236}">
                <a16:creationId xmlns:a16="http://schemas.microsoft.com/office/drawing/2014/main" id="{A5AFF0AC-8090-17AD-2020-229C2B0A4296}"/>
              </a:ext>
            </a:extLst>
          </p:cNvPr>
          <p:cNvSpPr txBox="1">
            <a:spLocks/>
          </p:cNvSpPr>
          <p:nvPr/>
        </p:nvSpPr>
        <p:spPr>
          <a:xfrm>
            <a:off x="4189292" y="1309352"/>
            <a:ext cx="2879558" cy="597736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Round 2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E1DDAB86-4F2C-033B-37A9-ECE91195B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07936"/>
              </p:ext>
            </p:extLst>
          </p:nvPr>
        </p:nvGraphicFramePr>
        <p:xfrm>
          <a:off x="4372249" y="1807694"/>
          <a:ext cx="887952" cy="26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976">
                  <a:extLst>
                    <a:ext uri="{9D8B030D-6E8A-4147-A177-3AD203B41FA5}">
                      <a16:colId xmlns:a16="http://schemas.microsoft.com/office/drawing/2014/main" val="4035955107"/>
                    </a:ext>
                  </a:extLst>
                </a:gridCol>
                <a:gridCol w="443976">
                  <a:extLst>
                    <a:ext uri="{9D8B030D-6E8A-4147-A177-3AD203B41FA5}">
                      <a16:colId xmlns:a16="http://schemas.microsoft.com/office/drawing/2014/main" val="3703919324"/>
                    </a:ext>
                  </a:extLst>
                </a:gridCol>
              </a:tblGrid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986515931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952270393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06341067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0700659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6313046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32752176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17000108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677898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56636511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25432302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784868582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809177396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48F64E6C-5356-0481-9049-06A58DEB13CE}"/>
              </a:ext>
            </a:extLst>
          </p:cNvPr>
          <p:cNvSpPr/>
          <p:nvPr/>
        </p:nvSpPr>
        <p:spPr>
          <a:xfrm>
            <a:off x="4348040" y="2030775"/>
            <a:ext cx="937197" cy="222073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C4063A-BF2E-EF14-CF9E-D87D8895FD76}"/>
              </a:ext>
            </a:extLst>
          </p:cNvPr>
          <p:cNvGrpSpPr/>
          <p:nvPr/>
        </p:nvGrpSpPr>
        <p:grpSpPr>
          <a:xfrm>
            <a:off x="5587325" y="4027031"/>
            <a:ext cx="1686410" cy="313640"/>
            <a:chOff x="1527242" y="3742087"/>
            <a:chExt cx="1686410" cy="31364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66EE2CE-B0A9-E16F-7791-35737303CF36}"/>
                </a:ext>
              </a:extLst>
            </p:cNvPr>
            <p:cNvSpPr txBox="1"/>
            <p:nvPr/>
          </p:nvSpPr>
          <p:spPr>
            <a:xfrm>
              <a:off x="1527242" y="3742087"/>
              <a:ext cx="16864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C3B024C-CF41-DBE3-406E-EFD3FE4CDE2F}"/>
                </a:ext>
              </a:extLst>
            </p:cNvPr>
            <p:cNvSpPr/>
            <p:nvPr/>
          </p:nvSpPr>
          <p:spPr>
            <a:xfrm>
              <a:off x="2586422" y="3763617"/>
              <a:ext cx="210118" cy="292110"/>
            </a:xfrm>
            <a:prstGeom prst="ellipse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D64F97-6635-D67E-F5A6-D5F989679518}"/>
              </a:ext>
            </a:extLst>
          </p:cNvPr>
          <p:cNvGrpSpPr/>
          <p:nvPr/>
        </p:nvGrpSpPr>
        <p:grpSpPr>
          <a:xfrm>
            <a:off x="5312186" y="1878399"/>
            <a:ext cx="2164277" cy="2046790"/>
            <a:chOff x="1379568" y="1998519"/>
            <a:chExt cx="1865913" cy="17646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0D6142-5C2A-7127-CB0D-47A8CCBF9B61}"/>
                </a:ext>
              </a:extLst>
            </p:cNvPr>
            <p:cNvSpPr txBox="1"/>
            <p:nvPr/>
          </p:nvSpPr>
          <p:spPr>
            <a:xfrm>
              <a:off x="1379568" y="2483194"/>
              <a:ext cx="322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B3BDF6-DBD5-801F-CD43-B8326DA8B5C4}"/>
                </a:ext>
              </a:extLst>
            </p:cNvPr>
            <p:cNvSpPr txBox="1"/>
            <p:nvPr/>
          </p:nvSpPr>
          <p:spPr>
            <a:xfrm>
              <a:off x="1379568" y="2007209"/>
              <a:ext cx="322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CA78CAA-8CAD-1198-CAA8-E399FB9BCB41}"/>
                </a:ext>
              </a:extLst>
            </p:cNvPr>
            <p:cNvSpPr txBox="1"/>
            <p:nvPr/>
          </p:nvSpPr>
          <p:spPr>
            <a:xfrm>
              <a:off x="1379568" y="2954851"/>
              <a:ext cx="3225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07EF6FF-8492-A4E0-82C8-2A5777DB0CA9}"/>
                </a:ext>
              </a:extLst>
            </p:cNvPr>
            <p:cNvGrpSpPr/>
            <p:nvPr/>
          </p:nvGrpSpPr>
          <p:grpSpPr>
            <a:xfrm>
              <a:off x="1439657" y="1998519"/>
              <a:ext cx="1805824" cy="1764623"/>
              <a:chOff x="1439657" y="1998519"/>
              <a:chExt cx="1805824" cy="176462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ED28E87-1948-C1B5-11FC-D8B512AC95FE}"/>
                  </a:ext>
                </a:extLst>
              </p:cNvPr>
              <p:cNvGrpSpPr/>
              <p:nvPr/>
            </p:nvGrpSpPr>
            <p:grpSpPr>
              <a:xfrm>
                <a:off x="1473622" y="1998519"/>
                <a:ext cx="1739482" cy="1764623"/>
                <a:chOff x="1474170" y="1998994"/>
                <a:chExt cx="1739482" cy="1764623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4DDA11CC-55C1-BA67-2211-946D9E7E9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74170" y="1998994"/>
                  <a:ext cx="1739482" cy="1764623"/>
                </a:xfrm>
                <a:prstGeom prst="rect">
                  <a:avLst/>
                </a:prstGeom>
              </p:spPr>
            </p:pic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26C8D4D-D22A-C2D5-195B-24319B5FEA29}"/>
                    </a:ext>
                  </a:extLst>
                </p:cNvPr>
                <p:cNvSpPr/>
                <p:nvPr/>
              </p:nvSpPr>
              <p:spPr>
                <a:xfrm>
                  <a:off x="1616777" y="3350328"/>
                  <a:ext cx="111058" cy="101532"/>
                </a:xfrm>
                <a:prstGeom prst="ellipse">
                  <a:avLst/>
                </a:prstGeom>
                <a:solidFill>
                  <a:srgbClr val="FFFF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E348807-9870-3B62-2E5F-3CD1CDEFFD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3401094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0AC270A-25BC-283B-5DB6-65C540AD0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3072231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CB537E8-C1EB-2B14-220F-DE25FE628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2598437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C0D2CDC-FAAA-F32C-96EE-DD1F9CBDE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762" y="2126083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228D19B-C261-BB71-0898-777BC28FC4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02232" y="3542131"/>
                <a:ext cx="8312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8BEAA90-ED31-E3FC-D1C4-65A97B97538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7975" y="3542131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2FBDB81-7C82-2D1F-93DD-7E53E46C36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041050" y="3542131"/>
                <a:ext cx="9144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DC72CB-0B47-AE64-00BC-0A8005D9C105}"/>
                  </a:ext>
                </a:extLst>
              </p:cNvPr>
              <p:cNvSpPr txBox="1"/>
              <p:nvPr/>
            </p:nvSpPr>
            <p:spPr>
              <a:xfrm>
                <a:off x="2007797" y="3528827"/>
                <a:ext cx="262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4EC0D64-893C-4825-27EC-340CC6BD684A}"/>
                  </a:ext>
                </a:extLst>
              </p:cNvPr>
              <p:cNvSpPr txBox="1"/>
              <p:nvPr/>
            </p:nvSpPr>
            <p:spPr>
              <a:xfrm>
                <a:off x="2452441" y="3528827"/>
                <a:ext cx="3225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60B2B27-155B-A62B-0C5E-5E43847AE558}"/>
                  </a:ext>
                </a:extLst>
              </p:cNvPr>
              <p:cNvSpPr txBox="1"/>
              <p:nvPr/>
            </p:nvSpPr>
            <p:spPr>
              <a:xfrm>
                <a:off x="2922974" y="3528827"/>
                <a:ext cx="3225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A401D7B-D966-91E9-6074-92503C086C64}"/>
                  </a:ext>
                </a:extLst>
              </p:cNvPr>
              <p:cNvSpPr txBox="1"/>
              <p:nvPr/>
            </p:nvSpPr>
            <p:spPr>
              <a:xfrm>
                <a:off x="1439657" y="3287904"/>
                <a:ext cx="2624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89621D2-C3B0-33D1-68A9-ED9708101F82}"/>
                  </a:ext>
                </a:extLst>
              </p:cNvPr>
              <p:cNvSpPr/>
              <p:nvPr/>
            </p:nvSpPr>
            <p:spPr>
              <a:xfrm>
                <a:off x="1616777" y="3350328"/>
                <a:ext cx="111058" cy="101532"/>
              </a:xfrm>
              <a:prstGeom prst="ellipse">
                <a:avLst/>
              </a:prstGeom>
              <a:solidFill>
                <a:srgbClr val="FFFF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008A509-2781-0AD5-B35D-42768649C866}"/>
              </a:ext>
            </a:extLst>
          </p:cNvPr>
          <p:cNvSpPr/>
          <p:nvPr/>
        </p:nvSpPr>
        <p:spPr>
          <a:xfrm>
            <a:off x="6319380" y="4046985"/>
            <a:ext cx="110713" cy="292110"/>
          </a:xfrm>
          <a:prstGeom prst="ellipse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77A1A0-F245-CAAB-75BD-F6B4B8561FC1}"/>
              </a:ext>
            </a:extLst>
          </p:cNvPr>
          <p:cNvGrpSpPr/>
          <p:nvPr/>
        </p:nvGrpSpPr>
        <p:grpSpPr>
          <a:xfrm>
            <a:off x="5114707" y="4106863"/>
            <a:ext cx="425535" cy="319786"/>
            <a:chOff x="4576364" y="2156601"/>
            <a:chExt cx="342768" cy="266529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3324E1F-D5AC-AF53-3613-B807A3A09FC8}"/>
                </a:ext>
              </a:extLst>
            </p:cNvPr>
            <p:cNvSpPr/>
            <p:nvPr/>
          </p:nvSpPr>
          <p:spPr>
            <a:xfrm rot="5400000">
              <a:off x="4657373" y="2191928"/>
              <a:ext cx="266529" cy="195876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CDAF5C-5466-854A-CFDC-A6A00A95C74C}"/>
                </a:ext>
              </a:extLst>
            </p:cNvPr>
            <p:cNvSpPr txBox="1"/>
            <p:nvPr/>
          </p:nvSpPr>
          <p:spPr>
            <a:xfrm>
              <a:off x="4576364" y="2177497"/>
              <a:ext cx="342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+2</a:t>
              </a:r>
            </a:p>
          </p:txBody>
        </p: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70A60BB0-F9EC-0CAB-6DA7-C1678F03BC5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65363" y="3171247"/>
            <a:ext cx="114182" cy="112771"/>
          </a:xfrm>
          <a:prstGeom prst="bentConnector3">
            <a:avLst>
              <a:gd name="adj1" fmla="val 98759"/>
            </a:avLst>
          </a:prstGeom>
          <a:ln w="15875">
            <a:solidFill>
              <a:schemeClr val="bg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2512AD-7477-3F89-D896-B482C0C6D2F5}"/>
              </a:ext>
            </a:extLst>
          </p:cNvPr>
          <p:cNvSpPr txBox="1"/>
          <p:nvPr/>
        </p:nvSpPr>
        <p:spPr>
          <a:xfrm>
            <a:off x="5636124" y="3062390"/>
            <a:ext cx="342716" cy="19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79146704-4BD5-794C-57AA-A7F0A0BAAFC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75705" y="3063095"/>
            <a:ext cx="114182" cy="112771"/>
          </a:xfrm>
          <a:prstGeom prst="bentConnector3">
            <a:avLst>
              <a:gd name="adj1" fmla="val 98759"/>
            </a:avLst>
          </a:prstGeom>
          <a:ln w="15875">
            <a:solidFill>
              <a:schemeClr val="bg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5AFCA39-28CA-D36D-B9ED-D06C40DFCAB7}"/>
              </a:ext>
            </a:extLst>
          </p:cNvPr>
          <p:cNvSpPr txBox="1"/>
          <p:nvPr/>
        </p:nvSpPr>
        <p:spPr>
          <a:xfrm>
            <a:off x="5746466" y="2954238"/>
            <a:ext cx="342716" cy="19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0EA88972-372D-F253-2C03-FC93BC4FA3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85139" y="2950920"/>
            <a:ext cx="114182" cy="112771"/>
          </a:xfrm>
          <a:prstGeom prst="bentConnector3">
            <a:avLst>
              <a:gd name="adj1" fmla="val 98759"/>
            </a:avLst>
          </a:prstGeom>
          <a:ln w="15875">
            <a:solidFill>
              <a:schemeClr val="bg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2CC18B17-7950-8BDE-8C21-7A03EF23304F}"/>
              </a:ext>
            </a:extLst>
          </p:cNvPr>
          <p:cNvSpPr txBox="1"/>
          <p:nvPr/>
        </p:nvSpPr>
        <p:spPr>
          <a:xfrm>
            <a:off x="5855900" y="2842063"/>
            <a:ext cx="342716" cy="19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DF10C54-FF50-DBBB-07EA-7B663565F883}"/>
              </a:ext>
            </a:extLst>
          </p:cNvPr>
          <p:cNvGrpSpPr/>
          <p:nvPr/>
        </p:nvGrpSpPr>
        <p:grpSpPr>
          <a:xfrm>
            <a:off x="5116161" y="3877505"/>
            <a:ext cx="425535" cy="319786"/>
            <a:chOff x="4576364" y="2156601"/>
            <a:chExt cx="342768" cy="266529"/>
          </a:xfrm>
        </p:grpSpPr>
        <p:sp>
          <p:nvSpPr>
            <p:cNvPr id="127" name="Arrow: Curved Down 126">
              <a:extLst>
                <a:ext uri="{FF2B5EF4-FFF2-40B4-BE49-F238E27FC236}">
                  <a16:creationId xmlns:a16="http://schemas.microsoft.com/office/drawing/2014/main" id="{B477BC12-442D-6FCC-385E-91B5C7250C2D}"/>
                </a:ext>
              </a:extLst>
            </p:cNvPr>
            <p:cNvSpPr/>
            <p:nvPr/>
          </p:nvSpPr>
          <p:spPr>
            <a:xfrm rot="5400000">
              <a:off x="4657373" y="2191928"/>
              <a:ext cx="266529" cy="195876"/>
            </a:xfrm>
            <a:prstGeom prst="curvedDownArrow">
              <a:avLst/>
            </a:prstGeom>
            <a:solidFill>
              <a:schemeClr val="bg2">
                <a:lumMod val="75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222861A-B383-51D3-A3F1-53DE64639628}"/>
                </a:ext>
              </a:extLst>
            </p:cNvPr>
            <p:cNvSpPr txBox="1"/>
            <p:nvPr/>
          </p:nvSpPr>
          <p:spPr>
            <a:xfrm>
              <a:off x="4576364" y="2177497"/>
              <a:ext cx="3427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3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9970E-FD0A-6459-F291-74FE43C3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3C9DE88-7262-B286-315C-8B4A571C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 a poster where the last pair used a</a:t>
            </a:r>
            <a:br>
              <a:rPr lang="en-US" dirty="0"/>
            </a:br>
            <a:r>
              <a:rPr lang="en-US" dirty="0"/>
              <a:t>different colored highlighter than yours.</a:t>
            </a:r>
          </a:p>
          <a:p>
            <a:r>
              <a:rPr lang="en-US" dirty="0"/>
              <a:t>Do you agree with the observed pattern</a:t>
            </a:r>
            <a:br>
              <a:rPr lang="en-US" dirty="0"/>
            </a:br>
            <a:r>
              <a:rPr lang="en-US" dirty="0"/>
              <a:t>(what’s highlighted)?</a:t>
            </a:r>
          </a:p>
          <a:p>
            <a:r>
              <a:rPr lang="en-US" dirty="0"/>
              <a:t>Do you see another pattern or similarity?</a:t>
            </a:r>
          </a:p>
          <a:p>
            <a:r>
              <a:rPr lang="en-US" dirty="0"/>
              <a:t>Highlight that pattern on their poster.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DD286B2-4B51-BC59-76C3-CB6112BB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Walk: Round 2</a:t>
            </a:r>
          </a:p>
        </p:txBody>
      </p:sp>
      <p:pic>
        <p:nvPicPr>
          <p:cNvPr id="2" name="Picture 1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975B6DC1-24E4-F0D0-1482-E3A32111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07243" y="307247"/>
            <a:ext cx="2879558" cy="14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EC35C-E9E4-0F01-64F6-F78F0B5F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EC6767C-444D-159F-BC1C-D92AFA3BE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1" cy="3434098"/>
          </a:xfrm>
        </p:spPr>
        <p:txBody>
          <a:bodyPr>
            <a:normAutofit/>
          </a:bodyPr>
          <a:lstStyle/>
          <a:p>
            <a:r>
              <a:rPr lang="en-US" dirty="0"/>
              <a:t>Where did you observe the value for day 0?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249DC1B-CD5D-4EDF-2AEF-73987AAE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Walk: Discussion</a:t>
            </a:r>
          </a:p>
        </p:txBody>
      </p:sp>
      <p:pic>
        <p:nvPicPr>
          <p:cNvPr id="2" name="Picture 1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AF19B8F0-463A-ACB7-26EC-71218B86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07243" y="307247"/>
            <a:ext cx="2879558" cy="14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7DC66-EB1F-46BB-F0B6-C2644FB21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A14A56D-E8DF-417F-973E-C5DF9C49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1" cy="3434098"/>
          </a:xfrm>
        </p:spPr>
        <p:txBody>
          <a:bodyPr>
            <a:normAutofit/>
          </a:bodyPr>
          <a:lstStyle/>
          <a:p>
            <a:r>
              <a:rPr lang="en-US" dirty="0"/>
              <a:t>Where did you observe the change per day?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B81D4DE-1340-470D-EE2B-C4CBFE44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Walk: Discussion</a:t>
            </a:r>
          </a:p>
        </p:txBody>
      </p:sp>
      <p:pic>
        <p:nvPicPr>
          <p:cNvPr id="2" name="Picture 1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29F94233-2E1D-5ECD-D320-F91CA89A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07243" y="307247"/>
            <a:ext cx="2879558" cy="14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B9E2782-0823-5A8B-DCFA-8CF833A74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DE89EFF0-B6B1-D57B-2479-174EBE9A8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247"/>
            <a:ext cx="2743200" cy="1321103"/>
          </a:xfrm>
          <a:prstGeom prst="rect">
            <a:avLst/>
          </a:prstGeom>
        </p:spPr>
      </p:pic>
      <p:pic>
        <p:nvPicPr>
          <p:cNvPr id="28" name="Picture 27" descr="A white board with black text&#10;&#10;Description automatically generated">
            <a:extLst>
              <a:ext uri="{FF2B5EF4-FFF2-40B4-BE49-F238E27FC236}">
                <a16:creationId xmlns:a16="http://schemas.microsoft.com/office/drawing/2014/main" id="{E3B7BD0A-C5EA-768E-0EAC-098E9779F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12705"/>
            <a:ext cx="2743200" cy="1310185"/>
          </a:xfrm>
          <a:prstGeom prst="rect">
            <a:avLst/>
          </a:prstGeom>
        </p:spPr>
      </p:pic>
      <p:pic>
        <p:nvPicPr>
          <p:cNvPr id="24" name="Picture 23" descr="A table with black lines and letters&#10;&#10;Description automatically generated with medium confidence">
            <a:extLst>
              <a:ext uri="{FF2B5EF4-FFF2-40B4-BE49-F238E27FC236}">
                <a16:creationId xmlns:a16="http://schemas.microsoft.com/office/drawing/2014/main" id="{8E59722A-6A22-8870-63BB-A0051DC5D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789091"/>
            <a:ext cx="2743200" cy="1954359"/>
          </a:xfrm>
          <a:prstGeom prst="rect">
            <a:avLst/>
          </a:prstGeom>
        </p:spPr>
      </p:pic>
      <p:pic>
        <p:nvPicPr>
          <p:cNvPr id="30" name="Picture 29" descr="A graph of a line and a line&#10;&#10;Description automatically generated">
            <a:extLst>
              <a:ext uri="{FF2B5EF4-FFF2-40B4-BE49-F238E27FC236}">
                <a16:creationId xmlns:a16="http://schemas.microsoft.com/office/drawing/2014/main" id="{2B0929C8-0EE3-0B96-870F-1EEC2D28E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802636"/>
            <a:ext cx="2743200" cy="19408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F5D76D-FAAA-9B3D-27FB-76F3F352EC7D}"/>
              </a:ext>
            </a:extLst>
          </p:cNvPr>
          <p:cNvCxnSpPr/>
          <p:nvPr/>
        </p:nvCxnSpPr>
        <p:spPr>
          <a:xfrm>
            <a:off x="3311236" y="967797"/>
            <a:ext cx="2573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FA511D-592B-3F5A-2FF3-5986EA8C7271}"/>
              </a:ext>
            </a:extLst>
          </p:cNvPr>
          <p:cNvCxnSpPr/>
          <p:nvPr/>
        </p:nvCxnSpPr>
        <p:spPr>
          <a:xfrm>
            <a:off x="3285259" y="3863397"/>
            <a:ext cx="2573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066D19-4C41-B820-D062-22496A7EE672}"/>
              </a:ext>
            </a:extLst>
          </p:cNvPr>
          <p:cNvCxnSpPr>
            <a:cxnSpLocks/>
          </p:cNvCxnSpPr>
          <p:nvPr/>
        </p:nvCxnSpPr>
        <p:spPr>
          <a:xfrm>
            <a:off x="1828799" y="1683038"/>
            <a:ext cx="0" cy="10185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22F518-89AA-08B8-B6E9-9929AF82C0FA}"/>
              </a:ext>
            </a:extLst>
          </p:cNvPr>
          <p:cNvCxnSpPr>
            <a:cxnSpLocks/>
          </p:cNvCxnSpPr>
          <p:nvPr/>
        </p:nvCxnSpPr>
        <p:spPr>
          <a:xfrm>
            <a:off x="7315200" y="1703675"/>
            <a:ext cx="0" cy="10185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2570-CFBE-F8A6-946B-1B2E4E9D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black lines and letters&#10;&#10;Description automatically generated with medium confidence">
            <a:extLst>
              <a:ext uri="{FF2B5EF4-FFF2-40B4-BE49-F238E27FC236}">
                <a16:creationId xmlns:a16="http://schemas.microsoft.com/office/drawing/2014/main" id="{F79AFE58-A85B-7746-2249-5A9D0799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383" y="2881894"/>
            <a:ext cx="2743200" cy="1954359"/>
          </a:xfrm>
          <a:prstGeom prst="rect">
            <a:avLst/>
          </a:prstGeom>
        </p:spPr>
      </p:pic>
      <p:pic>
        <p:nvPicPr>
          <p:cNvPr id="2" name="Picture 1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672FBA76-3FC5-BA78-1FA9-85829383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84" y="400050"/>
            <a:ext cx="2743200" cy="1321103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9A63FDAB-95FB-72D8-8664-A508F046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and Table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E6B75AC-42E4-1743-5051-7D6B6831D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97581"/>
              </p:ext>
            </p:extLst>
          </p:nvPr>
        </p:nvGraphicFramePr>
        <p:xfrm>
          <a:off x="2779034" y="1981357"/>
          <a:ext cx="204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685800" progId="Equation.DSMT4">
                  <p:embed/>
                </p:oleObj>
              </mc:Choice>
              <mc:Fallback>
                <p:oleObj name="Equation" r:id="rId4" imgW="2044440" imgH="685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D4C2B6-B8E6-C1B3-6B9E-81F1922C9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034" y="1981357"/>
                        <a:ext cx="2044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0D32D64-1155-2D82-8277-9C2B8E160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40107"/>
              </p:ext>
            </p:extLst>
          </p:nvPr>
        </p:nvGraphicFramePr>
        <p:xfrm>
          <a:off x="5559137" y="1948590"/>
          <a:ext cx="2514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672840" progId="Equation.DSMT4">
                  <p:embed/>
                </p:oleObj>
              </mc:Choice>
              <mc:Fallback>
                <p:oleObj name="Equation" r:id="rId6" imgW="2514600" imgH="672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10745A1-986E-05C0-753B-D437F5949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9137" y="1948590"/>
                        <a:ext cx="2514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5B8D45-CFA1-0978-51AC-5F2979B60D00}"/>
              </a:ext>
            </a:extLst>
          </p:cNvPr>
          <p:cNvCxnSpPr>
            <a:cxnSpLocks/>
          </p:cNvCxnSpPr>
          <p:nvPr/>
        </p:nvCxnSpPr>
        <p:spPr>
          <a:xfrm>
            <a:off x="5172983" y="1775841"/>
            <a:ext cx="0" cy="10185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941E8-6AFC-974E-B728-EC0105EFA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black lines and letters&#10;&#10;Description automatically generated with medium confidence">
            <a:extLst>
              <a:ext uri="{FF2B5EF4-FFF2-40B4-BE49-F238E27FC236}">
                <a16:creationId xmlns:a16="http://schemas.microsoft.com/office/drawing/2014/main" id="{FAE81263-F0B3-58D5-571F-25909402C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2" y="1272019"/>
            <a:ext cx="2743200" cy="1954359"/>
          </a:xfrm>
          <a:prstGeom prst="rect">
            <a:avLst/>
          </a:prstGeom>
        </p:spPr>
      </p:pic>
      <p:pic>
        <p:nvPicPr>
          <p:cNvPr id="6" name="Picture 5" descr="A graph of a line and a line&#10;&#10;Description automatically generated">
            <a:extLst>
              <a:ext uri="{FF2B5EF4-FFF2-40B4-BE49-F238E27FC236}">
                <a16:creationId xmlns:a16="http://schemas.microsoft.com/office/drawing/2014/main" id="{ACE86C84-4350-A8E5-1C5E-0F0B4E079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83" y="1285564"/>
            <a:ext cx="2743200" cy="194081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41397F-F0D8-1574-7405-1CC1537C7A20}"/>
              </a:ext>
            </a:extLst>
          </p:cNvPr>
          <p:cNvCxnSpPr/>
          <p:nvPr/>
        </p:nvCxnSpPr>
        <p:spPr>
          <a:xfrm>
            <a:off x="3287642" y="2346325"/>
            <a:ext cx="2573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859C2353-E2BF-2D4C-03F6-5E7877C2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and Graph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7C7318D-C4E9-F730-1FF6-C48ABE894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534218"/>
              </p:ext>
            </p:extLst>
          </p:nvPr>
        </p:nvGraphicFramePr>
        <p:xfrm>
          <a:off x="3507582" y="1517650"/>
          <a:ext cx="213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685800" progId="Equation.DSMT4">
                  <p:embed/>
                </p:oleObj>
              </mc:Choice>
              <mc:Fallback>
                <p:oleObj name="Equation" r:id="rId4" imgW="2133360" imgH="685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E6B75AC-42E4-1743-5051-7D6B6831D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7582" y="1517650"/>
                        <a:ext cx="2133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67A9092-DF55-644C-1C25-7BE6CFB1D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72222"/>
              </p:ext>
            </p:extLst>
          </p:nvPr>
        </p:nvGraphicFramePr>
        <p:xfrm>
          <a:off x="3867150" y="2571750"/>
          <a:ext cx="1409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672840" progId="Equation.DSMT4">
                  <p:embed/>
                </p:oleObj>
              </mc:Choice>
              <mc:Fallback>
                <p:oleObj name="Equation" r:id="rId6" imgW="1409400" imgH="672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0D32D64-1155-2D82-8277-9C2B8E160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7150" y="2571750"/>
                        <a:ext cx="14097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2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4AB3A-1277-F00B-47A4-B2C17C21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black text&#10;&#10;Description automatically generated">
            <a:extLst>
              <a:ext uri="{FF2B5EF4-FFF2-40B4-BE49-F238E27FC236}">
                <a16:creationId xmlns:a16="http://schemas.microsoft.com/office/drawing/2014/main" id="{BC0A1CCD-432B-6B98-641C-3B88DE3A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34" y="315916"/>
            <a:ext cx="2743200" cy="1310185"/>
          </a:xfrm>
          <a:prstGeom prst="rect">
            <a:avLst/>
          </a:prstGeom>
        </p:spPr>
      </p:pic>
      <p:pic>
        <p:nvPicPr>
          <p:cNvPr id="4" name="Picture 3" descr="A graph of a line and a line&#10;&#10;Description automatically generated">
            <a:extLst>
              <a:ext uri="{FF2B5EF4-FFF2-40B4-BE49-F238E27FC236}">
                <a16:creationId xmlns:a16="http://schemas.microsoft.com/office/drawing/2014/main" id="{7E515829-EBE1-DF09-62D6-7CCAC223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34" y="2805847"/>
            <a:ext cx="2743200" cy="194081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00FA69-8107-5542-77FB-EE2C11C398B5}"/>
              </a:ext>
            </a:extLst>
          </p:cNvPr>
          <p:cNvCxnSpPr>
            <a:cxnSpLocks/>
          </p:cNvCxnSpPr>
          <p:nvPr/>
        </p:nvCxnSpPr>
        <p:spPr>
          <a:xfrm>
            <a:off x="5664234" y="1706886"/>
            <a:ext cx="0" cy="10185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38B95B3E-B450-47BD-4352-FE814E61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and Equation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B8C456-4510-59A7-A245-E4D4FA87B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16810"/>
              </p:ext>
            </p:extLst>
          </p:nvPr>
        </p:nvGraphicFramePr>
        <p:xfrm>
          <a:off x="3765550" y="2100756"/>
          <a:ext cx="161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304560" progId="Equation.DSMT4">
                  <p:embed/>
                </p:oleObj>
              </mc:Choice>
              <mc:Fallback>
                <p:oleObj name="Equation" r:id="rId4" imgW="1612800" imgH="304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7C7318D-C4E9-F730-1FF6-C48ABE894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5550" y="2100756"/>
                        <a:ext cx="1612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228D1A-D40C-5A67-A555-55CADE0FA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32229"/>
              </p:ext>
            </p:extLst>
          </p:nvPr>
        </p:nvGraphicFramePr>
        <p:xfrm>
          <a:off x="6366285" y="1911385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609480" progId="Equation.DSMT4">
                  <p:embed/>
                </p:oleObj>
              </mc:Choice>
              <mc:Fallback>
                <p:oleObj name="Equation" r:id="rId6" imgW="876240" imgH="609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67A9092-DF55-644C-1C25-7BE6CFB1D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6285" y="1911385"/>
                        <a:ext cx="876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1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D61D-9316-C5DE-D9AC-AB7F399B6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F0A41BF0-B5ED-1A1F-5D4D-5B1671B8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2503"/>
            <a:ext cx="2743200" cy="1321103"/>
          </a:xfrm>
          <a:prstGeom prst="rect">
            <a:avLst/>
          </a:prstGeom>
        </p:spPr>
      </p:pic>
      <p:pic>
        <p:nvPicPr>
          <p:cNvPr id="3" name="Picture 2" descr="A white board with black text&#10;&#10;Description automatically generated">
            <a:extLst>
              <a:ext uri="{FF2B5EF4-FFF2-40B4-BE49-F238E27FC236}">
                <a16:creationId xmlns:a16="http://schemas.microsoft.com/office/drawing/2014/main" id="{887FEFBD-A710-D903-F135-342DD51A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17961"/>
            <a:ext cx="2743200" cy="131018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B52FA8-9235-903A-6245-456B44EA58AD}"/>
              </a:ext>
            </a:extLst>
          </p:cNvPr>
          <p:cNvCxnSpPr/>
          <p:nvPr/>
        </p:nvCxnSpPr>
        <p:spPr>
          <a:xfrm>
            <a:off x="3311236" y="1973053"/>
            <a:ext cx="25734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F7BB545E-2300-47EA-D714-C8FF169A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and Story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5D4C2B6-B8E6-C1B3-6B9E-81F1922C9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172576"/>
              </p:ext>
            </p:extLst>
          </p:nvPr>
        </p:nvGraphicFramePr>
        <p:xfrm>
          <a:off x="3791527" y="1553643"/>
          <a:ext cx="1612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304560" progId="Equation.DSMT4">
                  <p:embed/>
                </p:oleObj>
              </mc:Choice>
              <mc:Fallback>
                <p:oleObj name="Equation" r:id="rId4" imgW="1612800" imgH="3045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0588B99-10FD-73C3-A58E-E0901E9C6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1527" y="1553643"/>
                        <a:ext cx="1612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10745A1-986E-05C0-753B-D437F5949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52391"/>
              </p:ext>
            </p:extLst>
          </p:nvPr>
        </p:nvGraphicFramePr>
        <p:xfrm>
          <a:off x="3581400" y="2216150"/>
          <a:ext cx="198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291960" progId="Equation.DSMT4">
                  <p:embed/>
                </p:oleObj>
              </mc:Choice>
              <mc:Fallback>
                <p:oleObj name="Equation" r:id="rId6" imgW="198108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FC7574E-0CF9-3EFD-D85A-B64D048C0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2216150"/>
                        <a:ext cx="1981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5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CF753-CA4F-6CD0-19CA-F7AA4BC29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335145D-D9C7-EC28-ECF3-C4936E29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Before, we started with the story and ended with an equation.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we have to go in that order?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AA8ABF-70FC-9CDE-85FA-DA83F5432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37669"/>
              </p:ext>
            </p:extLst>
          </p:nvPr>
        </p:nvGraphicFramePr>
        <p:xfrm>
          <a:off x="804543" y="1034709"/>
          <a:ext cx="7231192" cy="363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DCED3D04-046E-756D-CDD0-DC650788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Between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2326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Reduce, Reuse, Represent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Multiple Representations of Linear Functions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B981C-943F-520A-8F42-F677CC57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black text&#10;&#10;Description automatically generated">
            <a:extLst>
              <a:ext uri="{FF2B5EF4-FFF2-40B4-BE49-F238E27FC236}">
                <a16:creationId xmlns:a16="http://schemas.microsoft.com/office/drawing/2014/main" id="{0DD4C955-4F5B-9FE9-E625-B8FD9A00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12705"/>
            <a:ext cx="2743200" cy="1310185"/>
          </a:xfrm>
          <a:prstGeom prst="rect">
            <a:avLst/>
          </a:prstGeom>
        </p:spPr>
      </p:pic>
      <p:pic>
        <p:nvPicPr>
          <p:cNvPr id="3" name="Picture 2" descr="A table with black lines and letters&#10;&#10;Description automatically generated with medium confidence">
            <a:extLst>
              <a:ext uri="{FF2B5EF4-FFF2-40B4-BE49-F238E27FC236}">
                <a16:creationId xmlns:a16="http://schemas.microsoft.com/office/drawing/2014/main" id="{2821636A-A2FF-5616-8071-BD3BE8015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789091"/>
            <a:ext cx="2743200" cy="195435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49B334-2313-9CCE-B984-8810BCE6EAFF}"/>
              </a:ext>
            </a:extLst>
          </p:cNvPr>
          <p:cNvCxnSpPr>
            <a:cxnSpLocks/>
          </p:cNvCxnSpPr>
          <p:nvPr/>
        </p:nvCxnSpPr>
        <p:spPr>
          <a:xfrm flipH="1">
            <a:off x="3379472" y="1714500"/>
            <a:ext cx="2508710" cy="125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8">
            <a:extLst>
              <a:ext uri="{FF2B5EF4-FFF2-40B4-BE49-F238E27FC236}">
                <a16:creationId xmlns:a16="http://schemas.microsoft.com/office/drawing/2014/main" id="{ED4BA95C-8625-401F-9E19-FB9C603B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Table and Equation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BE174DF-F011-B97B-6831-D91C586A2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902811"/>
              </p:ext>
            </p:extLst>
          </p:nvPr>
        </p:nvGraphicFramePr>
        <p:xfrm>
          <a:off x="2033942" y="1891736"/>
          <a:ext cx="245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304560" progId="Equation.DSMT4">
                  <p:embed/>
                </p:oleObj>
              </mc:Choice>
              <mc:Fallback>
                <p:oleObj name="Equation" r:id="rId4" imgW="2450880" imgH="304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7C7318D-C4E9-F730-1FF6-C48ABE894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3942" y="1891736"/>
                        <a:ext cx="2451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30E4D99-A48F-3965-8FCD-231C66C47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714356"/>
              </p:ext>
            </p:extLst>
          </p:nvPr>
        </p:nvGraphicFramePr>
        <p:xfrm>
          <a:off x="4894584" y="2390051"/>
          <a:ext cx="1206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672840" progId="Equation.DSMT4">
                  <p:embed/>
                </p:oleObj>
              </mc:Choice>
              <mc:Fallback>
                <p:oleObj name="Equation" r:id="rId6" imgW="1206360" imgH="672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67A9092-DF55-644C-1C25-7BE6CFB1D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4584" y="2390051"/>
                        <a:ext cx="1206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5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3400A8-4672-2CA3-2035-1C424643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8B981FEF-FF71-FA08-3229-420A442F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7247"/>
            <a:ext cx="2743200" cy="1321103"/>
          </a:xfrm>
          <a:prstGeom prst="rect">
            <a:avLst/>
          </a:prstGeom>
        </p:spPr>
      </p:pic>
      <p:pic>
        <p:nvPicPr>
          <p:cNvPr id="5" name="Picture 4" descr="A graph of a line and a line&#10;&#10;Description automatically generated">
            <a:extLst>
              <a:ext uri="{FF2B5EF4-FFF2-40B4-BE49-F238E27FC236}">
                <a16:creationId xmlns:a16="http://schemas.microsoft.com/office/drawing/2014/main" id="{CDA659B2-56E2-0009-072B-93657DD1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02636"/>
            <a:ext cx="2743200" cy="1940814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9C36898-EF5A-A2C6-6F7D-9F5F34010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798761"/>
              </p:ext>
            </p:extLst>
          </p:nvPr>
        </p:nvGraphicFramePr>
        <p:xfrm>
          <a:off x="1873250" y="2571750"/>
          <a:ext cx="265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291960" progId="Equation.DSMT4">
                  <p:embed/>
                </p:oleObj>
              </mc:Choice>
              <mc:Fallback>
                <p:oleObj name="Equation" r:id="rId4" imgW="265428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7C7318D-C4E9-F730-1FF6-C48ABE894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3250" y="2571750"/>
                        <a:ext cx="2654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442AD69-46DC-5A62-62E8-C78EB2325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72922"/>
              </p:ext>
            </p:extLst>
          </p:nvPr>
        </p:nvGraphicFramePr>
        <p:xfrm>
          <a:off x="4727805" y="1678766"/>
          <a:ext cx="219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609480" progId="Equation.DSMT4">
                  <p:embed/>
                </p:oleObj>
              </mc:Choice>
              <mc:Fallback>
                <p:oleObj name="Equation" r:id="rId6" imgW="2197080" imgH="609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67A9092-DF55-644C-1C25-7BE6CFB1D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7805" y="1678766"/>
                        <a:ext cx="21971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8">
            <a:extLst>
              <a:ext uri="{FF2B5EF4-FFF2-40B4-BE49-F238E27FC236}">
                <a16:creationId xmlns:a16="http://schemas.microsoft.com/office/drawing/2014/main" id="{5DDEFE70-82D6-E348-B7EA-5ABE3096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pPr algn="r"/>
            <a:r>
              <a:rPr lang="en-US" dirty="0"/>
              <a:t>Story and Graph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E61AA0-7411-74F7-E9A5-70E1E188DD0F}"/>
              </a:ext>
            </a:extLst>
          </p:cNvPr>
          <p:cNvCxnSpPr>
            <a:cxnSpLocks/>
          </p:cNvCxnSpPr>
          <p:nvPr/>
        </p:nvCxnSpPr>
        <p:spPr>
          <a:xfrm flipH="1" flipV="1">
            <a:off x="3317645" y="1628350"/>
            <a:ext cx="2508710" cy="125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A293F-5CDE-6A98-7D09-48F40B8C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59C79BB-7D55-15DC-2D30-4B57180B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slope =</a:t>
            </a:r>
          </a:p>
          <a:p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 =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78132A8-AE34-EDA1-39B8-33010521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Linear Equations</a:t>
            </a:r>
          </a:p>
        </p:txBody>
      </p:sp>
    </p:spTree>
    <p:extLst>
      <p:ext uri="{BB962C8B-B14F-4D97-AF65-F5344CB8AC3E}">
        <p14:creationId xmlns:p14="http://schemas.microsoft.com/office/powerpoint/2010/main" val="38887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2AE5A-84CD-BF29-4CD3-B3457678F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84530D4-211D-3901-2C6A-EAEF7621391E}"/>
              </a:ext>
            </a:extLst>
          </p:cNvPr>
          <p:cNvGrpSpPr/>
          <p:nvPr/>
        </p:nvGrpSpPr>
        <p:grpSpPr>
          <a:xfrm>
            <a:off x="2499360" y="2988395"/>
            <a:ext cx="4485639" cy="1954359"/>
            <a:chOff x="2499360" y="2988395"/>
            <a:chExt cx="4485639" cy="1954359"/>
          </a:xfrm>
        </p:grpSpPr>
        <p:pic>
          <p:nvPicPr>
            <p:cNvPr id="22" name="Picture 21" descr="A screenshot of a table&#10;&#10;Description automatically generated">
              <a:extLst>
                <a:ext uri="{FF2B5EF4-FFF2-40B4-BE49-F238E27FC236}">
                  <a16:creationId xmlns:a16="http://schemas.microsoft.com/office/drawing/2014/main" id="{59B1B2B8-3B88-DD93-4404-D1108A7D2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2516" t="73736" r="-7061" b="-5847"/>
            <a:stretch/>
          </p:blipFill>
          <p:spPr>
            <a:xfrm>
              <a:off x="2499360" y="3840497"/>
              <a:ext cx="4485639" cy="1102257"/>
            </a:xfrm>
            <a:prstGeom prst="rect">
              <a:avLst/>
            </a:prstGeom>
          </p:spPr>
        </p:pic>
        <p:pic>
          <p:nvPicPr>
            <p:cNvPr id="21" name="Picture 20" descr="A screenshot of a table&#10;&#10;Description automatically generated">
              <a:extLst>
                <a:ext uri="{FF2B5EF4-FFF2-40B4-BE49-F238E27FC236}">
                  <a16:creationId xmlns:a16="http://schemas.microsoft.com/office/drawing/2014/main" id="{EE411B5F-117F-A396-CB1F-1CD4C551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253" r="-143" b="64701"/>
            <a:stretch/>
          </p:blipFill>
          <p:spPr>
            <a:xfrm>
              <a:off x="2590525" y="2988395"/>
              <a:ext cx="4109720" cy="1211675"/>
            </a:xfrm>
            <a:prstGeom prst="rect">
              <a:avLst/>
            </a:prstGeom>
          </p:spPr>
        </p:pic>
        <p:pic>
          <p:nvPicPr>
            <p:cNvPr id="27" name="Picture 26" descr="A screenshot of a table&#10;&#10;Description automatically generated">
              <a:extLst>
                <a:ext uri="{FF2B5EF4-FFF2-40B4-BE49-F238E27FC236}">
                  <a16:creationId xmlns:a16="http://schemas.microsoft.com/office/drawing/2014/main" id="{0027005B-9251-4448-3513-F0CB054AA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467" t="34698" r="4467" b="26281"/>
            <a:stretch/>
          </p:blipFill>
          <p:spPr>
            <a:xfrm>
              <a:off x="2774050" y="3329938"/>
              <a:ext cx="3730752" cy="1340492"/>
            </a:xfrm>
            <a:prstGeom prst="rect">
              <a:avLst/>
            </a:prstGeom>
          </p:spPr>
        </p:pic>
      </p:grp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CD9C2B25-DF42-BCC2-026E-760F86AC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24" y="200746"/>
            <a:ext cx="4633971" cy="1764296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1A07B660-CAE6-FB04-0ED6-BEC7504B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and Table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44A38A-017C-45DA-633F-87A485DC4933}"/>
              </a:ext>
            </a:extLst>
          </p:cNvPr>
          <p:cNvCxnSpPr>
            <a:cxnSpLocks/>
          </p:cNvCxnSpPr>
          <p:nvPr/>
        </p:nvCxnSpPr>
        <p:spPr>
          <a:xfrm>
            <a:off x="4692252" y="2067184"/>
            <a:ext cx="0" cy="836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5F062-F1E3-211C-E685-DF5E1C47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3180987-16CB-F273-90F0-CF40ECA9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124" y="200746"/>
            <a:ext cx="4633971" cy="1764296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5B1E0E27-1FAA-94B3-D017-B151CB21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and Table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96F728-AC74-E16E-CEF0-47E1D4566D0B}"/>
              </a:ext>
            </a:extLst>
          </p:cNvPr>
          <p:cNvCxnSpPr>
            <a:cxnSpLocks/>
          </p:cNvCxnSpPr>
          <p:nvPr/>
        </p:nvCxnSpPr>
        <p:spPr>
          <a:xfrm>
            <a:off x="4692252" y="2067184"/>
            <a:ext cx="0" cy="836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750470-AD89-6BD4-5311-5DD66F9B8B13}"/>
              </a:ext>
            </a:extLst>
          </p:cNvPr>
          <p:cNvGrpSpPr/>
          <p:nvPr/>
        </p:nvGrpSpPr>
        <p:grpSpPr>
          <a:xfrm>
            <a:off x="2499360" y="2988395"/>
            <a:ext cx="4485639" cy="1954359"/>
            <a:chOff x="3119120" y="2988395"/>
            <a:chExt cx="4485639" cy="1954359"/>
          </a:xfrm>
        </p:grpSpPr>
        <p:pic>
          <p:nvPicPr>
            <p:cNvPr id="22" name="Picture 21" descr="A screenshot of a table&#10;&#10;Description automatically generated">
              <a:extLst>
                <a:ext uri="{FF2B5EF4-FFF2-40B4-BE49-F238E27FC236}">
                  <a16:creationId xmlns:a16="http://schemas.microsoft.com/office/drawing/2014/main" id="{FFD5AE4C-88B1-3BF5-C0DC-AFF9FB639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516" t="73736" r="-7061" b="-5847"/>
            <a:stretch/>
          </p:blipFill>
          <p:spPr>
            <a:xfrm>
              <a:off x="3119120" y="3840497"/>
              <a:ext cx="4485639" cy="1102257"/>
            </a:xfrm>
            <a:prstGeom prst="rect">
              <a:avLst/>
            </a:prstGeom>
          </p:spPr>
        </p:pic>
        <p:pic>
          <p:nvPicPr>
            <p:cNvPr id="21" name="Picture 20" descr="A screenshot of a table&#10;&#10;Description automatically generated">
              <a:extLst>
                <a:ext uri="{FF2B5EF4-FFF2-40B4-BE49-F238E27FC236}">
                  <a16:creationId xmlns:a16="http://schemas.microsoft.com/office/drawing/2014/main" id="{F37FD504-C4BB-1823-C116-645A06320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-253" r="-143" b="64701"/>
            <a:stretch/>
          </p:blipFill>
          <p:spPr>
            <a:xfrm>
              <a:off x="3210285" y="2988395"/>
              <a:ext cx="4109720" cy="1211675"/>
            </a:xfrm>
            <a:prstGeom prst="rect">
              <a:avLst/>
            </a:prstGeom>
          </p:spPr>
        </p:pic>
        <p:pic>
          <p:nvPicPr>
            <p:cNvPr id="18" name="Picture 17" descr="A screenshot of a table&#10;&#10;Description automatically generated">
              <a:extLst>
                <a:ext uri="{FF2B5EF4-FFF2-40B4-BE49-F238E27FC236}">
                  <a16:creationId xmlns:a16="http://schemas.microsoft.com/office/drawing/2014/main" id="{289B866C-DAB6-1042-00F9-C8390C55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425" t="34147" r="4239" b="25747"/>
            <a:stretch/>
          </p:blipFill>
          <p:spPr>
            <a:xfrm>
              <a:off x="3395704" y="3314698"/>
              <a:ext cx="3738881" cy="1376681"/>
            </a:xfrm>
            <a:prstGeom prst="rect">
              <a:avLst/>
            </a:prstGeom>
          </p:spPr>
        </p:pic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99DB910-7EEC-3A5D-5AA4-6965810240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2612" y="2260089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19160" imgH="685800" progId="Equation.DSMT4">
                  <p:embed/>
                </p:oleObj>
              </mc:Choice>
              <mc:Fallback>
                <p:oleObj name="Equation" r:id="rId5" imgW="2819160" imgH="685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AA3E2CA-43C6-648C-A63C-DDAC012B4C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612" y="2260089"/>
                        <a:ext cx="2819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2B83B16-4DFD-7388-7C30-E9F82420C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8303" y="2187850"/>
          <a:ext cx="2235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880" imgH="1041120" progId="Equation.DSMT4">
                  <p:embed/>
                </p:oleObj>
              </mc:Choice>
              <mc:Fallback>
                <p:oleObj name="Equation" r:id="rId7" imgW="2234880" imgH="10411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80A7A67-24D2-E501-380F-D53D01335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8303" y="2187850"/>
                        <a:ext cx="22352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B208A-5E2A-776E-F02D-1EB89615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board with black text&#10;&#10;Description automatically generated">
            <a:extLst>
              <a:ext uri="{FF2B5EF4-FFF2-40B4-BE49-F238E27FC236}">
                <a16:creationId xmlns:a16="http://schemas.microsoft.com/office/drawing/2014/main" id="{C1269329-DA75-F0C4-7758-4099E1B4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69604"/>
            <a:ext cx="2743200" cy="1310185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FD4B2248-F832-78C1-1356-2268BBF0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and Equation With a Calculator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31C066-D2EC-6AF6-9B72-7A04C41AD291}"/>
              </a:ext>
            </a:extLst>
          </p:cNvPr>
          <p:cNvGrpSpPr/>
          <p:nvPr/>
        </p:nvGrpSpPr>
        <p:grpSpPr>
          <a:xfrm>
            <a:off x="391160" y="2988395"/>
            <a:ext cx="4485639" cy="1954359"/>
            <a:chOff x="3119120" y="2988395"/>
            <a:chExt cx="4485639" cy="1954359"/>
          </a:xfrm>
        </p:grpSpPr>
        <p:pic>
          <p:nvPicPr>
            <p:cNvPr id="4" name="Picture 3" descr="A screenshot of a table&#10;&#10;Description automatically generated">
              <a:extLst>
                <a:ext uri="{FF2B5EF4-FFF2-40B4-BE49-F238E27FC236}">
                  <a16:creationId xmlns:a16="http://schemas.microsoft.com/office/drawing/2014/main" id="{2018FBD6-E7CF-8D00-C8A5-606260DA9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2516" t="73736" r="-7061" b="-5847"/>
            <a:stretch/>
          </p:blipFill>
          <p:spPr>
            <a:xfrm>
              <a:off x="3119120" y="3840497"/>
              <a:ext cx="4485639" cy="1102257"/>
            </a:xfrm>
            <a:prstGeom prst="rect">
              <a:avLst/>
            </a:prstGeom>
          </p:spPr>
        </p:pic>
        <p:pic>
          <p:nvPicPr>
            <p:cNvPr id="5" name="Picture 4" descr="A screenshot of a table&#10;&#10;Description automatically generated">
              <a:extLst>
                <a:ext uri="{FF2B5EF4-FFF2-40B4-BE49-F238E27FC236}">
                  <a16:creationId xmlns:a16="http://schemas.microsoft.com/office/drawing/2014/main" id="{99136FD1-23BB-6935-689E-84289D38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253" r="-143" b="64701"/>
            <a:stretch/>
          </p:blipFill>
          <p:spPr>
            <a:xfrm>
              <a:off x="3210285" y="2988395"/>
              <a:ext cx="4109720" cy="1211675"/>
            </a:xfrm>
            <a:prstGeom prst="rect">
              <a:avLst/>
            </a:prstGeom>
          </p:spPr>
        </p:pic>
        <p:pic>
          <p:nvPicPr>
            <p:cNvPr id="12" name="Picture 11" descr="A screenshot of a table&#10;&#10;Description automatically generated">
              <a:extLst>
                <a:ext uri="{FF2B5EF4-FFF2-40B4-BE49-F238E27FC236}">
                  <a16:creationId xmlns:a16="http://schemas.microsoft.com/office/drawing/2014/main" id="{4B6C043D-2600-92C9-B00F-2CBF47F4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425" t="34147" r="4239" b="25747"/>
            <a:stretch/>
          </p:blipFill>
          <p:spPr>
            <a:xfrm>
              <a:off x="3395704" y="3314698"/>
              <a:ext cx="3738881" cy="1376681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1CE16C-BBD5-17E4-B7BD-3F124E03126B}"/>
              </a:ext>
            </a:extLst>
          </p:cNvPr>
          <p:cNvCxnSpPr>
            <a:cxnSpLocks/>
          </p:cNvCxnSpPr>
          <p:nvPr/>
        </p:nvCxnSpPr>
        <p:spPr>
          <a:xfrm flipH="1">
            <a:off x="4633827" y="2479789"/>
            <a:ext cx="1258973" cy="6490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27A1B-C35A-200B-5322-7E9EC7E8A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56B71-2C3C-7041-BF86-BCE699C2C7D3}"/>
              </a:ext>
            </a:extLst>
          </p:cNvPr>
          <p:cNvGrpSpPr/>
          <p:nvPr/>
        </p:nvGrpSpPr>
        <p:grpSpPr>
          <a:xfrm>
            <a:off x="457200" y="1112485"/>
            <a:ext cx="3717229" cy="3796730"/>
            <a:chOff x="457200" y="1112485"/>
            <a:chExt cx="3717229" cy="3796730"/>
          </a:xfrm>
        </p:grpSpPr>
        <p:pic>
          <p:nvPicPr>
            <p:cNvPr id="17" name="Picture 16" descr="A graph of a graph on a graph&#10;&#10;Description automatically generated">
              <a:extLst>
                <a:ext uri="{FF2B5EF4-FFF2-40B4-BE49-F238E27FC236}">
                  <a16:creationId xmlns:a16="http://schemas.microsoft.com/office/drawing/2014/main" id="{0C82203D-11CD-9B79-71CB-82784553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6412"/>
            <a:stretch/>
          </p:blipFill>
          <p:spPr>
            <a:xfrm>
              <a:off x="3559681" y="1112485"/>
              <a:ext cx="614748" cy="3796729"/>
            </a:xfrm>
            <a:prstGeom prst="rect">
              <a:avLst/>
            </a:prstGeom>
          </p:spPr>
        </p:pic>
        <p:pic>
          <p:nvPicPr>
            <p:cNvPr id="16" name="Picture 15" descr="A graph of a graph on a graph&#10;&#10;Description automatically generated">
              <a:extLst>
                <a:ext uri="{FF2B5EF4-FFF2-40B4-BE49-F238E27FC236}">
                  <a16:creationId xmlns:a16="http://schemas.microsoft.com/office/drawing/2014/main" id="{CEB2A5AE-8AF5-49BB-260F-831AB51C0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91064"/>
            <a:stretch/>
          </p:blipFill>
          <p:spPr>
            <a:xfrm>
              <a:off x="457200" y="1112486"/>
              <a:ext cx="404261" cy="3796729"/>
            </a:xfrm>
            <a:prstGeom prst="rect">
              <a:avLst/>
            </a:prstGeom>
          </p:spPr>
        </p:pic>
        <p:pic>
          <p:nvPicPr>
            <p:cNvPr id="13" name="Picture 12" descr="A graph of a graph on a graph&#10;&#10;Description automatically generated">
              <a:extLst>
                <a:ext uri="{FF2B5EF4-FFF2-40B4-BE49-F238E27FC236}">
                  <a16:creationId xmlns:a16="http://schemas.microsoft.com/office/drawing/2014/main" id="{526623B5-7EF4-E412-B309-3E240855F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487" r="14374"/>
            <a:stretch/>
          </p:blipFill>
          <p:spPr>
            <a:xfrm>
              <a:off x="562869" y="1112486"/>
              <a:ext cx="3489960" cy="3796729"/>
            </a:xfrm>
            <a:prstGeom prst="rect">
              <a:avLst/>
            </a:prstGeom>
          </p:spPr>
        </p:pic>
      </p:grpSp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C02F3F6F-B1DD-BBBB-E8A5-27E35521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2486"/>
            <a:ext cx="4114800" cy="1566632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4E3261A1-63FF-DBF4-85C1-84D8E85E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Check Your Work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12FD75-C3CB-C954-F1BC-7D97A34E48D9}"/>
              </a:ext>
            </a:extLst>
          </p:cNvPr>
          <p:cNvGrpSpPr/>
          <p:nvPr/>
        </p:nvGrpSpPr>
        <p:grpSpPr>
          <a:xfrm>
            <a:off x="5151120" y="3049204"/>
            <a:ext cx="2743200" cy="1310185"/>
            <a:chOff x="5151120" y="3049204"/>
            <a:chExt cx="2743200" cy="1310185"/>
          </a:xfrm>
        </p:grpSpPr>
        <p:pic>
          <p:nvPicPr>
            <p:cNvPr id="20" name="Picture 19" descr="A white board with black text&#10;&#10;Description automatically generated">
              <a:extLst>
                <a:ext uri="{FF2B5EF4-FFF2-40B4-BE49-F238E27FC236}">
                  <a16:creationId xmlns:a16="http://schemas.microsoft.com/office/drawing/2014/main" id="{0776BF77-67C9-74BB-E56A-AA5ADE0FF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1120" y="3049204"/>
              <a:ext cx="2743200" cy="1310185"/>
            </a:xfrm>
            <a:prstGeom prst="rect">
              <a:avLst/>
            </a:prstGeom>
          </p:spPr>
        </p:pic>
        <p:pic>
          <p:nvPicPr>
            <p:cNvPr id="15" name="Picture 14" descr="A math equation with red numbers&#10;&#10;Description automatically generated">
              <a:extLst>
                <a:ext uri="{FF2B5EF4-FFF2-40B4-BE49-F238E27FC236}">
                  <a16:creationId xmlns:a16="http://schemas.microsoft.com/office/drawing/2014/main" id="{2A0E0951-5398-DC7C-9D76-FBD0275F6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5926" t="40434" r="28642" b="28815"/>
            <a:stretch/>
          </p:blipFill>
          <p:spPr>
            <a:xfrm>
              <a:off x="5588000" y="3548413"/>
              <a:ext cx="1869440" cy="48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6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85A5C21-2046-37D6-0A50-3CD310F1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63C5A1B6-ED30-E8A7-BA0B-88B95DA9B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5874" y="3378164"/>
            <a:ext cx="2300926" cy="176533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F677693-BAE9-C264-485B-8903F18C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Within your group, decide who has each job:</a:t>
            </a:r>
          </a:p>
          <a:p>
            <a:r>
              <a:rPr lang="en-US" dirty="0"/>
              <a:t>Ecologist</a:t>
            </a:r>
          </a:p>
          <a:p>
            <a:r>
              <a:rPr lang="en-US" dirty="0"/>
              <a:t>Wildlife Biologist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C5034D8-F620-59FF-0B34-5A1193B5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Fieldwork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F5CEAE-373A-38FB-DFA6-CF4FDB260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5878" y="3378165"/>
            <a:ext cx="1765335" cy="176533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F97B7CA-EFB8-AA53-8363-23126A40D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3378165"/>
            <a:ext cx="1552097" cy="176533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112B0C8-1B3F-348D-63ED-E791B8EEEE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3957" y="3378165"/>
            <a:ext cx="1667261" cy="1765335"/>
          </a:xfrm>
          <a:prstGeom prst="rect">
            <a:avLst/>
          </a:prstGeom>
        </p:spPr>
      </p:pic>
      <p:sp>
        <p:nvSpPr>
          <p:cNvPr id="17" name="Content Placeholder 19">
            <a:extLst>
              <a:ext uri="{FF2B5EF4-FFF2-40B4-BE49-F238E27FC236}">
                <a16:creationId xmlns:a16="http://schemas.microsoft.com/office/drawing/2014/main" id="{F01E18DE-20F2-41F1-C12A-536A63E8E583}"/>
              </a:ext>
            </a:extLst>
          </p:cNvPr>
          <p:cNvSpPr txBox="1">
            <a:spLocks/>
          </p:cNvSpPr>
          <p:nvPr/>
        </p:nvSpPr>
        <p:spPr>
          <a:xfrm>
            <a:off x="4008284" y="1309352"/>
            <a:ext cx="4678516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Solar Technician</a:t>
            </a:r>
          </a:p>
          <a:p>
            <a:r>
              <a:rPr lang="en-US" dirty="0"/>
              <a:t>Climatologist</a:t>
            </a:r>
          </a:p>
        </p:txBody>
      </p:sp>
    </p:spTree>
    <p:extLst>
      <p:ext uri="{BB962C8B-B14F-4D97-AF65-F5344CB8AC3E}">
        <p14:creationId xmlns:p14="http://schemas.microsoft.com/office/powerpoint/2010/main" val="20051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442F6-D7F3-0D6F-90AF-FDC8EE552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2FAB77-C055-6C51-FA83-F69BB4A8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station has 1 linear representation.</a:t>
            </a:r>
          </a:p>
          <a:p>
            <a:r>
              <a:rPr lang="en-US" dirty="0"/>
              <a:t>Your group is to create the other 3 representations.</a:t>
            </a:r>
          </a:p>
          <a:p>
            <a:r>
              <a:rPr lang="en-US" dirty="0"/>
              <a:t>Your job title determines which representation you are to create.</a:t>
            </a:r>
          </a:p>
          <a:p>
            <a:r>
              <a:rPr lang="en-US" dirty="0"/>
              <a:t>When you are done, compare work and discuss.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90DF4C8-2DF6-E1D7-43D1-9D6F2997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Fieldwork: Overview</a:t>
            </a:r>
          </a:p>
        </p:txBody>
      </p:sp>
    </p:spTree>
    <p:extLst>
      <p:ext uri="{BB962C8B-B14F-4D97-AF65-F5344CB8AC3E}">
        <p14:creationId xmlns:p14="http://schemas.microsoft.com/office/powerpoint/2010/main" val="26960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372BC7-5819-1FEB-BCB1-EC516D1A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28A8A4D-BE9F-C011-BF34-5588B0D4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your station, use your job title to determine what you are supposed to do.</a:t>
            </a:r>
          </a:p>
          <a:p>
            <a:pPr lvl="1"/>
            <a:r>
              <a:rPr lang="en-US" dirty="0"/>
              <a:t>Are you creating the story, the table, the graph, or the equation?</a:t>
            </a:r>
          </a:p>
          <a:p>
            <a:pPr lvl="1"/>
            <a:r>
              <a:rPr lang="en-US" dirty="0"/>
              <a:t>Are you supporting your team and leading the discussion?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28E2674-AA6E-EE46-65B8-FB310760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Fieldwork</a:t>
            </a:r>
          </a:p>
        </p:txBody>
      </p:sp>
    </p:spTree>
    <p:extLst>
      <p:ext uri="{BB962C8B-B14F-4D97-AF65-F5344CB8AC3E}">
        <p14:creationId xmlns:p14="http://schemas.microsoft.com/office/powerpoint/2010/main" val="38041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35C1-62CB-8EE8-09C6-09D0F28A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D4A1811-0E5B-B7AD-C0C0-A7820C2A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 receive 2 job offers. Which do you choose?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98AD8-F229-77F3-2580-40E781BF9395}"/>
              </a:ext>
            </a:extLst>
          </p:cNvPr>
          <p:cNvSpPr/>
          <p:nvPr/>
        </p:nvSpPr>
        <p:spPr>
          <a:xfrm>
            <a:off x="4652421" y="1792223"/>
            <a:ext cx="4038601" cy="2224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Work for our chemical plant! You will make $15/hour and a receive $5,000 signing bonus.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10411BF-9732-B2F3-8037-1A264BC0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Job Offer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D9F13-32C0-FFCE-D786-A3573768B88E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Option 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2558D-B316-A5DA-28DB-DC7C3795A37D}"/>
              </a:ext>
            </a:extLst>
          </p:cNvPr>
          <p:cNvSpPr/>
          <p:nvPr/>
        </p:nvSpPr>
        <p:spPr>
          <a:xfrm>
            <a:off x="457200" y="1792224"/>
            <a:ext cx="4038601" cy="2224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Work for our environmental conservation agency! You will make $25/hour and receive a $1,000 signing bonus.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05FA332E-6FBB-69B7-8AD9-FE79F9C7A85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Option A</a:t>
            </a:r>
          </a:p>
        </p:txBody>
      </p:sp>
    </p:spTree>
    <p:extLst>
      <p:ext uri="{BB962C8B-B14F-4D97-AF65-F5344CB8AC3E}">
        <p14:creationId xmlns:p14="http://schemas.microsoft.com/office/powerpoint/2010/main" val="831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35FA-32DB-927D-FDEE-510D11AD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49618A7-F2E0-F63B-8260-EC16F39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Compare your results.</a:t>
            </a:r>
          </a:p>
          <a:p>
            <a:r>
              <a:rPr lang="en-US" dirty="0"/>
              <a:t>Does the equation support the table?</a:t>
            </a:r>
          </a:p>
          <a:p>
            <a:r>
              <a:rPr lang="en-US" dirty="0"/>
              <a:t>Does the story describe the graph?</a:t>
            </a:r>
          </a:p>
          <a:p>
            <a:r>
              <a:rPr lang="en-US" dirty="0"/>
              <a:t>Does the graph match the equation?</a:t>
            </a:r>
          </a:p>
          <a:p>
            <a:r>
              <a:rPr lang="en-US" dirty="0"/>
              <a:t>Does the table represent the story?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4C96263-56F8-F76A-6537-B013E106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Fieldwork: Discussion</a:t>
            </a:r>
          </a:p>
        </p:txBody>
      </p:sp>
    </p:spTree>
    <p:extLst>
      <p:ext uri="{BB962C8B-B14F-4D97-AF65-F5344CB8AC3E}">
        <p14:creationId xmlns:p14="http://schemas.microsoft.com/office/powerpoint/2010/main" val="30845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94BEF-B829-6EFF-2BE5-DF026CF6F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DD481C4-480E-C9AC-A9C0-F3E0C5C0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your partner for the part of speech written below each blank.</a:t>
            </a:r>
          </a:p>
          <a:p>
            <a:r>
              <a:rPr lang="en-US" dirty="0"/>
              <a:t>Record each response.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A3C428C-3600-8912-C173-6B5C5B02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Mad Libs</a:t>
            </a:r>
          </a:p>
        </p:txBody>
      </p:sp>
    </p:spTree>
    <p:extLst>
      <p:ext uri="{BB962C8B-B14F-4D97-AF65-F5344CB8AC3E}">
        <p14:creationId xmlns:p14="http://schemas.microsoft.com/office/powerpoint/2010/main" val="1600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135A0-A80D-2BDD-A7D9-0DEA8416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7221B2-323E-36E3-007B-208D64D55467}"/>
              </a:ext>
            </a:extLst>
          </p:cNvPr>
          <p:cNvCxnSpPr/>
          <p:nvPr/>
        </p:nvCxnSpPr>
        <p:spPr>
          <a:xfrm>
            <a:off x="6059696" y="3423667"/>
            <a:ext cx="2469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49F73EA-A0FE-FE76-EB62-E823173B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70063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Given:</a:t>
            </a:r>
            <a:r>
              <a:rPr lang="en-US" dirty="0"/>
              <a:t> The newly discovered creature</a:t>
            </a:r>
            <a:br>
              <a:rPr lang="en-US" dirty="0"/>
            </a:br>
            <a:r>
              <a:rPr lang="en-US" dirty="0"/>
              <a:t>through the water is so fast!</a:t>
            </a:r>
          </a:p>
          <a:p>
            <a:r>
              <a:rPr lang="en-US" b="1" dirty="0">
                <a:solidFill>
                  <a:schemeClr val="accent2"/>
                </a:solidFill>
              </a:rPr>
              <a:t>Ask:</a:t>
            </a:r>
            <a:r>
              <a:rPr lang="en-US" dirty="0"/>
              <a:t> What’s a verb that ends with -</a:t>
            </a:r>
            <a:r>
              <a:rPr lang="en-US" dirty="0" err="1"/>
              <a:t>ing</a:t>
            </a:r>
            <a:r>
              <a:rPr lang="en-US" dirty="0"/>
              <a:t>?</a:t>
            </a:r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eating</a:t>
            </a:r>
          </a:p>
          <a:p>
            <a:r>
              <a:rPr lang="en-US" b="1" dirty="0">
                <a:solidFill>
                  <a:schemeClr val="accent2"/>
                </a:solidFill>
              </a:rPr>
              <a:t>Record:</a:t>
            </a:r>
            <a:r>
              <a:rPr lang="en-US" dirty="0"/>
              <a:t> The newly discovered creature          </a:t>
            </a:r>
            <a:r>
              <a:rPr lang="en-US" b="1" dirty="0">
                <a:solidFill>
                  <a:schemeClr val="accent6"/>
                </a:solidFill>
              </a:rPr>
              <a:t>eating</a:t>
            </a:r>
            <a:br>
              <a:rPr lang="en-US" dirty="0"/>
            </a:br>
            <a:r>
              <a:rPr lang="en-US" dirty="0"/>
              <a:t>through the water is so fast!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i="1" dirty="0"/>
              <a:t>Every blank needs a different word.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F43B4D5-DB80-E137-3CC0-8E4008DE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Mad Libs: Example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C770CF73-FFDF-6E5A-2662-6BF1CA952088}"/>
              </a:ext>
            </a:extLst>
          </p:cNvPr>
          <p:cNvSpPr txBox="1">
            <a:spLocks/>
          </p:cNvSpPr>
          <p:nvPr/>
        </p:nvSpPr>
        <p:spPr>
          <a:xfrm>
            <a:off x="5902534" y="1694880"/>
            <a:ext cx="2469428" cy="4843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1"/>
                </a:solidFill>
              </a:rPr>
              <a:t>verb ending with -</a:t>
            </a:r>
            <a:r>
              <a:rPr lang="en-US" sz="2000" b="1" i="1" dirty="0" err="1">
                <a:solidFill>
                  <a:schemeClr val="accent1"/>
                </a:solidFill>
              </a:rPr>
              <a:t>ing</a:t>
            </a:r>
            <a:endParaRPr lang="en-US" sz="2000" b="1" i="1" dirty="0">
              <a:solidFill>
                <a:schemeClr val="accent1"/>
              </a:solidFill>
              <a:highlight>
                <a:srgbClr val="00FF00"/>
              </a:highlight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1DE0B4-66CF-A759-80E6-037A79BBAF43}"/>
              </a:ext>
            </a:extLst>
          </p:cNvPr>
          <p:cNvCxnSpPr/>
          <p:nvPr/>
        </p:nvCxnSpPr>
        <p:spPr>
          <a:xfrm>
            <a:off x="5902534" y="1715517"/>
            <a:ext cx="2469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8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837C03-EF57-4CE9-7272-C90EFA1D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AB463B1-3FBA-4CAF-E1D0-F89AD7C06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papers.</a:t>
            </a:r>
          </a:p>
          <a:p>
            <a:r>
              <a:rPr lang="en-US" dirty="0"/>
              <a:t>Use your story to create:</a:t>
            </a:r>
          </a:p>
          <a:p>
            <a:pPr lvl="1"/>
            <a:r>
              <a:rPr lang="en-US" dirty="0"/>
              <a:t>Table</a:t>
            </a:r>
          </a:p>
          <a:p>
            <a:pPr lvl="1"/>
            <a:r>
              <a:rPr lang="en-US" dirty="0"/>
              <a:t>Graph (with labels)</a:t>
            </a:r>
          </a:p>
          <a:p>
            <a:pPr lvl="1"/>
            <a:r>
              <a:rPr lang="en-US" dirty="0"/>
              <a:t>Equation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/>
              <a:t>Remember, you can create these in any order you want.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667C39B-05C1-E2C9-97F2-80A71C89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Mad Libs</a:t>
            </a:r>
          </a:p>
        </p:txBody>
      </p:sp>
    </p:spTree>
    <p:extLst>
      <p:ext uri="{BB962C8B-B14F-4D97-AF65-F5344CB8AC3E}">
        <p14:creationId xmlns:p14="http://schemas.microsoft.com/office/powerpoint/2010/main" val="42894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D423C-7884-44D2-646B-5D364887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85C3270-9534-4D1F-B6D3-C611DD90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group, discuss your</a:t>
            </a:r>
            <a:br>
              <a:rPr lang="en-US" dirty="0"/>
            </a:br>
            <a:r>
              <a:rPr lang="en-US" dirty="0"/>
              <a:t>reasoning for picking that job offer.</a:t>
            </a:r>
          </a:p>
          <a:p>
            <a:r>
              <a:rPr lang="en-US" dirty="0"/>
              <a:t>Be ready to share.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Remember, you can switch sides at</a:t>
            </a:r>
            <a:br>
              <a:rPr lang="en-US" b="1" i="1" dirty="0"/>
            </a:br>
            <a:r>
              <a:rPr lang="en-US" b="1" i="1" dirty="0"/>
              <a:t>any point by sharing your reasoning.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A251908-754B-CBB3-1334-6E296081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 Chairs</a:t>
            </a:r>
          </a:p>
        </p:txBody>
      </p:sp>
      <p:pic>
        <p:nvPicPr>
          <p:cNvPr id="3" name="Picture 2" descr="A couple of chairs with a speech bubble&#10;&#10;Description automatically generated">
            <a:extLst>
              <a:ext uri="{FF2B5EF4-FFF2-40B4-BE49-F238E27FC236}">
                <a16:creationId xmlns:a16="http://schemas.microsoft.com/office/drawing/2014/main" id="{5A89FF16-923B-042B-F31F-2E44C0CDD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91" y="1634067"/>
            <a:ext cx="2746742" cy="20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represent a linear function in different ways?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</p:spPr>
        <p:txBody>
          <a:bodyPr/>
          <a:lstStyle/>
          <a:p>
            <a:r>
              <a:rPr lang="en-US" dirty="0"/>
              <a:t>Translate between equivalent representations of linear functions.</a:t>
            </a:r>
          </a:p>
          <a:p>
            <a:r>
              <a:rPr lang="en-US" dirty="0"/>
              <a:t>Identify the slope and </a:t>
            </a:r>
            <a:r>
              <a:rPr lang="en-US" i="1" dirty="0"/>
              <a:t>y</a:t>
            </a:r>
            <a:r>
              <a:rPr lang="en-US" dirty="0"/>
              <a:t>-intercept from any given form.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378" y="1309352"/>
            <a:ext cx="4715421" cy="3434098"/>
          </a:xfrm>
        </p:spPr>
        <p:txBody>
          <a:bodyPr/>
          <a:lstStyle/>
          <a:p>
            <a:r>
              <a:rPr lang="en-US" dirty="0"/>
              <a:t>Work with your partner to complete your handout.</a:t>
            </a:r>
          </a:p>
          <a:p>
            <a:r>
              <a:rPr lang="en-US" dirty="0"/>
              <a:t>You will use your answers to create a poster.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Linear Relationships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D85A6-7530-8CB9-E3DF-F61E2B61B7E0}"/>
              </a:ext>
            </a:extLst>
          </p:cNvPr>
          <p:cNvSpPr/>
          <p:nvPr/>
        </p:nvSpPr>
        <p:spPr>
          <a:xfrm>
            <a:off x="457200" y="1359322"/>
            <a:ext cx="3257009" cy="300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1DC457-824B-00DD-8011-D8AF38E8A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19805"/>
              </p:ext>
            </p:extLst>
          </p:nvPr>
        </p:nvGraphicFramePr>
        <p:xfrm>
          <a:off x="577595" y="1520999"/>
          <a:ext cx="887952" cy="26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976">
                  <a:extLst>
                    <a:ext uri="{9D8B030D-6E8A-4147-A177-3AD203B41FA5}">
                      <a16:colId xmlns:a16="http://schemas.microsoft.com/office/drawing/2014/main" val="4035955107"/>
                    </a:ext>
                  </a:extLst>
                </a:gridCol>
                <a:gridCol w="443976">
                  <a:extLst>
                    <a:ext uri="{9D8B030D-6E8A-4147-A177-3AD203B41FA5}">
                      <a16:colId xmlns:a16="http://schemas.microsoft.com/office/drawing/2014/main" val="3703919324"/>
                    </a:ext>
                  </a:extLst>
                </a:gridCol>
              </a:tblGrid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4819" marR="54819" marT="27409" marB="27409">
                    <a:solidFill>
                      <a:srgbClr val="326E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54819" marR="54819" marT="27409" marB="27409">
                    <a:solidFill>
                      <a:srgbClr val="326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15931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952270393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06341067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0700659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6313046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32752176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17000108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677898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56636511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25432302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784868582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8091773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ADC7AF-808C-CF1D-78DE-235B751A314E}"/>
              </a:ext>
            </a:extLst>
          </p:cNvPr>
          <p:cNvSpPr txBox="1"/>
          <p:nvPr/>
        </p:nvSpPr>
        <p:spPr>
          <a:xfrm>
            <a:off x="1792671" y="3740336"/>
            <a:ext cx="1686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6AF76B-0399-4BE5-7338-C5AE755F4D1A}"/>
              </a:ext>
            </a:extLst>
          </p:cNvPr>
          <p:cNvGrpSpPr/>
          <p:nvPr/>
        </p:nvGrpSpPr>
        <p:grpSpPr>
          <a:xfrm>
            <a:off x="1517532" y="1591704"/>
            <a:ext cx="2164277" cy="2046790"/>
            <a:chOff x="6378272" y="786523"/>
            <a:chExt cx="2164277" cy="2046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D505F9-F130-C770-3245-A1F65362A942}"/>
                </a:ext>
              </a:extLst>
            </p:cNvPr>
            <p:cNvSpPr txBox="1"/>
            <p:nvPr/>
          </p:nvSpPr>
          <p:spPr>
            <a:xfrm>
              <a:off x="6378272" y="1348699"/>
              <a:ext cx="374077" cy="2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B99668-319E-3615-3AE9-FCFF14562D5C}"/>
                </a:ext>
              </a:extLst>
            </p:cNvPr>
            <p:cNvSpPr txBox="1"/>
            <p:nvPr/>
          </p:nvSpPr>
          <p:spPr>
            <a:xfrm>
              <a:off x="6378272" y="796603"/>
              <a:ext cx="374077" cy="2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314084-06DF-9668-7675-EB33D3DBEC75}"/>
                </a:ext>
              </a:extLst>
            </p:cNvPr>
            <p:cNvSpPr txBox="1"/>
            <p:nvPr/>
          </p:nvSpPr>
          <p:spPr>
            <a:xfrm>
              <a:off x="6378272" y="1895775"/>
              <a:ext cx="374077" cy="2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C12510-84F1-F088-36B2-E87817FF48FA}"/>
                </a:ext>
              </a:extLst>
            </p:cNvPr>
            <p:cNvCxnSpPr>
              <a:cxnSpLocks/>
            </p:cNvCxnSpPr>
            <p:nvPr/>
          </p:nvCxnSpPr>
          <p:spPr>
            <a:xfrm>
              <a:off x="6668472" y="2413373"/>
              <a:ext cx="1060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1138B1-CB32-7E4B-34C8-DEF3625614D8}"/>
                </a:ext>
              </a:extLst>
            </p:cNvPr>
            <p:cNvGrpSpPr/>
            <p:nvPr/>
          </p:nvGrpSpPr>
          <p:grpSpPr>
            <a:xfrm>
              <a:off x="6447969" y="786523"/>
              <a:ext cx="2094580" cy="2046790"/>
              <a:chOff x="6447969" y="786523"/>
              <a:chExt cx="2094580" cy="20467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7DA1E3D-68CA-5D24-A6D1-1A26029EA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87365" y="786523"/>
                <a:ext cx="2017630" cy="2046790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BE962A2-4239-A0BE-0995-9315E0B5E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472" y="2031924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8F3C3C-CC01-7652-33EE-A1794AE35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472" y="1482369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16AACE-006F-00A3-DFC2-A7E34FEC1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472" y="934485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58AC4E-AF8F-138D-2174-E98A30026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16492" y="2576962"/>
                <a:ext cx="964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6E3F66D-9E3B-A8F7-AD24-560B17E63B8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56708" y="2576962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1B8FF4-DEAB-0B59-1BC5-1785B348613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05429" y="2576962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D97C75-A2E5-0319-1477-536BAD445B87}"/>
                  </a:ext>
                </a:extLst>
              </p:cNvPr>
              <p:cNvSpPr txBox="1"/>
              <p:nvPr/>
            </p:nvSpPr>
            <p:spPr>
              <a:xfrm>
                <a:off x="7106956" y="2561531"/>
                <a:ext cx="304379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14C666-F59B-976D-26E4-1877690F9C3B}"/>
                  </a:ext>
                </a:extLst>
              </p:cNvPr>
              <p:cNvSpPr txBox="1"/>
              <p:nvPr/>
            </p:nvSpPr>
            <p:spPr>
              <a:xfrm>
                <a:off x="7622700" y="2561531"/>
                <a:ext cx="374077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428B73-7893-E291-7F3E-110536755AE9}"/>
                  </a:ext>
                </a:extLst>
              </p:cNvPr>
              <p:cNvSpPr txBox="1"/>
              <p:nvPr/>
            </p:nvSpPr>
            <p:spPr>
              <a:xfrm>
                <a:off x="8168472" y="2561531"/>
                <a:ext cx="374077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0F6F3C-D176-3675-56EA-24752A5618C0}"/>
                  </a:ext>
                </a:extLst>
              </p:cNvPr>
              <p:cNvSpPr txBox="1"/>
              <p:nvPr/>
            </p:nvSpPr>
            <p:spPr>
              <a:xfrm>
                <a:off x="6447969" y="2282083"/>
                <a:ext cx="304379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9FD66D-1604-7E4E-6517-A4ECAB276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7173CB3-8614-6B45-62DB-22565478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378" y="1309352"/>
            <a:ext cx="4715421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a poster that includes your:</a:t>
            </a:r>
          </a:p>
          <a:p>
            <a:r>
              <a:rPr lang="en-US" dirty="0"/>
              <a:t>Table</a:t>
            </a:r>
          </a:p>
          <a:p>
            <a:r>
              <a:rPr lang="en-US" dirty="0"/>
              <a:t>Graph</a:t>
            </a:r>
          </a:p>
          <a:p>
            <a:r>
              <a:rPr lang="en-US" dirty="0"/>
              <a:t>Equation</a:t>
            </a:r>
            <a:endParaRPr lang="en-US" sz="3200" dirty="0"/>
          </a:p>
          <a:p>
            <a:pPr marL="0" indent="0" algn="ctr">
              <a:buNone/>
            </a:pPr>
            <a:r>
              <a:rPr lang="en-US" sz="2400" b="1" i="1" dirty="0"/>
              <a:t>Make sure your poster is visually appealing and easy to read.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37D9D26-6A76-AB12-60D6-328EF139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Linear Relationships: Poster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988321-B5D3-EE89-3D95-72122D44EF8D}"/>
              </a:ext>
            </a:extLst>
          </p:cNvPr>
          <p:cNvSpPr/>
          <p:nvPr/>
        </p:nvSpPr>
        <p:spPr>
          <a:xfrm>
            <a:off x="457200" y="1359322"/>
            <a:ext cx="3257009" cy="300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5843F4-E845-E72A-9816-6A4A5B73E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90565"/>
              </p:ext>
            </p:extLst>
          </p:nvPr>
        </p:nvGraphicFramePr>
        <p:xfrm>
          <a:off x="577595" y="1520999"/>
          <a:ext cx="887952" cy="266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976">
                  <a:extLst>
                    <a:ext uri="{9D8B030D-6E8A-4147-A177-3AD203B41FA5}">
                      <a16:colId xmlns:a16="http://schemas.microsoft.com/office/drawing/2014/main" val="4035955107"/>
                    </a:ext>
                  </a:extLst>
                </a:gridCol>
                <a:gridCol w="443976">
                  <a:extLst>
                    <a:ext uri="{9D8B030D-6E8A-4147-A177-3AD203B41FA5}">
                      <a16:colId xmlns:a16="http://schemas.microsoft.com/office/drawing/2014/main" val="3703919324"/>
                    </a:ext>
                  </a:extLst>
                </a:gridCol>
              </a:tblGrid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4819" marR="54819" marT="27409" marB="27409">
                    <a:solidFill>
                      <a:srgbClr val="326E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54819" marR="54819" marT="27409" marB="27409">
                    <a:solidFill>
                      <a:srgbClr val="326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15931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952270393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06341067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0700659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6313046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332752176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17000108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467789854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566365119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254323026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784868582"/>
                  </a:ext>
                </a:extLst>
              </a:tr>
              <a:tr h="222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819" marR="54819" marT="27409" marB="27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4819" marR="54819" marT="27409" marB="27409"/>
                </a:tc>
                <a:extLst>
                  <a:ext uri="{0D108BD9-81ED-4DB2-BD59-A6C34878D82A}">
                    <a16:rowId xmlns:a16="http://schemas.microsoft.com/office/drawing/2014/main" val="18091773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235346-2DE3-3BAD-1D64-57D199965D6B}"/>
              </a:ext>
            </a:extLst>
          </p:cNvPr>
          <p:cNvSpPr txBox="1"/>
          <p:nvPr/>
        </p:nvSpPr>
        <p:spPr>
          <a:xfrm>
            <a:off x="1792671" y="3740336"/>
            <a:ext cx="1686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F628-2E9C-8B5E-DE67-2DB37E0AD417}"/>
              </a:ext>
            </a:extLst>
          </p:cNvPr>
          <p:cNvGrpSpPr/>
          <p:nvPr/>
        </p:nvGrpSpPr>
        <p:grpSpPr>
          <a:xfrm>
            <a:off x="1517532" y="1591704"/>
            <a:ext cx="2164277" cy="2046790"/>
            <a:chOff x="6378272" y="786523"/>
            <a:chExt cx="2164277" cy="2046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F81097-D215-AD12-49E9-E6FB6AA07DAF}"/>
                </a:ext>
              </a:extLst>
            </p:cNvPr>
            <p:cNvSpPr txBox="1"/>
            <p:nvPr/>
          </p:nvSpPr>
          <p:spPr>
            <a:xfrm>
              <a:off x="6378272" y="1348699"/>
              <a:ext cx="374077" cy="2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D71569-22CF-C237-F6F7-42B7410C2A63}"/>
                </a:ext>
              </a:extLst>
            </p:cNvPr>
            <p:cNvSpPr txBox="1"/>
            <p:nvPr/>
          </p:nvSpPr>
          <p:spPr>
            <a:xfrm>
              <a:off x="6378272" y="796603"/>
              <a:ext cx="374077" cy="2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18182B-785F-6443-2912-E3965EDFB058}"/>
                </a:ext>
              </a:extLst>
            </p:cNvPr>
            <p:cNvSpPr txBox="1"/>
            <p:nvPr/>
          </p:nvSpPr>
          <p:spPr>
            <a:xfrm>
              <a:off x="6378272" y="1895775"/>
              <a:ext cx="374077" cy="2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A6E2A1-CF97-D7A3-5D6C-11263BF41B5E}"/>
                </a:ext>
              </a:extLst>
            </p:cNvPr>
            <p:cNvCxnSpPr>
              <a:cxnSpLocks/>
            </p:cNvCxnSpPr>
            <p:nvPr/>
          </p:nvCxnSpPr>
          <p:spPr>
            <a:xfrm>
              <a:off x="6668472" y="2413373"/>
              <a:ext cx="1060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40FD0B-A988-18E4-3924-5C55239790A0}"/>
                </a:ext>
              </a:extLst>
            </p:cNvPr>
            <p:cNvGrpSpPr/>
            <p:nvPr/>
          </p:nvGrpSpPr>
          <p:grpSpPr>
            <a:xfrm>
              <a:off x="6447969" y="786523"/>
              <a:ext cx="2094580" cy="2046790"/>
              <a:chOff x="6447969" y="786523"/>
              <a:chExt cx="2094580" cy="20467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FF35D72-F6DD-FD1C-C6AF-34F176A2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87365" y="786523"/>
                <a:ext cx="2017630" cy="2046790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CBFA4EC-3852-2730-1784-A6E7E48BF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472" y="2031924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712598-F53F-909C-2311-8E36EADA1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472" y="1482369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B901586-D865-CB67-0F45-B4736DBA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8472" y="934485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64DE556-2203-6365-27A8-1BFC886D51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216492" y="2576962"/>
                <a:ext cx="9641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F00BD03-C87B-A435-B15B-8B3A415244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56708" y="2576962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CB0B619-D2DA-DD8C-1546-DD1EE7001A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05429" y="2576962"/>
                <a:ext cx="10606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FDF0F7-5CA2-1387-81B3-FD8742F290E2}"/>
                  </a:ext>
                </a:extLst>
              </p:cNvPr>
              <p:cNvSpPr txBox="1"/>
              <p:nvPr/>
            </p:nvSpPr>
            <p:spPr>
              <a:xfrm>
                <a:off x="7106956" y="2561531"/>
                <a:ext cx="304379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81D76D-B138-FDAE-5FAB-5BA006528169}"/>
                  </a:ext>
                </a:extLst>
              </p:cNvPr>
              <p:cNvSpPr txBox="1"/>
              <p:nvPr/>
            </p:nvSpPr>
            <p:spPr>
              <a:xfrm>
                <a:off x="7622700" y="2561531"/>
                <a:ext cx="374077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F83F43-94F2-0D00-A347-ED21C505206E}"/>
                  </a:ext>
                </a:extLst>
              </p:cNvPr>
              <p:cNvSpPr txBox="1"/>
              <p:nvPr/>
            </p:nvSpPr>
            <p:spPr>
              <a:xfrm>
                <a:off x="8168472" y="2561531"/>
                <a:ext cx="374077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02240B-8C42-B0EB-1B72-43EE95174E83}"/>
                  </a:ext>
                </a:extLst>
              </p:cNvPr>
              <p:cNvSpPr txBox="1"/>
              <p:nvPr/>
            </p:nvSpPr>
            <p:spPr>
              <a:xfrm>
                <a:off x="6447969" y="2282083"/>
                <a:ext cx="304379" cy="26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7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DE4A-6871-4AA8-C73C-0E6B2CD6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54DA32B-4889-F85B-F1DE-4941C19DE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 a peer’s poster.</a:t>
            </a:r>
          </a:p>
          <a:p>
            <a:r>
              <a:rPr lang="en-US" dirty="0"/>
              <a:t>Do you see any patterns?</a:t>
            </a:r>
          </a:p>
          <a:p>
            <a:pPr lvl="1"/>
            <a:r>
              <a:rPr lang="en-US" sz="2600" dirty="0"/>
              <a:t>What do the table, graph, and equation have in common?</a:t>
            </a:r>
          </a:p>
          <a:p>
            <a:r>
              <a:rPr lang="en-US" dirty="0"/>
              <a:t>Highlight </a:t>
            </a:r>
            <a:r>
              <a:rPr lang="en-US" b="1" u="sng" dirty="0"/>
              <a:t>one</a:t>
            </a:r>
            <a:r>
              <a:rPr lang="en-US" dirty="0"/>
              <a:t> pattern or similarity you see on their poster.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21EC9D7-5BF1-62CD-8715-353C51C9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Walk: Round 1</a:t>
            </a:r>
          </a:p>
        </p:txBody>
      </p:sp>
      <p:pic>
        <p:nvPicPr>
          <p:cNvPr id="2" name="Picture 1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BD739BE0-45A8-1EF4-A41F-0D4D2F74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07243" y="307247"/>
            <a:ext cx="2879558" cy="14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1296</TotalTime>
  <Words>1096</Words>
  <Application>Microsoft Macintosh PowerPoint</Application>
  <PresentationFormat>On-screen Show (16:9)</PresentationFormat>
  <Paragraphs>254</Paragraphs>
  <Slides>33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Reduce, Reuse, Represent</vt:lpstr>
      <vt:lpstr>Pick a Job Offer</vt:lpstr>
      <vt:lpstr>Philosophical Chairs</vt:lpstr>
      <vt:lpstr>Essential Question</vt:lpstr>
      <vt:lpstr>Lesson Objectives</vt:lpstr>
      <vt:lpstr>Exploring Linear Relationships</vt:lpstr>
      <vt:lpstr>Exploring Linear Relationships: Poster</vt:lpstr>
      <vt:lpstr>Gallery Walk: Round 1</vt:lpstr>
      <vt:lpstr>Gallery Walk (Example)</vt:lpstr>
      <vt:lpstr>Gallery Walk: Round 2</vt:lpstr>
      <vt:lpstr>Gallery Walk: Discussion</vt:lpstr>
      <vt:lpstr>Gallery Walk: Discussion</vt:lpstr>
      <vt:lpstr>PowerPoint Presentation</vt:lpstr>
      <vt:lpstr>Story and Table</vt:lpstr>
      <vt:lpstr>Table and Graph</vt:lpstr>
      <vt:lpstr>Graph and Equation</vt:lpstr>
      <vt:lpstr>Equation and Story</vt:lpstr>
      <vt:lpstr>Translating Between Representations</vt:lpstr>
      <vt:lpstr>Table and Equation</vt:lpstr>
      <vt:lpstr>Story and Graph</vt:lpstr>
      <vt:lpstr>Properties of Linear Equations</vt:lpstr>
      <vt:lpstr>Story and Table</vt:lpstr>
      <vt:lpstr>Story and Table</vt:lpstr>
      <vt:lpstr>Table and Equation With a Calculator</vt:lpstr>
      <vt:lpstr>Graph: Check Your Work</vt:lpstr>
      <vt:lpstr>Function Fieldwork</vt:lpstr>
      <vt:lpstr>Function Fieldwork: Overview</vt:lpstr>
      <vt:lpstr>Function Fieldwork</vt:lpstr>
      <vt:lpstr>Function Fieldwork: Discussion</vt:lpstr>
      <vt:lpstr>Algebra Mad Libs</vt:lpstr>
      <vt:lpstr>Algebra Mad Libs: Example</vt:lpstr>
      <vt:lpstr>Algebra Mad Libs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Reduce, Reuse, Represent</dc:title>
  <dc:subject/>
  <dc:creator>K20 Center</dc:creator>
  <cp:keywords/>
  <dc:description/>
  <cp:lastModifiedBy>Gracia, Ann M.</cp:lastModifiedBy>
  <cp:revision>33</cp:revision>
  <dcterms:created xsi:type="dcterms:W3CDTF">2024-11-20T14:06:44Z</dcterms:created>
  <dcterms:modified xsi:type="dcterms:W3CDTF">2025-04-04T19:27:47Z</dcterms:modified>
  <cp:category/>
</cp:coreProperties>
</file>