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44"/>
  </p:notesMasterIdLst>
  <p:sldIdLst>
    <p:sldId id="256" r:id="rId3"/>
    <p:sldId id="270" r:id="rId4"/>
    <p:sldId id="323" r:id="rId5"/>
    <p:sldId id="280" r:id="rId6"/>
    <p:sldId id="262" r:id="rId7"/>
    <p:sldId id="263" r:id="rId8"/>
    <p:sldId id="272" r:id="rId9"/>
    <p:sldId id="273" r:id="rId10"/>
    <p:sldId id="288" r:id="rId11"/>
    <p:sldId id="285" r:id="rId12"/>
    <p:sldId id="290" r:id="rId13"/>
    <p:sldId id="276" r:id="rId14"/>
    <p:sldId id="311" r:id="rId15"/>
    <p:sldId id="312" r:id="rId16"/>
    <p:sldId id="291" r:id="rId17"/>
    <p:sldId id="275" r:id="rId18"/>
    <p:sldId id="313" r:id="rId19"/>
    <p:sldId id="287" r:id="rId20"/>
    <p:sldId id="292" r:id="rId21"/>
    <p:sldId id="308" r:id="rId22"/>
    <p:sldId id="310" r:id="rId23"/>
    <p:sldId id="315" r:id="rId24"/>
    <p:sldId id="316" r:id="rId25"/>
    <p:sldId id="317" r:id="rId26"/>
    <p:sldId id="319" r:id="rId27"/>
    <p:sldId id="314" r:id="rId28"/>
    <p:sldId id="294" r:id="rId29"/>
    <p:sldId id="284" r:id="rId30"/>
    <p:sldId id="297" r:id="rId31"/>
    <p:sldId id="299" r:id="rId32"/>
    <p:sldId id="303" r:id="rId33"/>
    <p:sldId id="300" r:id="rId34"/>
    <p:sldId id="301" r:id="rId35"/>
    <p:sldId id="304" r:id="rId36"/>
    <p:sldId id="305" r:id="rId37"/>
    <p:sldId id="307" r:id="rId38"/>
    <p:sldId id="309" r:id="rId39"/>
    <p:sldId id="320" r:id="rId40"/>
    <p:sldId id="321" r:id="rId41"/>
    <p:sldId id="282" r:id="rId42"/>
    <p:sldId id="283" r:id="rId4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  <a:srgbClr val="00DE64"/>
    <a:srgbClr val="BBE5F5"/>
    <a:srgbClr val="FE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0114" autoAdjust="0"/>
  </p:normalViewPr>
  <p:slideViewPr>
    <p:cSldViewPr snapToGrid="0">
      <p:cViewPr varScale="1">
        <p:scale>
          <a:sx n="109" d="100"/>
          <a:sy n="109" d="100"/>
        </p:scale>
        <p:origin x="432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91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91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91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91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51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1C1A4-87D1-85E7-CFD7-486709AF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42ACB6-6E52-0490-B0C9-4A8A56FD9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74758A-D363-8D6E-0EBB-FF653306A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942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04779-51F2-CEE9-821F-4B8F71E3B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964C7-7962-8B8A-D2DC-D5DC22DC0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7ECF6B-AAB6-636F-57A3-4380A5911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66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ABF0-4F64-7C7E-E659-BADAE5E2D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5857BD-1C2C-4052-35B1-633D3D31C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A5EF4-64B8-73BE-C7B6-6FEC2E539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5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66D8-BDAE-12F9-B9DD-C5AEB4A4B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33B80-E525-4946-B984-0833DD299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65B79-026A-62B3-27A1-14847AD0D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14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35331-BAB9-68E5-8310-51A813DC3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4B4BD-2FCC-BB77-3354-DE680EDFD1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12230-018B-9174-F007-F2B0731D5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52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D6E01-EB38-4FED-6259-E9B359AE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8F3718-1CDB-8CAF-AEC7-8BD56BD7E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FCA785-54CB-BBDD-3D70-7E44DFDA1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Preflections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53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4A512-401B-C21F-D316-64A852C9E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1FD8D-EB44-4802-B222-485B32FBF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B261B-F9A2-044A-23C1-6C5BE5BA5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Preflections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9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198F9-14E3-6CA7-04F9-90C066354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332D3-3F61-B0A2-6EC7-7DD3E3863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F74786-71C3-60F9-59EF-E850C4CA8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Preflections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9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34C58-BA6E-6475-BEF9-BDFF2E83C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C30DE-F679-2EE9-3B21-92307D50CD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878C8C-B373-BF4F-79AC-43FC36247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Preflections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16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DC0F1-16DB-7FBA-B0FF-FC3AAF28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4EFA1-87AE-5174-0B7B-16FDB7DAD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E8CB1-DFA6-F08C-DC43-016CE27A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51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14936-94C5-FB64-2A14-C2294A70C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9FAE5-B184-9B78-DE2E-556A0EE4A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9C34F6-7609-C110-6866-6C5D81087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77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3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682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B8A3E-C7F9-8626-3B39-158F6156E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D96254-D130-AAC3-96E4-8114C1FB6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0CD8CF-D4E5-59D0-47E0-A32F7ADF1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28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77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4692E-2D02-7B06-9FBB-46385CA89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3AAF06-C6EA-C27E-D831-23149EE05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375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89CA6-4A3A-7847-DEA0-C4B8A9E8D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E49F-D063-8E35-4C34-EA28C7A3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Right on Target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C3A34CB-7FE7-F42D-DCD0-7812A143DAC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3"/>
            <a:ext cx="7886699" cy="3262312"/>
          </a:xfrm>
        </p:spPr>
        <p:txBody>
          <a:bodyPr/>
          <a:lstStyle/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Move the crackers from the 2 sides forming the right angle (sides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/>
              <a:t> and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altLang="en-US" dirty="0"/>
              <a:t>), and stack them onto the crackers that make up the square on side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/>
              <a:t>.</a:t>
            </a:r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r>
              <a:rPr lang="en-US" altLang="en-US" sz="2400" b="1" i="1" dirty="0"/>
              <a:t>Hint:</a:t>
            </a:r>
            <a:r>
              <a:rPr lang="en-US" altLang="en-US" sz="2400" i="1" dirty="0"/>
              <a:t> Stack only one cracker on top of an existing cracker.</a:t>
            </a:r>
            <a:endParaRPr lang="en-US" sz="2400" dirty="0"/>
          </a:p>
          <a:p>
            <a:pPr marL="578358" indent="-514350">
              <a:buFont typeface="+mj-lt"/>
              <a:buAutoNum type="arabicParenR" startAt="3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0947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E09C1F-638D-E911-6D27-28C4B9F89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2FCE727-238A-8110-44AF-B6C0F4E6EDE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Stack Cheez-Its.</a:t>
            </a:r>
          </a:p>
        </p:txBody>
      </p:sp>
      <p:pic>
        <p:nvPicPr>
          <p:cNvPr id="5" name="Picture 4" descr="A drawing of a square with orange squares&#10;&#10;AI-generated content may be incorrect.">
            <a:extLst>
              <a:ext uri="{FF2B5EF4-FFF2-40B4-BE49-F238E27FC236}">
                <a16:creationId xmlns:a16="http://schemas.microsoft.com/office/drawing/2014/main" id="{8C49BAC9-455F-EC17-327A-8C7A2453E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96290" y="1825004"/>
            <a:ext cx="2504327" cy="27831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12AE1-2965-9AC6-703E-486C29D3B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572" y="1370013"/>
            <a:ext cx="4393777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r>
              <a:rPr lang="en-US" altLang="en-US" dirty="0"/>
              <a:t>Stacking complete: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15AFD-31CB-1872-2328-DCB19707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Right on Target</a:t>
            </a:r>
          </a:p>
        </p:txBody>
      </p:sp>
      <p:pic>
        <p:nvPicPr>
          <p:cNvPr id="7" name="Picture 6" descr="A square crackers with a white corner&#10;&#10;AI-generated content may be incorrect.">
            <a:extLst>
              <a:ext uri="{FF2B5EF4-FFF2-40B4-BE49-F238E27FC236}">
                <a16:creationId xmlns:a16="http://schemas.microsoft.com/office/drawing/2014/main" id="{ADBBCA95-0B15-8FD6-6C6F-F59D222CE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35815" y="1901311"/>
            <a:ext cx="1783082" cy="177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3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0A43-B446-FD9B-579E-2D0301071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47A6466-0D01-04C1-E9F1-0FC4E3BAB36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Label the triangle on your</a:t>
            </a:r>
            <a:br>
              <a:rPr lang="en-US" altLang="en-US" dirty="0"/>
            </a:br>
            <a:r>
              <a:rPr lang="en-US" altLang="en-US" dirty="0"/>
              <a:t>foldable in the same way as</a:t>
            </a:r>
            <a:br>
              <a:rPr lang="en-US" altLang="en-US" dirty="0"/>
            </a:br>
            <a:r>
              <a:rPr lang="en-US" altLang="en-US" dirty="0"/>
              <a:t>your previous triangle.</a:t>
            </a:r>
          </a:p>
          <a:p>
            <a:r>
              <a:rPr lang="en-US" altLang="en-US" dirty="0"/>
              <a:t>Think about what you did with the</a:t>
            </a:r>
            <a:br>
              <a:rPr lang="en-US" altLang="en-US" dirty="0"/>
            </a:br>
            <a:r>
              <a:rPr lang="en-US" altLang="en-US" dirty="0"/>
              <a:t>Cheez-Its to answer the following question:</a:t>
            </a:r>
          </a:p>
          <a:p>
            <a:pPr marL="64008" indent="0">
              <a:buNone/>
            </a:pPr>
            <a:endParaRPr lang="en-US" altLang="en-US" dirty="0"/>
          </a:p>
          <a:p>
            <a:pPr marL="64008" indent="0" algn="ctr">
              <a:buNone/>
            </a:pPr>
            <a:r>
              <a:rPr lang="en-US" altLang="en-US" b="1" dirty="0"/>
              <a:t>What is the relationship between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/>
              <a:t>,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/>
              <a:t>, and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/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78A7A-49B9-057B-C399-9714F2FA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Pythagorean Theorem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E3BFED-CD93-F6B9-404C-8F6B1AAD811F}"/>
              </a:ext>
            </a:extLst>
          </p:cNvPr>
          <p:cNvGrpSpPr/>
          <p:nvPr/>
        </p:nvGrpSpPr>
        <p:grpSpPr>
          <a:xfrm>
            <a:off x="5604933" y="366791"/>
            <a:ext cx="3149229" cy="2331671"/>
            <a:chOff x="5604933" y="366791"/>
            <a:chExt cx="3149229" cy="233167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1114CF4-B041-00B2-569D-4255693C6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04933" y="366791"/>
              <a:ext cx="3145842" cy="2230071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59E62BE-B6E9-A9CE-8F44-4BDF6EC4C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5255" y="2232902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8AC15532-9384-46B1-C819-B70C975D87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6060" y="1389620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090D7FD2-B08F-4FC2-1FA3-AE188E2C1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6802" y="511651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276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5C558-5CCB-6AF4-DA13-01469B402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0BA2-247B-5632-ED9C-906EC054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Pythagorean Theorem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E308CE-8305-8CC7-E125-4ECF492AB003}"/>
              </a:ext>
            </a:extLst>
          </p:cNvPr>
          <p:cNvGrpSpPr/>
          <p:nvPr/>
        </p:nvGrpSpPr>
        <p:grpSpPr>
          <a:xfrm>
            <a:off x="1074163" y="1582036"/>
            <a:ext cx="3149229" cy="2331671"/>
            <a:chOff x="5604933" y="366791"/>
            <a:chExt cx="3149229" cy="233167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A3008F2-68BB-6A0B-ADF5-198CD84B2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04933" y="366791"/>
              <a:ext cx="3145842" cy="2230071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5C6FDF73-B43B-5C90-EFAC-5A7E54AB4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5255" y="2232902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F9213ADD-407A-934D-6E3B-9EFADBFE3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6060" y="1389620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157FF4F8-2072-8435-F248-2116AF416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6802" y="511651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2B963B-9A41-2DC3-3A4C-95C74A5AD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0013"/>
            <a:ext cx="39433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System Font Regular"/>
              <a:buNone/>
            </a:pPr>
            <a:r>
              <a:rPr lang="en-US" altLang="en-US" dirty="0"/>
              <a:t>What is the relationship between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4190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50BE6B0-BD8C-CDF9-5A19-A002EB9E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F48B-F5F9-3D42-7822-B12D08A03A10}"/>
              </a:ext>
            </a:extLst>
          </p:cNvPr>
          <p:cNvGrpSpPr/>
          <p:nvPr/>
        </p:nvGrpSpPr>
        <p:grpSpPr>
          <a:xfrm>
            <a:off x="4718693" y="511175"/>
            <a:ext cx="3972559" cy="4411572"/>
            <a:chOff x="4718693" y="511175"/>
            <a:chExt cx="3972559" cy="4411572"/>
          </a:xfrm>
        </p:grpSpPr>
        <p:pic>
          <p:nvPicPr>
            <p:cNvPr id="3" name="Picture 2" descr="A yellow squares with white dots&#10;&#10;AI-generated content may be incorrect.">
              <a:extLst>
                <a:ext uri="{FF2B5EF4-FFF2-40B4-BE49-F238E27FC236}">
                  <a16:creationId xmlns:a16="http://schemas.microsoft.com/office/drawing/2014/main" id="{B73A4FE8-5EF7-326B-60CC-4AA79C72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718693" y="511175"/>
              <a:ext cx="3972559" cy="441157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E1CB91-BC45-621C-6319-1058D41CB917}"/>
                </a:ext>
              </a:extLst>
            </p:cNvPr>
            <p:cNvSpPr/>
            <p:nvPr/>
          </p:nvSpPr>
          <p:spPr>
            <a:xfrm>
              <a:off x="7768590" y="2394373"/>
              <a:ext cx="717973" cy="71797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en-US" sz="26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8838D3-AA56-4CB4-3580-95D68A1BA2CB}"/>
                </a:ext>
              </a:extLst>
            </p:cNvPr>
            <p:cNvSpPr/>
            <p:nvPr/>
          </p:nvSpPr>
          <p:spPr>
            <a:xfrm>
              <a:off x="6190404" y="3578996"/>
              <a:ext cx="1053329" cy="10533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26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9ABEBC-66A8-9A71-A451-0E0B5D1780AB}"/>
                </a:ext>
              </a:extLst>
            </p:cNvPr>
            <p:cNvSpPr/>
            <p:nvPr/>
          </p:nvSpPr>
          <p:spPr>
            <a:xfrm rot="19392938">
              <a:off x="5444907" y="1209481"/>
              <a:ext cx="1357248" cy="13572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6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2FB479-B9B3-4C51-F644-16AB1B1D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Pythagorean Theorem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97F81EC-720E-AAC9-DB80-0BCD8FA8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370013"/>
            <a:ext cx="4090043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r>
              <a:rPr lang="en-US" altLang="en-US" dirty="0"/>
              <a:t>Using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,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/>
              <a:t>, write</a:t>
            </a:r>
            <a:br>
              <a:rPr lang="en-US" altLang="en-US" dirty="0"/>
            </a:br>
            <a:r>
              <a:rPr lang="en-US" altLang="en-US" dirty="0"/>
              <a:t>an equation to describe the mathematical relationship for the Pythagorean theorem.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5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1A6AE4E-66B9-A02E-4AD7-1A2B3C444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BD921-80FE-E479-758B-AA3D86089577}"/>
              </a:ext>
            </a:extLst>
          </p:cNvPr>
          <p:cNvGrpSpPr/>
          <p:nvPr/>
        </p:nvGrpSpPr>
        <p:grpSpPr>
          <a:xfrm>
            <a:off x="4718693" y="511175"/>
            <a:ext cx="3972559" cy="4411572"/>
            <a:chOff x="4718693" y="511175"/>
            <a:chExt cx="3972559" cy="4411572"/>
          </a:xfrm>
        </p:grpSpPr>
        <p:pic>
          <p:nvPicPr>
            <p:cNvPr id="3" name="Picture 2" descr="A yellow squares with white dots&#10;&#10;AI-generated content may be incorrect.">
              <a:extLst>
                <a:ext uri="{FF2B5EF4-FFF2-40B4-BE49-F238E27FC236}">
                  <a16:creationId xmlns:a16="http://schemas.microsoft.com/office/drawing/2014/main" id="{32B09D5C-2472-3819-A561-AC1285829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4718693" y="511175"/>
              <a:ext cx="3972559" cy="441157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C974D6-F317-D2C3-1A7A-ADF3940460B7}"/>
                </a:ext>
              </a:extLst>
            </p:cNvPr>
            <p:cNvSpPr/>
            <p:nvPr/>
          </p:nvSpPr>
          <p:spPr>
            <a:xfrm>
              <a:off x="7768590" y="2394373"/>
              <a:ext cx="717973" cy="71797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en-US" sz="26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492A00-37DC-AD2F-CFA9-625F8AFA0D2B}"/>
                </a:ext>
              </a:extLst>
            </p:cNvPr>
            <p:cNvSpPr/>
            <p:nvPr/>
          </p:nvSpPr>
          <p:spPr>
            <a:xfrm>
              <a:off x="6190404" y="3578996"/>
              <a:ext cx="1053329" cy="105332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26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666EFC-D725-2E2A-22FB-8CD11B121C0B}"/>
                </a:ext>
              </a:extLst>
            </p:cNvPr>
            <p:cNvSpPr/>
            <p:nvPr/>
          </p:nvSpPr>
          <p:spPr>
            <a:xfrm rot="19392938">
              <a:off x="5444907" y="1209481"/>
              <a:ext cx="1357248" cy="13572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600" b="1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A9B485AB-D53A-6A69-8426-D374322F825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3956967"/>
            <a:ext cx="3943350" cy="724980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64008" indent="0" algn="ctr">
              <a:buNone/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F9262-1A40-45CA-AA6A-2E92580C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Pythagorean Theorem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11A479-56A8-3B08-FB9E-FDBB8ADA5DF4}"/>
              </a:ext>
            </a:extLst>
          </p:cNvPr>
          <p:cNvGrpSpPr/>
          <p:nvPr/>
        </p:nvGrpSpPr>
        <p:grpSpPr>
          <a:xfrm>
            <a:off x="1074163" y="1582036"/>
            <a:ext cx="3149229" cy="2331671"/>
            <a:chOff x="5604933" y="366791"/>
            <a:chExt cx="3149229" cy="2331671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B7C1C00-772B-AB4D-E167-27C624DF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04933" y="366791"/>
              <a:ext cx="3145842" cy="2230071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12491754-A0E3-DA0D-9DD4-0C328A9905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5255" y="2232902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823CECD-F451-3F8B-34F2-F6F64134E5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6060" y="1389620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046A6D62-15A8-F519-1EBF-3609E8C03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6802" y="511651"/>
              <a:ext cx="698102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01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59BCC-7814-4262-F053-3B93CBAF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C9DB-D277-AE32-2F4A-9B826C02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Vocabulary and Symbols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8751F9C-2437-C3AE-6154-D4E69D0CD36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Describe each vocabulary term in your own words. Draw the symbol, if there is one. Sketch a picture if you find it helpful.</a:t>
            </a:r>
          </a:p>
          <a:p>
            <a:pPr marL="64008" indent="0">
              <a:buNone/>
            </a:pPr>
            <a:endParaRPr lang="en-US" altLang="en-US" dirty="0"/>
          </a:p>
          <a:p>
            <a:r>
              <a:rPr lang="en-US" altLang="en-US" b="1" dirty="0">
                <a:solidFill>
                  <a:schemeClr val="accent3"/>
                </a:solidFill>
              </a:rPr>
              <a:t>Right Triangle:</a:t>
            </a:r>
            <a:r>
              <a:rPr lang="en-US" altLang="en-US" dirty="0"/>
              <a:t> a triangle with an</a:t>
            </a:r>
            <a:br>
              <a:rPr lang="en-US" altLang="en-US" dirty="0"/>
            </a:br>
            <a:r>
              <a:rPr lang="en-US" altLang="en-US" dirty="0"/>
              <a:t>angle measuring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90°</a:t>
            </a:r>
            <a:endParaRPr lang="en-US" altLang="en-US" dirty="0">
              <a:highlight>
                <a:srgbClr val="FFFF00"/>
              </a:highlight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101E90-9724-D29F-7B16-9C15A0D3917B}"/>
              </a:ext>
            </a:extLst>
          </p:cNvPr>
          <p:cNvGrpSpPr/>
          <p:nvPr/>
        </p:nvGrpSpPr>
        <p:grpSpPr>
          <a:xfrm>
            <a:off x="5828100" y="2888545"/>
            <a:ext cx="1998152" cy="1063392"/>
            <a:chOff x="5022850" y="3566795"/>
            <a:chExt cx="1396030" cy="742950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E555CF4C-C6EE-E910-A645-FD27AF2AB1A1}"/>
                </a:ext>
              </a:extLst>
            </p:cNvPr>
            <p:cNvSpPr/>
            <p:nvPr/>
          </p:nvSpPr>
          <p:spPr>
            <a:xfrm flipH="1">
              <a:off x="5022850" y="3566795"/>
              <a:ext cx="1396030" cy="742950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53FFEA-903C-F566-62D2-D371868CD628}"/>
                </a:ext>
              </a:extLst>
            </p:cNvPr>
            <p:cNvSpPr/>
            <p:nvPr/>
          </p:nvSpPr>
          <p:spPr>
            <a:xfrm>
              <a:off x="6327440" y="4218305"/>
              <a:ext cx="91440" cy="91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8794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B4CAC5-E533-0B93-98D0-A71AB491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B051-79F9-3D21-A80A-9EB302000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Vocabulary and Symbols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791003A-0555-00C6-1E68-BFBB7FCAE9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3"/>
                </a:solidFill>
              </a:rPr>
              <a:t>Angle:</a:t>
            </a:r>
            <a:r>
              <a:rPr lang="en-US" altLang="en-US" dirty="0"/>
              <a:t> the space between two rays</a:t>
            </a:r>
            <a:br>
              <a:rPr lang="en-US" altLang="en-US" dirty="0"/>
            </a:br>
            <a:r>
              <a:rPr lang="en-US" altLang="en-US" dirty="0"/>
              <a:t>that meet at a point</a:t>
            </a:r>
          </a:p>
          <a:p>
            <a:pPr marL="64008" indent="0">
              <a:buNone/>
            </a:pPr>
            <a:endParaRPr lang="en-US" altLang="en-US" b="1" dirty="0">
              <a:solidFill>
                <a:schemeClr val="accent3"/>
              </a:solidFill>
            </a:endParaRPr>
          </a:p>
          <a:p>
            <a:r>
              <a:rPr lang="en-US" altLang="en-US" b="1" dirty="0">
                <a:solidFill>
                  <a:schemeClr val="accent3"/>
                </a:solidFill>
              </a:rPr>
              <a:t>Triangle:</a:t>
            </a:r>
            <a:r>
              <a:rPr lang="en-US" altLang="en-US" dirty="0"/>
              <a:t> a polygon with three sides,</a:t>
            </a:r>
            <a:br>
              <a:rPr lang="en-US" altLang="en-US" dirty="0"/>
            </a:br>
            <a:r>
              <a:rPr lang="en-US" altLang="en-US" dirty="0"/>
              <a:t>three vertices (corners), and three angles</a:t>
            </a:r>
            <a:br>
              <a:rPr lang="en-US" altLang="en-US" dirty="0"/>
            </a:br>
            <a:r>
              <a:rPr lang="en-US" altLang="en-US" dirty="0"/>
              <a:t>that add up to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180°</a:t>
            </a:r>
            <a:endParaRPr lang="en-US" alt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5EDE30F-B91C-EEAE-74C9-9FA455DB6780}"/>
              </a:ext>
            </a:extLst>
          </p:cNvPr>
          <p:cNvSpPr/>
          <p:nvPr/>
        </p:nvSpPr>
        <p:spPr>
          <a:xfrm flipV="1">
            <a:off x="6737701" y="2794055"/>
            <a:ext cx="1757740" cy="1110794"/>
          </a:xfrm>
          <a:prstGeom prst="triangle">
            <a:avLst>
              <a:gd name="adj" fmla="val 661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6D6049-689F-41C4-81E0-B433020B5457}"/>
              </a:ext>
            </a:extLst>
          </p:cNvPr>
          <p:cNvGrpSpPr/>
          <p:nvPr/>
        </p:nvGrpSpPr>
        <p:grpSpPr>
          <a:xfrm>
            <a:off x="6572352" y="1096616"/>
            <a:ext cx="1396029" cy="1037519"/>
            <a:chOff x="6339214" y="1087967"/>
            <a:chExt cx="1149024" cy="860354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803CBBF3-5190-59CC-5747-EC250C380596}"/>
                </a:ext>
              </a:extLst>
            </p:cNvPr>
            <p:cNvSpPr/>
            <p:nvPr/>
          </p:nvSpPr>
          <p:spPr>
            <a:xfrm rot="1483927">
              <a:off x="6339214" y="1612872"/>
              <a:ext cx="346039" cy="335449"/>
            </a:xfrm>
            <a:prstGeom prst="arc">
              <a:avLst>
                <a:gd name="adj1" fmla="val 17248769"/>
                <a:gd name="adj2" fmla="val 20709681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5A94621-6BEB-4957-3028-1FED607FF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8167" y="1087967"/>
              <a:ext cx="605366" cy="7027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21A2919-846B-4B0F-5107-0A8919ACE79A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67" y="1790700"/>
              <a:ext cx="990071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777694-C46D-3F3B-96FA-34B7C5FECA33}"/>
                </a:ext>
              </a:extLst>
            </p:cNvPr>
            <p:cNvSpPr/>
            <p:nvPr/>
          </p:nvSpPr>
          <p:spPr>
            <a:xfrm>
              <a:off x="6475307" y="1767840"/>
              <a:ext cx="45720" cy="4572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9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EB2E-62E9-5D85-5298-50FC1EBC9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B349-EE1B-DA02-87A8-79974C1C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Vocabulary and Symbols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84E2BF3-A518-006E-69F0-548DDFE7139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470737" cy="326231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3"/>
                </a:solidFill>
              </a:rPr>
              <a:t>Legs of a Triangle:</a:t>
            </a:r>
            <a:r>
              <a:rPr lang="en-US" altLang="en-US" dirty="0"/>
              <a:t> two shorter sides of a right triangle; two sides adjacent to the right angle</a:t>
            </a:r>
          </a:p>
          <a:p>
            <a:pPr marL="64008" indent="0">
              <a:buNone/>
            </a:pPr>
            <a:endParaRPr lang="en-US" altLang="en-US" dirty="0"/>
          </a:p>
          <a:p>
            <a:r>
              <a:rPr lang="en-US" altLang="en-US" b="1" dirty="0">
                <a:solidFill>
                  <a:schemeClr val="accent3"/>
                </a:solidFill>
              </a:rPr>
              <a:t>Hypotenuse:</a:t>
            </a:r>
            <a:r>
              <a:rPr lang="en-US" altLang="en-US" dirty="0"/>
              <a:t> the side of the triangle opposite of the right angle; the longest side of a right triangle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FC079D-057E-DE13-723B-7A07452BFFDE}"/>
              </a:ext>
            </a:extLst>
          </p:cNvPr>
          <p:cNvGrpSpPr/>
          <p:nvPr/>
        </p:nvGrpSpPr>
        <p:grpSpPr>
          <a:xfrm>
            <a:off x="5544111" y="1864879"/>
            <a:ext cx="2924516" cy="1604348"/>
            <a:chOff x="5544111" y="1864879"/>
            <a:chExt cx="2924516" cy="16043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469C63-ACD9-C9EB-35BD-7F2D5D611242}"/>
                </a:ext>
              </a:extLst>
            </p:cNvPr>
            <p:cNvGrpSpPr/>
            <p:nvPr/>
          </p:nvGrpSpPr>
          <p:grpSpPr>
            <a:xfrm>
              <a:off x="5724212" y="1864879"/>
              <a:ext cx="2204975" cy="1173461"/>
              <a:chOff x="5022850" y="3566795"/>
              <a:chExt cx="1396030" cy="742950"/>
            </a:xfrm>
          </p:grpSpPr>
          <p:sp>
            <p:nvSpPr>
              <p:cNvPr id="4" name="Right Triangle 3">
                <a:extLst>
                  <a:ext uri="{FF2B5EF4-FFF2-40B4-BE49-F238E27FC236}">
                    <a16:creationId xmlns:a16="http://schemas.microsoft.com/office/drawing/2014/main" id="{F6CB7E7C-0E59-E888-83A0-1E0C046E0BFA}"/>
                  </a:ext>
                </a:extLst>
              </p:cNvPr>
              <p:cNvSpPr/>
              <p:nvPr/>
            </p:nvSpPr>
            <p:spPr>
              <a:xfrm flipH="1">
                <a:off x="5022850" y="3566795"/>
                <a:ext cx="1396030" cy="742950"/>
              </a:xfrm>
              <a:prstGeom prst="rt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47C5E55-68AE-12C6-215B-051CE86FD2EF}"/>
                  </a:ext>
                </a:extLst>
              </p:cNvPr>
              <p:cNvSpPr/>
              <p:nvPr/>
            </p:nvSpPr>
            <p:spPr>
              <a:xfrm>
                <a:off x="6327440" y="4218305"/>
                <a:ext cx="91440" cy="914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647C32-63E1-567B-D4E0-2244F64A0C5F}"/>
                </a:ext>
              </a:extLst>
            </p:cNvPr>
            <p:cNvSpPr txBox="1"/>
            <p:nvPr/>
          </p:nvSpPr>
          <p:spPr>
            <a:xfrm rot="19933666">
              <a:off x="5544111" y="2077083"/>
              <a:ext cx="243506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accent3"/>
                  </a:solidFill>
                  <a:latin typeface="+mj-lt"/>
                </a:rPr>
                <a:t>hypotenuse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615EF-7B20-AC78-43F2-090926EA590C}"/>
                </a:ext>
              </a:extLst>
            </p:cNvPr>
            <p:cNvSpPr txBox="1"/>
            <p:nvPr/>
          </p:nvSpPr>
          <p:spPr>
            <a:xfrm>
              <a:off x="5724212" y="3038340"/>
              <a:ext cx="22049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accent3"/>
                  </a:solidFill>
                  <a:latin typeface="+mj-lt"/>
                </a:rPr>
                <a:t>leg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61A4E5-291F-7C4B-ABC4-B8B358682D9E}"/>
                </a:ext>
              </a:extLst>
            </p:cNvPr>
            <p:cNvSpPr txBox="1"/>
            <p:nvPr/>
          </p:nvSpPr>
          <p:spPr>
            <a:xfrm>
              <a:off x="7939315" y="2236165"/>
              <a:ext cx="5293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+mj-lt"/>
                </a:rPr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842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454B3-E302-82ED-EF42-8CAF1AC71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4F07-E26B-9BB1-BD1E-40CBCE5A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Pythagorean Theorem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7A9D77-223F-3B68-93F1-ABD9D08AF936}"/>
              </a:ext>
            </a:extLst>
          </p:cNvPr>
          <p:cNvGrpSpPr/>
          <p:nvPr/>
        </p:nvGrpSpPr>
        <p:grpSpPr>
          <a:xfrm>
            <a:off x="751770" y="1361902"/>
            <a:ext cx="4460977" cy="3324212"/>
            <a:chOff x="2349979" y="1361902"/>
            <a:chExt cx="4460977" cy="3324212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0EAA355-389C-B11B-2927-D12A07C14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456" y="1617125"/>
              <a:ext cx="985128" cy="65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FA42CF-0A00-ED51-2E99-F167675CEB26}"/>
                </a:ext>
              </a:extLst>
            </p:cNvPr>
            <p:cNvGrpSpPr/>
            <p:nvPr/>
          </p:nvGrpSpPr>
          <p:grpSpPr>
            <a:xfrm>
              <a:off x="2349979" y="1361902"/>
              <a:ext cx="4460977" cy="3324212"/>
              <a:chOff x="2349979" y="1361902"/>
              <a:chExt cx="4460977" cy="3324212"/>
            </a:xfrm>
          </p:grpSpPr>
          <p:pic>
            <p:nvPicPr>
              <p:cNvPr id="4" name="Graphic 3">
                <a:extLst>
                  <a:ext uri="{FF2B5EF4-FFF2-40B4-BE49-F238E27FC236}">
                    <a16:creationId xmlns:a16="http://schemas.microsoft.com/office/drawing/2014/main" id="{C9DC8348-E920-E3B0-8ADD-0EB43E954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979" y="1361902"/>
                <a:ext cx="4439262" cy="3146970"/>
              </a:xfrm>
              <a:prstGeom prst="rect">
                <a:avLst/>
              </a:prstGeom>
            </p:spPr>
          </p:pic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F58991E-C52F-130A-AE82-17CC29D0F6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1476" y="4029138"/>
                <a:ext cx="985128" cy="656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altLang="en-US" i="1" dirty="0">
                    <a:solidFill>
                      <a:schemeClr val="accent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F6BE54B8-1819-D61A-455F-8AF4E7EE10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25828" y="2842526"/>
                <a:ext cx="985128" cy="656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altLang="en-US" i="1" dirty="0">
                    <a:solidFill>
                      <a:schemeClr val="accent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728A98F-464E-9EE4-69A5-0FFC9C2D05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3760" y="2333409"/>
                <a:ext cx="809414" cy="514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altLang="en-US" b="1" i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leg</a:t>
                </a:r>
              </a:p>
            </p:txBody>
          </p:sp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C69FD7AE-B1EC-E69D-C7ED-06E06D4AA2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0853" y="3895987"/>
                <a:ext cx="819574" cy="479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altLang="en-US" b="1" i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leg</a:t>
                </a: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CB48EC34-9F02-D275-75FE-FC6E697C7F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388454">
                <a:off x="2496450" y="2156834"/>
                <a:ext cx="2938950" cy="424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57200" indent="-393192" algn="l" rtl="0" eaLnBrk="1" fontAlgn="base" hangingPunct="1">
                  <a:spcBef>
                    <a:spcPts val="520"/>
                  </a:spcBef>
                  <a:spcAft>
                    <a:spcPct val="0"/>
                  </a:spcAft>
                  <a:buClr>
                    <a:srgbClr val="971D20"/>
                  </a:buClr>
                  <a:buSzPct val="100000"/>
                  <a:buFont typeface="System Font Regular"/>
                  <a:buChar char="●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914400" indent="-356616" algn="l" rtl="0" eaLnBrk="1" fontAlgn="base" hangingPunct="1">
                  <a:spcBef>
                    <a:spcPts val="400"/>
                  </a:spcBef>
                  <a:spcAft>
                    <a:spcPct val="0"/>
                  </a:spcAft>
                  <a:buClr>
                    <a:schemeClr val="accent1"/>
                  </a:buClr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371600" indent="-338328" algn="l" rtl="0" eaLnBrk="1" fontAlgn="base" hangingPunct="1">
                  <a:spcBef>
                    <a:spcPts val="340"/>
                  </a:spcBef>
                  <a:spcAft>
                    <a:spcPct val="0"/>
                  </a:spcAft>
                  <a:buClr>
                    <a:srgbClr val="E8BF3C"/>
                  </a:buClr>
                  <a:buFont typeface="Wingdings" pitchFamily="2" charset="2"/>
                  <a:buChar char="§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828800" indent="-320040" algn="l" rtl="0" eaLnBrk="1" fontAlgn="base" hangingPunct="1">
                  <a:lnSpc>
                    <a:spcPct val="90000"/>
                  </a:lnSpc>
                  <a:spcBef>
                    <a:spcPts val="300"/>
                  </a:spcBef>
                  <a:spcAft>
                    <a:spcPct val="0"/>
                  </a:spcAft>
                  <a:buClr>
                    <a:srgbClr val="971D20"/>
                  </a:buClr>
                  <a:buFont typeface="Arial" panose="020B0604020202020204" pitchFamily="34" charset="0"/>
                  <a:buChar char="•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2286000" indent="-310896" algn="l" rtl="0" eaLnBrk="1" fontAlgn="base" hangingPunct="1">
                  <a:lnSpc>
                    <a:spcPct val="90000"/>
                  </a:lnSpc>
                  <a:spcBef>
                    <a:spcPts val="27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Courier New" panose="02070309020205020404" pitchFamily="49" charset="0"/>
                  <a:buChar char="o"/>
                  <a:defRPr sz="26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64008" indent="0" algn="ctr">
                  <a:buNone/>
                </a:pPr>
                <a:r>
                  <a:rPr lang="en-US" altLang="en-US" b="1" i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hypotenuse</a:t>
                </a:r>
              </a:p>
            </p:txBody>
          </p:sp>
        </p:grp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BC5C145-F775-BFA7-11FB-AD28A03B9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869" y="1268413"/>
            <a:ext cx="3011481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r>
              <a:rPr lang="en-US" altLang="en-US" dirty="0"/>
              <a:t>For </a:t>
            </a:r>
            <a:r>
              <a:rPr lang="en-US" altLang="en-US" u="sng" dirty="0"/>
              <a:t>any right triangle</a:t>
            </a:r>
            <a:r>
              <a:rPr lang="en-US" altLang="en-US" dirty="0"/>
              <a:t>, the sum of the squares of the lengths of the </a:t>
            </a:r>
            <a:r>
              <a:rPr lang="en-US" altLang="en-US" b="1" i="1" dirty="0">
                <a:solidFill>
                  <a:schemeClr val="accent1"/>
                </a:solidFill>
              </a:rPr>
              <a:t>legs</a:t>
            </a:r>
            <a:r>
              <a:rPr lang="en-US" altLang="en-US" dirty="0"/>
              <a:t> (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/>
              <a:t>) is equal (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dirty="0"/>
              <a:t>) to the square of the length of the </a:t>
            </a:r>
            <a:r>
              <a:rPr lang="en-US" altLang="en-US" b="1" i="1" dirty="0">
                <a:solidFill>
                  <a:schemeClr val="accent1"/>
                </a:solidFill>
              </a:rPr>
              <a:t>hypotenuse</a:t>
            </a:r>
            <a:r>
              <a:rPr lang="en-US" altLang="en-US" dirty="0"/>
              <a:t> (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7059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xagon 10">
            <a:extLst>
              <a:ext uri="{FF2B5EF4-FFF2-40B4-BE49-F238E27FC236}">
                <a16:creationId xmlns:a16="http://schemas.microsoft.com/office/drawing/2014/main" id="{4A6EF64D-38D8-6E68-CBD3-6F97D2FFEE63}"/>
              </a:ext>
            </a:extLst>
          </p:cNvPr>
          <p:cNvSpPr/>
          <p:nvPr/>
        </p:nvSpPr>
        <p:spPr>
          <a:xfrm>
            <a:off x="647525" y="1312133"/>
            <a:ext cx="2921968" cy="2519234"/>
          </a:xfrm>
          <a:prstGeom prst="hexagon">
            <a:avLst/>
          </a:prstGeom>
          <a:blipFill dpi="0" rotWithShape="1">
            <a:blip r:embed="rId2"/>
            <a:srcRect/>
            <a:stretch>
              <a:fillRect l="-32265" r="-41276" b="-995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Pythagor-eatin</a:t>
            </a:r>
            <a:r>
              <a:rPr lang="en-US"/>
              <a:t>’</a:t>
            </a:r>
            <a:br>
              <a:rPr lang="en-US"/>
            </a:br>
            <a:r>
              <a:rPr lang="en-US"/>
              <a:t>Theorem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Constructing the</a:t>
            </a:r>
            <a:br>
              <a:rPr lang="en-US" dirty="0"/>
            </a:br>
            <a:r>
              <a:rPr lang="en-US" dirty="0"/>
              <a:t>Pythagorean Theorem</a:t>
            </a:r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96AD5-4E93-3697-F20F-26AC83A92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FBA8D-CCD8-68EE-D195-909F5390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FA34051-366E-DC26-E64A-9A242718989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Use the following side lengths to decide if this triangle is a right triangle.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 ft.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 ft.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ft.</a:t>
            </a:r>
          </a:p>
          <a:p>
            <a:pPr marL="64008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en-US" altLang="en-US" b="1" dirty="0">
                <a:latin typeface="+mj-lt"/>
                <a:cs typeface="Times New Roman" panose="02020603050405020304" pitchFamily="18" charset="0"/>
              </a:rPr>
              <a:t>Does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+mj-lt"/>
                <a:cs typeface="Times New Roman" panose="02020603050405020304" pitchFamily="18" charset="0"/>
              </a:rPr>
              <a:t>?        Is this a right triangle?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E01BC-8CF7-8EEF-8C2A-E473F38EC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370013"/>
            <a:ext cx="474691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endParaRPr lang="en-US" altLang="en-US" dirty="0">
              <a:highlight>
                <a:srgbClr val="FFFF00"/>
              </a:highlight>
            </a:endParaRPr>
          </a:p>
          <a:p>
            <a:pPr marL="64008" indent="0">
              <a:buFont typeface="System Font Regular"/>
              <a:buNone/>
            </a:pPr>
            <a:endParaRPr lang="en-US" altLang="en-US" dirty="0">
              <a:highlight>
                <a:srgbClr val="00FF00"/>
              </a:highlight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201942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87EFE-5455-C786-BA16-93568E45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F66A-9043-D79C-4B5C-40503611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8942C6D-D321-F7D0-249D-BF06715D45C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Use the following side lengths to decide if this triangle is a right triangle.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 ft.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 ft.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 ft.</a:t>
            </a:r>
          </a:p>
          <a:p>
            <a:pPr marL="64008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Does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cs typeface="Times New Roman" panose="02020603050405020304" pitchFamily="18" charset="0"/>
              </a:rPr>
              <a:t>?        Is this a right triangle?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0A9C5-20CD-43CC-3BAC-2F4384E26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370013"/>
            <a:ext cx="474691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endParaRPr lang="en-US" altLang="en-US" dirty="0">
              <a:highlight>
                <a:srgbClr val="FFFF00"/>
              </a:highlight>
            </a:endParaRPr>
          </a:p>
          <a:p>
            <a:pPr marL="64008" indent="0">
              <a:buFont typeface="System Font Regular"/>
              <a:buNone/>
            </a:pPr>
            <a:endParaRPr lang="en-US" altLang="en-US" dirty="0">
              <a:highlight>
                <a:srgbClr val="00FF00"/>
              </a:highlight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36 ft.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64 ft.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 ft.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F587B-3803-E540-84C4-25B8788178CB}"/>
              </a:ext>
            </a:extLst>
          </p:cNvPr>
          <p:cNvGrpSpPr/>
          <p:nvPr/>
        </p:nvGrpSpPr>
        <p:grpSpPr>
          <a:xfrm rot="20742333">
            <a:off x="3009919" y="353490"/>
            <a:ext cx="732656" cy="749098"/>
            <a:chOff x="6014719" y="1002452"/>
            <a:chExt cx="1703493" cy="1569297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83450AE-9D03-E316-EC03-E0BA84432750}"/>
                </a:ext>
              </a:extLst>
            </p:cNvPr>
            <p:cNvSpPr/>
            <p:nvPr/>
          </p:nvSpPr>
          <p:spPr>
            <a:xfrm>
              <a:off x="6014719" y="1002452"/>
              <a:ext cx="1703493" cy="1569297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07BB29E-4832-CF54-4F84-F770C0E4BEF6}"/>
                </a:ext>
              </a:extLst>
            </p:cNvPr>
            <p:cNvSpPr/>
            <p:nvPr/>
          </p:nvSpPr>
          <p:spPr>
            <a:xfrm>
              <a:off x="6014719" y="2425459"/>
              <a:ext cx="144703" cy="144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557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0AC0F-D9E4-E8A1-AEEC-26F5E8C2C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7123B-3566-5EFA-DC2A-31C1FD842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0AE4842-86FA-AAFC-8F79-E3EA0B941A0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2"/>
            </a:pPr>
            <a:r>
              <a:rPr lang="en-US" altLang="en-US" dirty="0"/>
              <a:t>Use the following side lengths to decide if this triangle is a right triangle.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 in.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 in.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12 in.</a:t>
            </a:r>
          </a:p>
          <a:p>
            <a:pPr marL="64008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Does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cs typeface="Times New Roman" panose="02020603050405020304" pitchFamily="18" charset="0"/>
              </a:rPr>
              <a:t>?        Is this a right triangle?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FE49E-0E3E-D122-C782-14FB6A1B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370013"/>
            <a:ext cx="474691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endParaRPr lang="en-US" altLang="en-US" dirty="0">
              <a:highlight>
                <a:srgbClr val="FFFF00"/>
              </a:highlight>
            </a:endParaRPr>
          </a:p>
          <a:p>
            <a:pPr marL="64008" indent="0">
              <a:buFont typeface="System Font Regular"/>
              <a:buNone/>
            </a:pPr>
            <a:endParaRPr lang="en-US" altLang="en-US" dirty="0">
              <a:highlight>
                <a:srgbClr val="00FF00"/>
              </a:highlight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</p:spTree>
    <p:extLst>
      <p:ext uri="{BB962C8B-B14F-4D97-AF65-F5344CB8AC3E}">
        <p14:creationId xmlns:p14="http://schemas.microsoft.com/office/powerpoint/2010/main" val="341394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64A5-5724-F184-072B-46C27F3F2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CBF3-E55B-D475-C75F-6F65EA585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5BE49ED-9B75-9FEB-670F-3A8A0FA9BBD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2"/>
            </a:pPr>
            <a:r>
              <a:rPr lang="en-US" altLang="en-US" dirty="0"/>
              <a:t>Use the following side lengths to decide if this triangle is a right triangle.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 in.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 in.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12 in.</a:t>
            </a:r>
          </a:p>
          <a:p>
            <a:pPr marL="64008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Does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cs typeface="Times New Roman" panose="02020603050405020304" pitchFamily="18" charset="0"/>
              </a:rPr>
              <a:t>?        Is this a right triangle?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AC8C7-672C-BE6A-5D20-11A4A8BD3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370013"/>
            <a:ext cx="474691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endParaRPr lang="en-US" altLang="en-US" dirty="0">
              <a:highlight>
                <a:srgbClr val="FFFF00"/>
              </a:highlight>
            </a:endParaRPr>
          </a:p>
          <a:p>
            <a:pPr marL="64008" indent="0">
              <a:buFont typeface="System Font Regular"/>
              <a:buNone/>
            </a:pPr>
            <a:endParaRPr lang="en-US" altLang="en-US" dirty="0">
              <a:highlight>
                <a:srgbClr val="00FF00"/>
              </a:highlight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49 in.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64 in.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144 in.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1C33B77-ED73-F4A8-885D-390687C600F2}"/>
              </a:ext>
            </a:extLst>
          </p:cNvPr>
          <p:cNvSpPr/>
          <p:nvPr/>
        </p:nvSpPr>
        <p:spPr>
          <a:xfrm rot="20621293">
            <a:off x="2812137" y="448143"/>
            <a:ext cx="779285" cy="671107"/>
          </a:xfrm>
          <a:prstGeom prst="triangle">
            <a:avLst>
              <a:gd name="adj" fmla="val 7527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63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7800F-8A85-EDBB-9A73-643067D5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285C-3223-84DC-CE83-1381CB37F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4C11353-E540-69C2-8247-FF9C42B376E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Use the following side lengths to decide if this triangle is a right triangle.</a:t>
            </a:r>
            <a:r>
              <a:rPr lang="en-US" dirty="0"/>
              <a:t> </a:t>
            </a:r>
            <a:endParaRPr lang="en-US" altLang="en-US" dirty="0"/>
          </a:p>
          <a:p>
            <a:pPr marL="64008" indent="0">
              <a:buNone/>
            </a:pPr>
            <a:endParaRPr lang="en-US" altLang="en-US" dirty="0"/>
          </a:p>
          <a:p>
            <a:pPr lvl="1"/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>
              <a:buNone/>
            </a:pP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Does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cs typeface="Times New Roman" panose="02020603050405020304" pitchFamily="18" charset="0"/>
              </a:rPr>
              <a:t>?        Is this a right triangle?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D21BE-EA31-331F-FD4E-C92720D47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370013"/>
            <a:ext cx="474691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endParaRPr lang="en-US" altLang="en-US" dirty="0">
              <a:highlight>
                <a:srgbClr val="FFFF00"/>
              </a:highlight>
            </a:endParaRPr>
          </a:p>
          <a:p>
            <a:pPr marL="64008" indent="0">
              <a:buFont typeface="System Font Regular"/>
              <a:buNone/>
            </a:pPr>
            <a:endParaRPr lang="en-US" altLang="en-US" dirty="0">
              <a:highlight>
                <a:srgbClr val="00FF00"/>
              </a:highlight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C2DA95-ABF5-5F77-99ED-9C160F5E3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282825"/>
            <a:ext cx="323723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7784" lvl="1" indent="0">
              <a:buNone/>
            </a:pPr>
            <a:r>
              <a:rPr lang="en-US" dirty="0"/>
              <a:t>A triangle has sides that are</a:t>
            </a:r>
            <a:br>
              <a:rPr lang="en-US" dirty="0"/>
            </a:br>
            <a:r>
              <a:rPr lang="en-US" dirty="0"/>
              <a:t>15 m, 12 m, and</a:t>
            </a:r>
            <a:br>
              <a:rPr lang="en-US" dirty="0"/>
            </a:br>
            <a:r>
              <a:rPr lang="en-US" dirty="0"/>
              <a:t>9 m long.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75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79ED-650B-2ED0-88CB-43379D52E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170F-8248-66B4-85BB-ACCEAB3B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EB506B4-8ECB-76BB-C9FE-5EEA549F3B9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Use the following side lengths to decide if this triangle is a right triangle.</a:t>
            </a:r>
          </a:p>
          <a:p>
            <a:pPr lvl="1"/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>
              <a:buNone/>
            </a:pP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>
              <a:buNone/>
            </a:pPr>
            <a:endParaRPr lang="en-US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>
              <a:buNone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ctr">
              <a:buNone/>
            </a:pPr>
            <a:r>
              <a:rPr lang="en-US" altLang="en-US" b="1" dirty="0">
                <a:cs typeface="Times New Roman" panose="02020603050405020304" pitchFamily="18" charset="0"/>
              </a:rPr>
              <a:t>Does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>
                <a:cs typeface="Times New Roman" panose="02020603050405020304" pitchFamily="18" charset="0"/>
              </a:rPr>
              <a:t>?        Is this a right triangle?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3B205-40F0-41E5-D5A8-A7210580A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8436" y="1370013"/>
            <a:ext cx="474691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>
              <a:buNone/>
            </a:pPr>
            <a:endParaRPr lang="en-US" altLang="en-US" dirty="0">
              <a:highlight>
                <a:srgbClr val="FFFF00"/>
              </a:highlight>
            </a:endParaRPr>
          </a:p>
          <a:p>
            <a:pPr marL="64008" indent="0">
              <a:buFont typeface="System Font Regular"/>
              <a:buNone/>
            </a:pPr>
            <a:endParaRPr lang="en-US" altLang="en-US" dirty="0">
              <a:highlight>
                <a:srgbClr val="00FF00"/>
              </a:highlight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81 m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144 m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225 m</a:t>
            </a:r>
            <a:r>
              <a:rPr lang="en-US" alt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E7D614-153D-BBFA-3285-C596C4702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2282825"/>
            <a:ext cx="323723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7784" lvl="1" indent="0">
              <a:buNone/>
            </a:pPr>
            <a:r>
              <a:rPr lang="en-US" dirty="0"/>
              <a:t>A triangle has sides that are</a:t>
            </a:r>
            <a:br>
              <a:rPr lang="en-US" dirty="0"/>
            </a:br>
            <a:r>
              <a:rPr lang="en-US" dirty="0"/>
              <a:t>15 m, 12 m, and</a:t>
            </a:r>
            <a:br>
              <a:rPr lang="en-US" dirty="0"/>
            </a:br>
            <a:r>
              <a:rPr lang="en-US" dirty="0"/>
              <a:t>9 m long.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9F56BE-4B74-CFA9-FB0E-1E7EFE0D35D1}"/>
              </a:ext>
            </a:extLst>
          </p:cNvPr>
          <p:cNvGrpSpPr/>
          <p:nvPr/>
        </p:nvGrpSpPr>
        <p:grpSpPr>
          <a:xfrm rot="20742333">
            <a:off x="3009919" y="353490"/>
            <a:ext cx="732656" cy="749098"/>
            <a:chOff x="6014719" y="1002452"/>
            <a:chExt cx="1703493" cy="1569297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609EF674-7E88-D6FF-C397-8A532D096BEC}"/>
                </a:ext>
              </a:extLst>
            </p:cNvPr>
            <p:cNvSpPr/>
            <p:nvPr/>
          </p:nvSpPr>
          <p:spPr>
            <a:xfrm>
              <a:off x="6014719" y="1002452"/>
              <a:ext cx="1703493" cy="1569297"/>
            </a:xfrm>
            <a:prstGeom prst="rt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F1771-6424-0EEA-CE60-AF99AD1372D0}"/>
                </a:ext>
              </a:extLst>
            </p:cNvPr>
            <p:cNvSpPr/>
            <p:nvPr/>
          </p:nvSpPr>
          <p:spPr>
            <a:xfrm>
              <a:off x="6014719" y="2425459"/>
              <a:ext cx="144703" cy="1447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7144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B0AD7-B681-2924-A6B4-BBDC2C4A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31EFC-D45A-432A-048A-EC404FA8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Am I Right? Discussion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0CE20D4-28A8-D828-F34B-F05AD1F0E77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What is similar about the side lengths of questions 1 &amp; 3 with the side lengths of the triangle from the Cheez-It activity?</a:t>
            </a:r>
          </a:p>
          <a:p>
            <a:r>
              <a:rPr lang="en-US" altLang="en-US" b="1" dirty="0"/>
              <a:t>Cheez-It Triangle:</a:t>
            </a:r>
            <a:r>
              <a:rPr lang="en-US" altLang="en-US" dirty="0"/>
              <a:t> (3–4–5) cm</a:t>
            </a:r>
          </a:p>
          <a:p>
            <a:r>
              <a:rPr lang="en-US" altLang="en-US" b="1" dirty="0"/>
              <a:t>Question 1 Triangle:</a:t>
            </a:r>
            <a:r>
              <a:rPr lang="en-US" altLang="en-US" dirty="0"/>
              <a:t> (6–8–10) ft</a:t>
            </a:r>
          </a:p>
          <a:p>
            <a:r>
              <a:rPr lang="en-US" altLang="en-US" b="1" dirty="0"/>
              <a:t>Question 3 Triangle:</a:t>
            </a:r>
            <a:r>
              <a:rPr lang="en-US" altLang="en-US" dirty="0"/>
              <a:t> (9–12–15) m</a:t>
            </a:r>
          </a:p>
        </p:txBody>
      </p:sp>
    </p:spTree>
    <p:extLst>
      <p:ext uri="{BB962C8B-B14F-4D97-AF65-F5344CB8AC3E}">
        <p14:creationId xmlns:p14="http://schemas.microsoft.com/office/powerpoint/2010/main" val="1869352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5A966-1DD7-B907-8D2F-41FC7EDE4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6B90-6E9D-2C00-AB28-A6C6388A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Vocabulary and Symbols: Perfect Squares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5E8E8F7-4712-FAC7-00FB-F3678B92F1D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9 is a perfect square.</a:t>
            </a:r>
          </a:p>
          <a:p>
            <a:r>
              <a:rPr lang="en-US" altLang="en-US" dirty="0"/>
              <a:t>16 is a perfect square.</a:t>
            </a:r>
          </a:p>
          <a:p>
            <a:r>
              <a:rPr lang="en-US" altLang="en-US" dirty="0"/>
              <a:t>25 is a perfect square.</a:t>
            </a:r>
          </a:p>
          <a:p>
            <a:pPr marL="64008" indent="0">
              <a:buNone/>
            </a:pPr>
            <a:endParaRPr lang="en-US" altLang="en-US" dirty="0"/>
          </a:p>
          <a:p>
            <a:pPr marL="64008" indent="0">
              <a:buNone/>
            </a:pPr>
            <a:endParaRPr lang="en-US" altLang="en-US" dirty="0"/>
          </a:p>
          <a:p>
            <a:pPr marL="64008" indent="0" algn="ctr">
              <a:buNone/>
            </a:pPr>
            <a:r>
              <a:rPr lang="en-US" altLang="en-US" b="1" dirty="0"/>
              <a:t>Why do you think we call</a:t>
            </a:r>
            <a:br>
              <a:rPr lang="en-US" altLang="en-US" b="1" dirty="0"/>
            </a:br>
            <a:r>
              <a:rPr lang="en-US" altLang="en-US" b="1" dirty="0"/>
              <a:t>these numbers perfect squares?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7A51-4981-3B77-EFD8-78E48B93C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0013"/>
            <a:ext cx="39433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49 is a perfect square.</a:t>
            </a:r>
          </a:p>
          <a:p>
            <a:r>
              <a:rPr lang="en-US" altLang="en-US" dirty="0"/>
              <a:t>100 is a perfect square.</a:t>
            </a:r>
          </a:p>
          <a:p>
            <a:r>
              <a:rPr lang="en-US" altLang="en-US" dirty="0"/>
              <a:t>121 is a perfect square.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60826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D0C48-F930-83E0-4677-6AAA569D2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4B807-A112-D807-E6F3-9DB49820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Vocabulary and Symbols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9067450-F18C-658C-7EF2-23DAC0947AF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3"/>
                </a:solidFill>
              </a:rPr>
              <a:t>Square Root Symbol:</a:t>
            </a:r>
            <a:r>
              <a:rPr lang="en-US" altLang="en-US" dirty="0"/>
              <a:t> is asking what number can be multiplied by itself to get the number under the symbol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64008" indent="0" algn="ctr">
              <a:buNone/>
            </a:pPr>
            <a:r>
              <a:rPr lang="en-US" altLang="en-US" sz="2400" b="1" i="1" dirty="0"/>
              <a:t>3 is the square root of 9 because 3 squared (times itself) is 9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D7AE589-FDF5-70A8-3B74-F5DAB8BB5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8117996"/>
              </p:ext>
            </p:extLst>
          </p:nvPr>
        </p:nvGraphicFramePr>
        <p:xfrm>
          <a:off x="2395201" y="2571750"/>
          <a:ext cx="10922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990360" progId="Equation.DSMT4">
                  <p:embed/>
                </p:oleObj>
              </mc:Choice>
              <mc:Fallback>
                <p:oleObj name="Equation" r:id="rId2" imgW="1091880" imgH="990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D7AE589-FDF5-70A8-3B74-F5DAB8BB52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95201" y="2571750"/>
                        <a:ext cx="10922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5855DC5-8D30-4D5B-B5CF-65D93873A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273942"/>
              </p:ext>
            </p:extLst>
          </p:nvPr>
        </p:nvGraphicFramePr>
        <p:xfrm>
          <a:off x="4951751" y="2571750"/>
          <a:ext cx="1409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400" imgH="990360" progId="Equation.DSMT4">
                  <p:embed/>
                </p:oleObj>
              </mc:Choice>
              <mc:Fallback>
                <p:oleObj name="Equation" r:id="rId4" imgW="1409400" imgH="9903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5855DC5-8D30-4D5B-B5CF-65D93873A1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51751" y="2571750"/>
                        <a:ext cx="14097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3754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32D90-25B6-45FB-1FFC-71866D548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DE31-2EE7-0DA1-8692-F81D7C3E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Hypotenuse?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91D7009-D992-A9D2-1DA0-D664147F9CF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4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dirty="0"/>
              <a:t>, in meters (m).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ABE9BE-33BF-39B2-DF90-F3189F9B1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7580" y="2233293"/>
            <a:ext cx="5568840" cy="187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B1508-A207-EBD2-FBD9-4BC6DFF9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E4A3-1C19-18D3-0D53-F604189C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Before and After Thoughts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1A9F6A4-5ACD-30F9-7144-C8D31834EEA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Do your best to independently</a:t>
            </a:r>
            <a:br>
              <a:rPr lang="en-US" altLang="en-US" dirty="0"/>
            </a:br>
            <a:r>
              <a:rPr lang="en-US" altLang="en-US" dirty="0"/>
              <a:t>answer the </a:t>
            </a:r>
            <a:r>
              <a:rPr lang="en-US" altLang="en-US" b="1" dirty="0" err="1">
                <a:solidFill>
                  <a:schemeClr val="accent1"/>
                </a:solidFill>
              </a:rPr>
              <a:t>Preflection</a:t>
            </a:r>
            <a:r>
              <a:rPr lang="en-US" altLang="en-US" dirty="0"/>
              <a:t> questions on</a:t>
            </a:r>
            <a:br>
              <a:rPr lang="en-US" altLang="en-US" dirty="0"/>
            </a:br>
            <a:r>
              <a:rPr lang="en-US" altLang="en-US" dirty="0"/>
              <a:t>your handout.</a:t>
            </a:r>
          </a:p>
          <a:p>
            <a:r>
              <a:rPr lang="en-US" altLang="en-US" dirty="0"/>
              <a:t>Use what you know to make your best educated guess if you are unsure.</a:t>
            </a:r>
          </a:p>
        </p:txBody>
      </p:sp>
      <p:pic>
        <p:nvPicPr>
          <p:cNvPr id="4" name="Picture 3" descr="A light bulb with a graph going up&#10;&#10;AI-generated content may be incorrect.">
            <a:extLst>
              <a:ext uri="{FF2B5EF4-FFF2-40B4-BE49-F238E27FC236}">
                <a16:creationId xmlns:a16="http://schemas.microsoft.com/office/drawing/2014/main" id="{C673EC12-A2E5-3676-0543-48E6C749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74" y="511175"/>
            <a:ext cx="2060575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8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350A0-858F-20D9-7B5E-C3A1C878A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67A9-625D-D052-DD76-68AD1C11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Hypotenuse?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828B510-0C44-98CF-50DE-FE6CB7B2C14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4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dirty="0"/>
              <a:t>, in meters (m).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3E8987-5590-D44D-C8B5-6412DC138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76" y="2226520"/>
            <a:ext cx="4323651" cy="1458173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ADE71EB-B8B4-CAAC-3C4C-D247BE4DED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505875"/>
              </p:ext>
            </p:extLst>
          </p:nvPr>
        </p:nvGraphicFramePr>
        <p:xfrm>
          <a:off x="5676900" y="1892300"/>
          <a:ext cx="24257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5680" imgH="2692080" progId="Equation.DSMT4">
                  <p:embed/>
                </p:oleObj>
              </mc:Choice>
              <mc:Fallback>
                <p:oleObj name="Equation" r:id="rId5" imgW="2425680" imgH="26920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ADE71EB-B8B4-CAAC-3C4C-D247BE4DED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76900" y="1892300"/>
                        <a:ext cx="2425700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960608-836A-91DA-47D2-8533A8C9C105}"/>
              </a:ext>
            </a:extLst>
          </p:cNvPr>
          <p:cNvSpPr/>
          <p:nvPr/>
        </p:nvSpPr>
        <p:spPr>
          <a:xfrm>
            <a:off x="7708054" y="4228385"/>
            <a:ext cx="436879" cy="39285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97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6D5A3-DDD2-D684-2466-6C6A7F7C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75B0C-81B7-3B05-DC8E-6C836562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Hypotenuse?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4D91FC7-3579-2C36-B7B4-BA95ECBA52A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/>
              <a:t>Can the length of the leg or</a:t>
            </a:r>
            <a:br>
              <a:rPr lang="en-US" dirty="0"/>
            </a:br>
            <a:r>
              <a:rPr lang="en-US" dirty="0"/>
              <a:t>hypotenuse have a decimal?</a:t>
            </a:r>
          </a:p>
          <a:p>
            <a:pPr lvl="1"/>
            <a:r>
              <a:rPr lang="en-US" dirty="0"/>
              <a:t>Why or why not?</a:t>
            </a:r>
            <a:endParaRPr lang="en-US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F42CF2-FFA2-57DC-F0D9-101E989A689B}"/>
              </a:ext>
            </a:extLst>
          </p:cNvPr>
          <p:cNvGrpSpPr/>
          <p:nvPr/>
        </p:nvGrpSpPr>
        <p:grpSpPr>
          <a:xfrm rot="20646785">
            <a:off x="3491653" y="1693052"/>
            <a:ext cx="4152643" cy="2209986"/>
            <a:chOff x="5022850" y="3566795"/>
            <a:chExt cx="1396030" cy="742950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5A8F555E-5709-ADD5-DFB5-B9AE52BF2967}"/>
                </a:ext>
              </a:extLst>
            </p:cNvPr>
            <p:cNvSpPr/>
            <p:nvPr/>
          </p:nvSpPr>
          <p:spPr>
            <a:xfrm flipH="1">
              <a:off x="5022850" y="3566795"/>
              <a:ext cx="1396030" cy="742950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3F8130-AFCC-1F30-6772-D4FF9D06B511}"/>
                </a:ext>
              </a:extLst>
            </p:cNvPr>
            <p:cNvSpPr/>
            <p:nvPr/>
          </p:nvSpPr>
          <p:spPr>
            <a:xfrm>
              <a:off x="6327440" y="4218305"/>
              <a:ext cx="91440" cy="91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0108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D6A5B-36BB-493B-C817-6FBE4AC5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F800-B711-6C07-4EA0-D0F0862B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Hypotenuse?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56E334D-B084-6408-275E-5F13E58864B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5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dirty="0"/>
              <a:t>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999DE0E-9686-7D02-C594-158E54B99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2619" y="1370013"/>
            <a:ext cx="4148795" cy="3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2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6EE81-2DE1-228A-3CBB-9E6D7E699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5A4C-A554-8FC2-0008-019309E8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Hypotenuse?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5A327767-5548-FAC2-4213-86D001CE65B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5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en-US" altLang="en-US" dirty="0"/>
              <a:t>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465D3B5-D13C-E949-41FC-5062719F0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2619" y="1370013"/>
            <a:ext cx="4148795" cy="3129794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40387A5-CCB5-C9C3-4181-D990198DAF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365262"/>
              </p:ext>
            </p:extLst>
          </p:nvPr>
        </p:nvGraphicFramePr>
        <p:xfrm>
          <a:off x="1222586" y="1984693"/>
          <a:ext cx="22225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22280" imgH="2692080" progId="Equation.DSMT4">
                  <p:embed/>
                </p:oleObj>
              </mc:Choice>
              <mc:Fallback>
                <p:oleObj name="Equation" r:id="rId5" imgW="2222280" imgH="26920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40387A5-CCB5-C9C3-4181-D990198DA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2586" y="1984693"/>
                        <a:ext cx="2222500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36223D-A4FB-93CF-2DB3-9EF9628F33EA}"/>
              </a:ext>
            </a:extLst>
          </p:cNvPr>
          <p:cNvSpPr/>
          <p:nvPr/>
        </p:nvSpPr>
        <p:spPr>
          <a:xfrm>
            <a:off x="2983526" y="4303380"/>
            <a:ext cx="521673" cy="39285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27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40014-3EB7-D9FD-EE5F-483C0A24A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7FC8F-E4E1-C744-50B8-57F68FEE7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Leg Length?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B6607B5-AFFC-BF0E-90E2-E93D16498B2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6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dirty="0"/>
              <a:t>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0EDAA6-9042-AB10-2367-3B2A45F8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8583" y="1268413"/>
            <a:ext cx="5063203" cy="33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65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F79D0-01D3-E73E-DAF7-DA6E50F56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C9E3-89FA-4774-5986-CA5614AF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Leg Length?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1F79101-5459-5344-B80E-20C7F481EBD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6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dirty="0"/>
              <a:t>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B039690-DCBE-B5A1-643C-8096E7086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8583" y="1268413"/>
            <a:ext cx="5063203" cy="3367276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732081E-4B83-39A2-3756-FD2EDEC4E2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902319"/>
              </p:ext>
            </p:extLst>
          </p:nvPr>
        </p:nvGraphicFramePr>
        <p:xfrm>
          <a:off x="978467" y="1939925"/>
          <a:ext cx="24003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00120" imgH="2692080" progId="Equation.DSMT4">
                  <p:embed/>
                </p:oleObj>
              </mc:Choice>
              <mc:Fallback>
                <p:oleObj name="Equation" r:id="rId5" imgW="2400120" imgH="26920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732081E-4B83-39A2-3756-FD2EDEC4E2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467" y="1939925"/>
                        <a:ext cx="2400300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BDACA0-2236-1558-D346-E34EB891E3D6}"/>
              </a:ext>
            </a:extLst>
          </p:cNvPr>
          <p:cNvSpPr/>
          <p:nvPr/>
        </p:nvSpPr>
        <p:spPr>
          <a:xfrm>
            <a:off x="2937105" y="4269949"/>
            <a:ext cx="411047" cy="39285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61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9C235-D2BF-CAE7-3A63-5F93C67D1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FF7-CAAA-2DFA-65BE-D7B4A028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Leg Length?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59B61EA8-1A0E-6603-6695-9C2A9070F84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7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altLang="en-US" dirty="0"/>
              <a:t>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668D693-2649-EEFA-AE85-43D5379A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28583" y="1268413"/>
            <a:ext cx="5063203" cy="33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03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E5ABD-25AC-841C-054E-326B0EC97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A19C-C251-5854-97AA-BA5CA3D5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What’s My Leg Length?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AED1AD2-BCD4-2E54-1708-7C35F9231CD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7"/>
            </a:pPr>
            <a:r>
              <a:rPr lang="en-US" altLang="en-US" dirty="0"/>
              <a:t>Find the length of </a:t>
            </a:r>
            <a:r>
              <a:rPr lang="en-US" altLang="en-US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</a:t>
            </a:r>
            <a:r>
              <a:rPr lang="en-US" altLang="en-US" dirty="0"/>
              <a:t>.</a:t>
            </a:r>
            <a:endParaRPr lang="en-US" altLang="en-US" dirty="0">
              <a:highlight>
                <a:srgbClr val="00FF00"/>
              </a:highligh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808B45-623B-652B-52EF-D8C8498E4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28583" y="1268413"/>
            <a:ext cx="5063203" cy="3367275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8452699-D38E-1374-7D7D-B81FB8F58E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3300" y="1939925"/>
          <a:ext cx="23495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49360" imgH="2692080" progId="Equation.DSMT4">
                  <p:embed/>
                </p:oleObj>
              </mc:Choice>
              <mc:Fallback>
                <p:oleObj name="Equation" r:id="rId5" imgW="2349360" imgH="26920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8452699-D38E-1374-7D7D-B81FB8F58E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3300" y="1939925"/>
                        <a:ext cx="2349500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289D360-2562-5CB8-5E10-24B61681AFBC}"/>
              </a:ext>
            </a:extLst>
          </p:cNvPr>
          <p:cNvSpPr/>
          <p:nvPr/>
        </p:nvSpPr>
        <p:spPr>
          <a:xfrm>
            <a:off x="2831807" y="4269949"/>
            <a:ext cx="471117" cy="39285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92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53F50-7194-B029-5A0E-D4655385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A436-FB92-A72A-B9CC-5163C8B0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Fold Your Trifold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F429E27-5663-28B1-94BF-B1888412D2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753466" y="1370013"/>
            <a:ext cx="5761883" cy="3262312"/>
          </a:xfrm>
        </p:spPr>
        <p:txBody>
          <a:bodyPr/>
          <a:lstStyle/>
          <a:p>
            <a:pPr marL="578358" indent="-514350">
              <a:buFont typeface="+mj-lt"/>
              <a:buAutoNum type="arabicParenR"/>
            </a:pPr>
            <a:r>
              <a:rPr lang="en-US" dirty="0"/>
              <a:t>Place the paper such that the</a:t>
            </a:r>
            <a:br>
              <a:rPr lang="en-US" dirty="0"/>
            </a:br>
            <a:r>
              <a:rPr lang="en-US" dirty="0"/>
              <a:t>practice problems are facing you.</a:t>
            </a:r>
          </a:p>
          <a:p>
            <a:pPr marL="578358" indent="-514350">
              <a:buFont typeface="+mj-lt"/>
              <a:buAutoNum type="arabicParenR"/>
            </a:pPr>
            <a:endParaRPr lang="en-US" altLang="en-US" sz="4400" dirty="0"/>
          </a:p>
          <a:p>
            <a:pPr marL="578358" indent="-514350">
              <a:buFont typeface="+mj-lt"/>
              <a:buAutoNum type="arabicParenR"/>
            </a:pPr>
            <a:r>
              <a:rPr lang="en-US" dirty="0"/>
              <a:t>Take the right edge of the paper and match it up with the vertical line. Fold the paper along the vertical line.</a:t>
            </a:r>
            <a:endParaRPr lang="en-US" alt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C1330D-E450-6555-D43C-898697E20A82}"/>
              </a:ext>
            </a:extLst>
          </p:cNvPr>
          <p:cNvGrpSpPr/>
          <p:nvPr/>
        </p:nvGrpSpPr>
        <p:grpSpPr>
          <a:xfrm>
            <a:off x="628650" y="1268413"/>
            <a:ext cx="2124816" cy="1642700"/>
            <a:chOff x="6256576" y="753631"/>
            <a:chExt cx="2124816" cy="16427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E58957-E76B-E0AA-3481-3A3EDDA7B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6576" y="753631"/>
              <a:ext cx="2124816" cy="16427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A89EC9-D363-FF82-002E-D2CFEBB75A3C}"/>
                </a:ext>
              </a:extLst>
            </p:cNvPr>
            <p:cNvSpPr/>
            <p:nvPr/>
          </p:nvSpPr>
          <p:spPr>
            <a:xfrm>
              <a:off x="7657136" y="753631"/>
              <a:ext cx="724256" cy="1642700"/>
            </a:xfrm>
            <a:prstGeom prst="rect">
              <a:avLst/>
            </a:prstGeom>
            <a:solidFill>
              <a:srgbClr val="FEE39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AC10AAD-BC5F-AB94-B47E-1CCA2BEFAFDC}"/>
                </a:ext>
              </a:extLst>
            </p:cNvPr>
            <p:cNvSpPr/>
            <p:nvPr/>
          </p:nvSpPr>
          <p:spPr>
            <a:xfrm>
              <a:off x="6256576" y="753631"/>
              <a:ext cx="724256" cy="1642700"/>
            </a:xfrm>
            <a:prstGeom prst="rect">
              <a:avLst/>
            </a:prstGeom>
            <a:solidFill>
              <a:srgbClr val="BBE5F5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A blue and yellow striped background&#10;&#10;AI-generated content may be incorrect.">
            <a:extLst>
              <a:ext uri="{FF2B5EF4-FFF2-40B4-BE49-F238E27FC236}">
                <a16:creationId xmlns:a16="http://schemas.microsoft.com/office/drawing/2014/main" id="{530D5840-3A10-BF3A-46C9-0E8219CC5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012713"/>
            <a:ext cx="2124816" cy="16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95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C8F9B-6AE1-40CE-DE90-D195539CE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D811-CC17-9D62-76A4-77B2B2F2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Fold Your Trifold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B2E3F6E-C7F7-6CA1-E4E0-31497D43FDA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3262312"/>
          </a:xfrm>
        </p:spPr>
        <p:txBody>
          <a:bodyPr/>
          <a:lstStyle/>
          <a:p>
            <a:pPr marL="578358" indent="-514350">
              <a:buFont typeface="+mj-lt"/>
              <a:buAutoNum type="arabicParenR" startAt="3"/>
            </a:pPr>
            <a:r>
              <a:rPr lang="en-US" dirty="0"/>
              <a:t>Take the left edge of the paper and match it up with the previous fold. Fold the paper along the vertical line.</a:t>
            </a:r>
            <a:endParaRPr lang="en-US" alt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8E6E8A3-C4AF-1A48-47C1-5FE34777607D}"/>
              </a:ext>
            </a:extLst>
          </p:cNvPr>
          <p:cNvSpPr/>
          <p:nvPr/>
        </p:nvSpPr>
        <p:spPr>
          <a:xfrm>
            <a:off x="4407400" y="3425825"/>
            <a:ext cx="612589" cy="273050"/>
          </a:xfrm>
          <a:prstGeom prst="rightArrow">
            <a:avLst/>
          </a:prstGeom>
          <a:solidFill>
            <a:srgbClr val="00B050"/>
          </a:solidFill>
          <a:ln>
            <a:solidFill>
              <a:srgbClr val="00703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blue and yellow rectangle with a red arrow&#10;&#10;AI-generated content may be incorrect.">
            <a:extLst>
              <a:ext uri="{FF2B5EF4-FFF2-40B4-BE49-F238E27FC236}">
                <a16:creationId xmlns:a16="http://schemas.microsoft.com/office/drawing/2014/main" id="{68937AE3-83FA-305F-7532-D87A7AA22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626" y="2784475"/>
            <a:ext cx="1424353" cy="1662290"/>
          </a:xfrm>
          <a:prstGeom prst="rect">
            <a:avLst/>
          </a:prstGeom>
        </p:spPr>
      </p:pic>
      <p:pic>
        <p:nvPicPr>
          <p:cNvPr id="10" name="Picture 9" descr="A blue and yellow rectangular object&#10;&#10;AI-generated content may be incorrect.">
            <a:extLst>
              <a:ext uri="{FF2B5EF4-FFF2-40B4-BE49-F238E27FC236}">
                <a16:creationId xmlns:a16="http://schemas.microsoft.com/office/drawing/2014/main" id="{4982B1B9-A14A-ADE7-7F4B-7CCE99B43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410" y="2784475"/>
            <a:ext cx="733525" cy="16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64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34F6B-A30B-3312-8ADB-AC587AA1E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4654-3246-1717-63F1-1FCC53B1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Before and After Thoughts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1D6A979-7785-B140-3BF5-B6056EC2F6B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Write your name on your paper </a:t>
            </a:r>
            <a:r>
              <a:rPr lang="en-US" altLang="en-US" b="1" dirty="0">
                <a:solidFill>
                  <a:schemeClr val="accent1"/>
                </a:solidFill>
              </a:rPr>
              <a:t>and</a:t>
            </a:r>
            <a:br>
              <a:rPr lang="en-US" altLang="en-US" dirty="0"/>
            </a:br>
            <a:r>
              <a:rPr lang="en-US" altLang="en-US" dirty="0"/>
              <a:t>on your envelope.</a:t>
            </a:r>
          </a:p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Fold your paper so that it fits in the envelope.</a:t>
            </a:r>
          </a:p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Place your paper in your envelope.</a:t>
            </a:r>
          </a:p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Seal your envelope.</a:t>
            </a:r>
            <a:endParaRPr lang="en-US" altLang="en-US" b="1" i="1" dirty="0"/>
          </a:p>
        </p:txBody>
      </p:sp>
      <p:pic>
        <p:nvPicPr>
          <p:cNvPr id="4" name="Picture 3" descr="A light bulb with a graph going up&#10;&#10;AI-generated content may be incorrect.">
            <a:extLst>
              <a:ext uri="{FF2B5EF4-FFF2-40B4-BE49-F238E27FC236}">
                <a16:creationId xmlns:a16="http://schemas.microsoft.com/office/drawing/2014/main" id="{00D9A172-A3F6-7A4E-27A0-969D3436E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74" y="511175"/>
            <a:ext cx="2060575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96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8D510-42B7-2098-B514-06BB165C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9338-C8ED-3579-9263-9DDDD02D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Before and After Thoughts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EB116C8-EECB-D869-8BD3-A7C8F89D26F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Open your envelope and review your</a:t>
            </a:r>
            <a:br>
              <a:rPr lang="en-US" altLang="en-US" dirty="0"/>
            </a:br>
            <a:r>
              <a:rPr lang="en-US" altLang="en-US" dirty="0"/>
              <a:t>earlier responses from the beginning</a:t>
            </a:r>
            <a:br>
              <a:rPr lang="en-US" altLang="en-US" dirty="0"/>
            </a:br>
            <a:r>
              <a:rPr lang="en-US" altLang="en-US" dirty="0"/>
              <a:t>of the lesson.</a:t>
            </a:r>
          </a:p>
          <a:p>
            <a:r>
              <a:rPr lang="en-US" altLang="en-US" dirty="0"/>
              <a:t>Answer the following questions on your handout.</a:t>
            </a:r>
            <a:endParaRPr lang="en-US" altLang="en-US" b="1" i="1" dirty="0"/>
          </a:p>
        </p:txBody>
      </p:sp>
      <p:pic>
        <p:nvPicPr>
          <p:cNvPr id="4" name="Picture 3" descr="A light bulb with a graph going up&#10;&#10;AI-generated content may be incorrect.">
            <a:extLst>
              <a:ext uri="{FF2B5EF4-FFF2-40B4-BE49-F238E27FC236}">
                <a16:creationId xmlns:a16="http://schemas.microsoft.com/office/drawing/2014/main" id="{2ECDF252-7119-C2A8-ED8D-F1F15E620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74" y="511175"/>
            <a:ext cx="2060575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1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8811E-C70F-9CD9-B639-F71008314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9E28-FA41-2F21-A406-1AE4437E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Before and After Thoughts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5371C49-63A9-1B32-1057-7F8B1655642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What are the main differences you</a:t>
            </a:r>
            <a:br>
              <a:rPr lang="en-US" altLang="en-US" dirty="0"/>
            </a:br>
            <a:r>
              <a:rPr lang="en-US" altLang="en-US" dirty="0"/>
              <a:t>notice between what you learned</a:t>
            </a:r>
            <a:br>
              <a:rPr lang="en-US" altLang="en-US" dirty="0"/>
            </a:br>
            <a:r>
              <a:rPr lang="en-US" altLang="en-US" dirty="0"/>
              <a:t>during the lesson, and what you initially wrote?</a:t>
            </a:r>
          </a:p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What is the Pythagorean theorem, and what is it used for?</a:t>
            </a:r>
          </a:p>
          <a:p>
            <a:pPr marL="578358" indent="-514350">
              <a:buFont typeface="+mj-lt"/>
              <a:buAutoNum type="arabicParenR" startAt="3"/>
            </a:pPr>
            <a:r>
              <a:rPr lang="en-US" altLang="en-US" dirty="0"/>
              <a:t>What are 2 major takeaways from today’s lesson that you will remember?</a:t>
            </a:r>
            <a:endParaRPr lang="en-US" altLang="en-US" b="1" i="1" dirty="0"/>
          </a:p>
        </p:txBody>
      </p:sp>
      <p:pic>
        <p:nvPicPr>
          <p:cNvPr id="4" name="Picture 3" descr="A light bulb with a graph going up&#10;&#10;AI-generated content may be incorrect.">
            <a:extLst>
              <a:ext uri="{FF2B5EF4-FFF2-40B4-BE49-F238E27FC236}">
                <a16:creationId xmlns:a16="http://schemas.microsoft.com/office/drawing/2014/main" id="{790E9F15-ED55-086E-31E8-70628C695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74" y="511175"/>
            <a:ext cx="2060575" cy="20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5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1C1DB67A-4418-8D73-6089-D989CE677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</a:t>
            </a:r>
          </a:p>
        </p:txBody>
      </p:sp>
      <p:sp>
        <p:nvSpPr>
          <p:cNvPr id="23554" name="Text Placeholder 4">
            <a:extLst>
              <a:ext uri="{FF2B5EF4-FFF2-40B4-BE49-F238E27FC236}">
                <a16:creationId xmlns:a16="http://schemas.microsoft.com/office/drawing/2014/main" id="{F01DC99E-0FC2-0634-50E3-61298274249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What is the Pythagorean theorem, and does it work for all right triangles?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808288"/>
            <a:ext cx="7885112" cy="177482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Represent the Pythagorean theorem both visually and algebraically.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Use the Pythagorean theorem to find the missing side of a triangle.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E5358-E931-FA87-9A8E-ED706222F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AB181-0422-22DC-4605-D06B740B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Right on Target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D30D76C-6D87-37F3-FD3B-49696B609A99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Gather materials:</a:t>
            </a:r>
          </a:p>
          <a:p>
            <a:pPr lvl="1"/>
            <a:r>
              <a:rPr lang="en-US" altLang="en-US" dirty="0"/>
              <a:t>Cheez-It</a:t>
            </a:r>
            <a:r>
              <a:rPr lang="en-US" dirty="0"/>
              <a:t>®</a:t>
            </a:r>
            <a:r>
              <a:rPr lang="en-US" altLang="en-US" dirty="0"/>
              <a:t> crackers</a:t>
            </a:r>
          </a:p>
          <a:p>
            <a:pPr lvl="1"/>
            <a:r>
              <a:rPr lang="en-US" altLang="en-US" dirty="0"/>
              <a:t>Right Triangle</a:t>
            </a:r>
          </a:p>
          <a:p>
            <a:r>
              <a:rPr lang="en-US" altLang="en-US" dirty="0"/>
              <a:t>Label your triangle:</a:t>
            </a:r>
          </a:p>
          <a:p>
            <a:pPr lvl="1"/>
            <a:r>
              <a:rPr lang="en-US" altLang="en-US" dirty="0"/>
              <a:t>Shortest side: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pPr lvl="1"/>
            <a:r>
              <a:rPr lang="en-US" altLang="en-US" dirty="0"/>
              <a:t>Longest side (opposite the right angle):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lvl="1"/>
            <a:r>
              <a:rPr lang="en-US" altLang="en-US" dirty="0"/>
              <a:t>Other side: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087047-28FD-5CA7-7E73-80C7655BE812}"/>
              </a:ext>
            </a:extLst>
          </p:cNvPr>
          <p:cNvGrpSpPr/>
          <p:nvPr/>
        </p:nvGrpSpPr>
        <p:grpSpPr>
          <a:xfrm>
            <a:off x="6140036" y="1716880"/>
            <a:ext cx="2228405" cy="1629276"/>
            <a:chOff x="6140036" y="1716880"/>
            <a:chExt cx="2228405" cy="16292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51A25A6-DE05-4F6F-174A-31550E64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6384718" y="1472198"/>
              <a:ext cx="1515666" cy="2005029"/>
            </a:xfrm>
            <a:prstGeom prst="rect">
              <a:avLst/>
            </a:prstGeom>
          </p:spPr>
        </p:pic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ACE9FCA5-9ED0-47C6-3D23-194F2D16E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6453" y="2241603"/>
              <a:ext cx="761988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0B50B030-915E-FD0A-B9B5-651825B6B8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0036" y="2880596"/>
              <a:ext cx="2005029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573058C5-F752-22D3-5950-5271C9389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2026" y="2264460"/>
              <a:ext cx="717973" cy="465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393192" algn="l" rtl="0" eaLnBrk="1" fontAlgn="base" hangingPunct="1">
                <a:spcBef>
                  <a:spcPts val="520"/>
                </a:spcBef>
                <a:spcAft>
                  <a:spcPct val="0"/>
                </a:spcAft>
                <a:buClr>
                  <a:srgbClr val="971D20"/>
                </a:buClr>
                <a:buSzPct val="100000"/>
                <a:buFont typeface="System Font Regular"/>
                <a:buChar char="●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914400" indent="-356616" algn="l" rtl="0" eaLnBrk="1" fontAlgn="base" hangingPunct="1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371600" indent="-338328" algn="l" rtl="0" eaLnBrk="1" fontAlgn="base" hangingPunct="1">
                <a:spcBef>
                  <a:spcPts val="340"/>
                </a:spcBef>
                <a:spcAft>
                  <a:spcPct val="0"/>
                </a:spcAft>
                <a:buClr>
                  <a:srgbClr val="E8BF3C"/>
                </a:buClr>
                <a:buFont typeface="Wingdings" pitchFamily="2" charset="2"/>
                <a:buChar char="§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828800" indent="-320040" algn="l" rtl="0" eaLnBrk="1" fontAlgn="base" hangingPunct="1">
                <a:lnSpc>
                  <a:spcPct val="90000"/>
                </a:lnSpc>
                <a:spcBef>
                  <a:spcPts val="300"/>
                </a:spcBef>
                <a:spcAft>
                  <a:spcPct val="0"/>
                </a:spcAft>
                <a:buClr>
                  <a:srgbClr val="971D20"/>
                </a:buClr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286000" indent="-310896" algn="l" rtl="0" eaLnBrk="1" fontAlgn="base" hangingPunct="1">
                <a:lnSpc>
                  <a:spcPct val="90000"/>
                </a:lnSpc>
                <a:spcBef>
                  <a:spcPts val="27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Courier New" panose="02070309020205020404" pitchFamily="49" charset="0"/>
                <a:buChar char="o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4008" indent="0" algn="ctr">
                <a:buNone/>
              </a:pPr>
              <a:r>
                <a:rPr lang="en-US" altLang="en-US" sz="2000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810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99EA0-2A03-33E9-9254-C87B872C8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83B12-7A92-D284-20DE-180FC212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Right on Target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6F44033-A4CC-5A90-5DDF-D6D1F81B4DCD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Outline the perimeter with crackers.</a:t>
            </a:r>
          </a:p>
          <a:p>
            <a:pPr marL="578358" indent="-514350">
              <a:buFont typeface="+mj-lt"/>
              <a:buAutoNum type="arabicParenR"/>
            </a:pPr>
            <a:endParaRPr lang="en-US" altLang="en-US" dirty="0"/>
          </a:p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Build squares off the sides.</a:t>
            </a:r>
          </a:p>
        </p:txBody>
      </p:sp>
    </p:spTree>
    <p:extLst>
      <p:ext uri="{BB962C8B-B14F-4D97-AF65-F5344CB8AC3E}">
        <p14:creationId xmlns:p14="http://schemas.microsoft.com/office/powerpoint/2010/main" val="2209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B83D3AE-6F6F-1C92-E2C3-4DF88CF65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725F8B8-F5EE-A877-F41C-5A392B48634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arenR"/>
            </a:pPr>
            <a:r>
              <a:rPr lang="en-US" altLang="en-US" dirty="0"/>
              <a:t>Outline perimeter.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0669-D5E9-4C35-6A71-4590DB880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572" y="1370013"/>
            <a:ext cx="4393777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8358" indent="-514350">
              <a:buFont typeface="+mj-lt"/>
              <a:buAutoNum type="arabicParenR" startAt="2"/>
            </a:pPr>
            <a:r>
              <a:rPr lang="en-US" altLang="en-US" dirty="0"/>
              <a:t>Build squares.</a:t>
            </a:r>
          </a:p>
        </p:txBody>
      </p:sp>
      <p:pic>
        <p:nvPicPr>
          <p:cNvPr id="6" name="Picture 5" descr="A yellow squares with white dots&#10;&#10;AI-generated content may be incorrect.">
            <a:extLst>
              <a:ext uri="{FF2B5EF4-FFF2-40B4-BE49-F238E27FC236}">
                <a16:creationId xmlns:a16="http://schemas.microsoft.com/office/drawing/2014/main" id="{C056BAD4-2692-2FA3-79A4-AC6FB2DE0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75076" y="1904901"/>
            <a:ext cx="2508699" cy="2785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B7CE2B-72C3-C17A-6BB1-A306F66E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Right on Target</a:t>
            </a:r>
          </a:p>
        </p:txBody>
      </p:sp>
      <p:pic>
        <p:nvPicPr>
          <p:cNvPr id="4" name="Picture 3" descr="A triangle with a square in the middle&#10;&#10;AI-generated content may be incorrect.">
            <a:extLst>
              <a:ext uri="{FF2B5EF4-FFF2-40B4-BE49-F238E27FC236}">
                <a16:creationId xmlns:a16="http://schemas.microsoft.com/office/drawing/2014/main" id="{8707A5B4-CD7A-059F-BEA1-90C00DE92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93261" y="2607188"/>
            <a:ext cx="1233338" cy="14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2110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C78F3F6B-8FE8-4AF9-B2EE-1E1A27D3019D}" vid="{B17F4B8D-FFFB-4583-9642-F96E306FBF27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C78F3F6B-8FE8-4AF9-B2EE-1E1A27D3019D}" vid="{89AABBA5-E559-47DE-A0DA-B7EAB6E0C69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2208</TotalTime>
  <Words>1391</Words>
  <Application>Microsoft Office PowerPoint</Application>
  <PresentationFormat>On-screen Show (16:9)</PresentationFormat>
  <Paragraphs>222</Paragraphs>
  <Slides>41</Slides>
  <Notes>17</Notes>
  <HiddenSlides>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Custom Design</vt:lpstr>
      <vt:lpstr>1_Custom Design</vt:lpstr>
      <vt:lpstr>PowerPoint Presentation</vt:lpstr>
      <vt:lpstr>Pythagor-eatin’ Theorem</vt:lpstr>
      <vt:lpstr>Before and After Thoughts</vt:lpstr>
      <vt:lpstr>Before and After Thoughts</vt:lpstr>
      <vt:lpstr>Essential Question</vt:lpstr>
      <vt:lpstr>Learning Objectives</vt:lpstr>
      <vt:lpstr>Right on Target</vt:lpstr>
      <vt:lpstr>Right on Target</vt:lpstr>
      <vt:lpstr>Right on Target</vt:lpstr>
      <vt:lpstr>Right on Target</vt:lpstr>
      <vt:lpstr>Right on Target</vt:lpstr>
      <vt:lpstr>Pythagorean Theorem</vt:lpstr>
      <vt:lpstr>Pythagorean Theorem</vt:lpstr>
      <vt:lpstr>Pythagorean Theorem</vt:lpstr>
      <vt:lpstr>Pythagorean Theorem</vt:lpstr>
      <vt:lpstr>Vocabulary and Symbols</vt:lpstr>
      <vt:lpstr>Vocabulary and Symbols</vt:lpstr>
      <vt:lpstr>Vocabulary and Symbols</vt:lpstr>
      <vt:lpstr>Pythagorean Theorem</vt:lpstr>
      <vt:lpstr>Am I Right?</vt:lpstr>
      <vt:lpstr>Am I Right?</vt:lpstr>
      <vt:lpstr>Am I Right?</vt:lpstr>
      <vt:lpstr>Am I Right?</vt:lpstr>
      <vt:lpstr>Am I Right?</vt:lpstr>
      <vt:lpstr>Am I Right?</vt:lpstr>
      <vt:lpstr>Am I Right? Discussion</vt:lpstr>
      <vt:lpstr>Vocabulary and Symbols: Perfect Squares</vt:lpstr>
      <vt:lpstr>Vocabulary and Symbols</vt:lpstr>
      <vt:lpstr>What’s My Hypotenuse?</vt:lpstr>
      <vt:lpstr>What’s My Hypotenuse?</vt:lpstr>
      <vt:lpstr>What’s My Hypotenuse?</vt:lpstr>
      <vt:lpstr>What’s My Hypotenuse?</vt:lpstr>
      <vt:lpstr>What’s My Hypotenuse?</vt:lpstr>
      <vt:lpstr>What’s My Leg Length?</vt:lpstr>
      <vt:lpstr>What’s My Leg Length?</vt:lpstr>
      <vt:lpstr>What’s My Leg Length?</vt:lpstr>
      <vt:lpstr>What’s My Leg Length?</vt:lpstr>
      <vt:lpstr>Fold Your Trifold</vt:lpstr>
      <vt:lpstr>Fold Your Trifold</vt:lpstr>
      <vt:lpstr>Before and After Thoughts</vt:lpstr>
      <vt:lpstr>Before and After Thoughts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Eike, Michell L.</dc:creator>
  <cp:keywords/>
  <dc:description/>
  <cp:lastModifiedBy>Eike, Michell L.</cp:lastModifiedBy>
  <cp:revision>32</cp:revision>
  <dcterms:created xsi:type="dcterms:W3CDTF">2025-09-05T16:50:46Z</dcterms:created>
  <dcterms:modified xsi:type="dcterms:W3CDTF">2026-01-22T15:48:30Z</dcterms:modified>
  <cp:category/>
</cp:coreProperties>
</file>