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20"/>
      <p:bold r:id="rId21"/>
      <p:italic r:id="rId22"/>
      <p:boldItalic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ko74TdAporNQ8TBzVJmpx5vdM2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say Hawkins" initials="" lastIdx="2" clrIdx="0"/>
  <p:cmAuthor id="1" name="Brittany Bowens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BE9181-BFE3-4ED2-A97B-DFBEDCC0A29D}">
  <a:tblStyle styleId="{CBBE9181-BFE3-4ED2-A97B-DFBEDCC0A29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452" autoAdjust="0"/>
  </p:normalViewPr>
  <p:slideViewPr>
    <p:cSldViewPr snapToGrid="0">
      <p:cViewPr varScale="1">
        <p:scale>
          <a:sx n="78" d="100"/>
          <a:sy n="78" d="100"/>
        </p:scale>
        <p:origin x="787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customschemas.google.com/relationships/presentationmetadata" Target="meta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3f0058c468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33f0058c468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3f0058c468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3f0058c468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41ebf6fca6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341ebf6fca6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3359522cb5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33359522cb5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en" dirty="0"/>
            </a:b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3359522cb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33359522cb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3359522cb5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33359522cb5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3359522cb5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33359522cb5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3359522cb5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33359522cb5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3359522cb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33359522cb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3359522cb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33359522cb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41ebf6fca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341ebf6fca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3f0058c4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g33f0058c4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eorgia"/>
              <a:buNone/>
              <a:defRPr sz="36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t" anchorCtr="0">
            <a:normAutofit/>
          </a:bodyPr>
          <a:lstStyle>
            <a:lvl1pPr marL="457200" lvl="0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⚫"/>
              <a:defRPr/>
            </a:lvl1pPr>
            <a:lvl2pPr marL="914400" lvl="1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➤"/>
              <a:defRPr/>
            </a:lvl2pPr>
            <a:lvl3pPr marL="1371600" lvl="2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-"/>
              <a:defRPr/>
            </a:lvl3pPr>
            <a:lvl4pPr marL="1828800" lvl="3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0" rIns="4875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18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body" idx="2"/>
          </p:nvPr>
        </p:nvSpPr>
        <p:spPr>
          <a:xfrm>
            <a:off x="4645027" y="1394819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0" rIns="4875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18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0" rIns="97525" bIns="4875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⚫"/>
              <a:defRPr sz="1600"/>
            </a:lvl1pPr>
            <a:lvl2pPr marL="914400" lvl="1" indent="-2730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Char char="➤"/>
              <a:defRPr sz="1500"/>
            </a:lvl2pPr>
            <a:lvl3pPr marL="1371600" lvl="2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400"/>
            </a:lvl3pPr>
            <a:lvl4pPr marL="1828800" lvl="3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4pPr>
            <a:lvl5pPr marL="2286000" lvl="4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0" rIns="97525" bIns="4875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⚫"/>
              <a:defRPr sz="1600"/>
            </a:lvl1pPr>
            <a:lvl2pPr marL="914400" lvl="1" indent="-2730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Char char="➤"/>
              <a:defRPr sz="1500"/>
            </a:lvl2pPr>
            <a:lvl3pPr marL="1371600" lvl="2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400"/>
            </a:lvl3pPr>
            <a:lvl4pPr marL="1828800" lvl="3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4pPr>
            <a:lvl5pPr marL="2286000" lvl="4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 - Dar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59" name="Google Shape;59;p27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990000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62" name="Google Shape;6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725" y="4149777"/>
            <a:ext cx="9144000" cy="1438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29"/>
          <p:cNvPicPr preferRelativeResize="0"/>
          <p:nvPr/>
        </p:nvPicPr>
        <p:blipFill rotWithShape="1">
          <a:blip r:embed="rId2">
            <a:alphaModFix/>
          </a:blip>
          <a:srcRect t="8717" r="50000"/>
          <a:stretch/>
        </p:blipFill>
        <p:spPr>
          <a:xfrm>
            <a:off x="0" y="448425"/>
            <a:ext cx="4572000" cy="469507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rmAutofit/>
          </a:bodyPr>
          <a:lstStyle>
            <a:lvl1pPr marL="457200" lvl="0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⚫"/>
              <a:defRPr/>
            </a:lvl1pPr>
            <a:lvl2pPr marL="914400" lvl="1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➤"/>
              <a:defRPr/>
            </a:lvl2pPr>
            <a:lvl3pPr marL="1371600" lvl="2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-"/>
              <a:defRPr/>
            </a:lvl3pPr>
            <a:lvl4pPr marL="1828800" lvl="3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/>
            </a:lvl4pPr>
            <a:lvl5pPr marL="2286000" lvl="4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29"/>
          <p:cNvPicPr preferRelativeResize="0"/>
          <p:nvPr/>
        </p:nvPicPr>
        <p:blipFill rotWithShape="1">
          <a:blip r:embed="rId3">
            <a:alphaModFix/>
          </a:blip>
          <a:srcRect r="19664"/>
          <a:stretch/>
        </p:blipFill>
        <p:spPr>
          <a:xfrm>
            <a:off x="0" y="0"/>
            <a:ext cx="4572000" cy="89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3f0058c468_0_7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2" name="Google Shape;72;g33f0058c468_0_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g33f0058c468_0_7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6"/>
            </a:gs>
            <a:gs pos="85000">
              <a:schemeClr val="accent1"/>
            </a:gs>
            <a:gs pos="100000">
              <a:schemeClr val="accent1"/>
            </a:gs>
          </a:gsLst>
          <a:lin ang="16200038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950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19500" bIns="48750" anchor="t" anchorCtr="0">
            <a:normAutofit/>
          </a:bodyPr>
          <a:lstStyle>
            <a:lvl1pPr marR="38100"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rmAutofit/>
          </a:bodyPr>
          <a:lstStyle>
            <a:lvl1pPr marL="457200" lvl="0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Char char="⚫"/>
              <a:defRPr/>
            </a:lvl1pPr>
            <a:lvl2pPr marL="914400" lvl="1" indent="-2730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Char char="➤"/>
              <a:defRPr/>
            </a:lvl2pPr>
            <a:lvl3pPr marL="1371600" lvl="2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3pPr>
            <a:lvl4pPr marL="1828800" lvl="3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alibri"/>
              <a:buNone/>
              <a:defRPr sz="42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48750" rIns="48750" bIns="487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100">
                <a:solidFill>
                  <a:schemeClr val="lt1"/>
                </a:solidFill>
              </a:defRPr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t" anchorCtr="0">
            <a:normAutofit/>
          </a:bodyPr>
          <a:lstStyle>
            <a:lvl1pPr marL="457200" lvl="0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⚫"/>
              <a:defRPr/>
            </a:lvl1pPr>
            <a:lvl2pPr marL="914400" lvl="1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➤"/>
              <a:defRPr/>
            </a:lvl2pPr>
            <a:lvl3pPr marL="1371600" lvl="2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-"/>
              <a:defRPr/>
            </a:lvl3pPr>
            <a:lvl4pPr marL="1828800" lvl="3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t" anchorCtr="0">
            <a:normAutofit/>
          </a:bodyPr>
          <a:lstStyle>
            <a:lvl1pPr marL="457200" lvl="0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⚫"/>
              <a:defRPr/>
            </a:lvl1pPr>
            <a:lvl2pPr marL="914400" lvl="1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➤"/>
              <a:defRPr/>
            </a:lvl2pPr>
            <a:lvl3pPr marL="1371600" lvl="2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-"/>
              <a:defRPr/>
            </a:lvl3pPr>
            <a:lvl4pPr marL="1828800" lvl="3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>
            <a:endParaRPr/>
          </a:p>
        </p:txBody>
      </p:sp>
      <p:pic>
        <p:nvPicPr>
          <p:cNvPr id="30" name="Google Shape;3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rmAutofit/>
          </a:bodyPr>
          <a:lstStyle>
            <a:lvl1pPr marL="457200" lvl="0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⚫"/>
              <a:defRPr sz="2000"/>
            </a:lvl1pPr>
            <a:lvl2pPr marL="914400" lvl="1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➤"/>
              <a:defRPr sz="1800"/>
            </a:lvl2pPr>
            <a:lvl3pPr marL="1371600" lvl="2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-"/>
              <a:defRPr sz="1500"/>
            </a:lvl3pPr>
            <a:lvl4pPr marL="1828800" lvl="3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rmAutofit/>
          </a:bodyPr>
          <a:lstStyle>
            <a:lvl1pPr marL="457200" lvl="0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⚫"/>
              <a:defRPr sz="2000"/>
            </a:lvl1pPr>
            <a:lvl2pPr marL="914400" lvl="1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➤"/>
              <a:defRPr sz="1800"/>
            </a:lvl2pPr>
            <a:lvl3pPr marL="1371600" lvl="2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-"/>
              <a:defRPr sz="1500"/>
            </a:lvl3pPr>
            <a:lvl4pPr marL="1828800" lvl="3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0" rIns="97525" bIns="487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100"/>
            </a:lvl1pPr>
            <a:lvl2pPr marL="914400" lvl="1" indent="-2921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Char char="➤"/>
              <a:defRPr sz="2000"/>
            </a:lvl2pPr>
            <a:lvl3pPr marL="1371600" lvl="2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-"/>
              <a:defRPr sz="1800"/>
            </a:lvl3pPr>
            <a:lvl4pPr marL="1828800" lvl="3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500"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0" rIns="97525" bIns="4875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⚫"/>
              <a:defRPr sz="1600"/>
            </a:lvl1pPr>
            <a:lvl2pPr marL="914400" lvl="1" indent="-2730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Char char="➤"/>
              <a:defRPr sz="1500"/>
            </a:lvl2pPr>
            <a:lvl3pPr marL="1371600" lvl="2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400"/>
            </a:lvl3pPr>
            <a:lvl4pPr marL="1828800" lvl="3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4pPr>
            <a:lvl5pPr marL="2286000" lvl="4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Calibri"/>
              <a:buNone/>
              <a:defRPr sz="37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Calibri"/>
              <a:buNone/>
              <a:defRPr sz="37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rmAutofit/>
          </a:bodyPr>
          <a:lstStyle>
            <a:lvl1pPr marL="457200" marR="0" lvl="0" indent="-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Merriweather Sans"/>
              <a:buChar char="➤"/>
              <a:defRPr sz="1800" b="0" i="0" u="none" strike="noStrike" cap="none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-"/>
              <a:defRPr sz="1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erriweather Sans"/>
              <a:buChar char="-"/>
              <a:defRPr sz="15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erriweather Sans"/>
              <a:buChar char="-"/>
              <a:defRPr sz="15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nstantia"/>
              <a:buChar char="•"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rzy-ZAotB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VS_yYQoLJ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VS_yYQoLJ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VS_yYQoLJ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3f0058c468_0_9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Vocabulary</a:t>
            </a:r>
            <a:endParaRPr/>
          </a:p>
        </p:txBody>
      </p:sp>
      <p:graphicFrame>
        <p:nvGraphicFramePr>
          <p:cNvPr id="143" name="Google Shape;143;g33f0058c468_0_93"/>
          <p:cNvGraphicFramePr/>
          <p:nvPr/>
        </p:nvGraphicFramePr>
        <p:xfrm>
          <a:off x="457200" y="1309688"/>
          <a:ext cx="8229600" cy="3708070"/>
        </p:xfrm>
        <a:graphic>
          <a:graphicData uri="http://schemas.openxmlformats.org/drawingml/2006/table">
            <a:tbl>
              <a:tblPr>
                <a:noFill/>
                <a:tableStyleId>{CBBE9181-BFE3-4ED2-A97B-DFBEDCC0A29D}</a:tableStyleId>
              </a:tblPr>
              <a:tblGrid>
                <a:gridCol w="193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Term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Definition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4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20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Hypotenuse of a Triangle</a:t>
                      </a:r>
                      <a:endParaRPr sz="16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2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3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20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Angle</a:t>
                      </a:r>
                      <a:endParaRPr sz="16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9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20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Square Root</a:t>
                      </a:r>
                      <a:endParaRPr sz="16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4" name="Google Shape;144;g33f0058c468_0_93"/>
          <p:cNvPicPr preferRelativeResize="0"/>
          <p:nvPr/>
        </p:nvPicPr>
        <p:blipFill rotWithShape="1">
          <a:blip r:embed="rId3">
            <a:alphaModFix/>
          </a:blip>
          <a:srcRect l="37550"/>
          <a:stretch/>
        </p:blipFill>
        <p:spPr>
          <a:xfrm>
            <a:off x="6514050" y="1857608"/>
            <a:ext cx="999950" cy="11157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g33f0058c468_0_93"/>
          <p:cNvCxnSpPr/>
          <p:nvPr/>
        </p:nvCxnSpPr>
        <p:spPr>
          <a:xfrm flipH="1">
            <a:off x="7218000" y="1802550"/>
            <a:ext cx="769200" cy="54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46" name="Google Shape;146;g33f0058c468_0_93" title="Screenshot_2025-03-10_222713-removebg-preview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0225" y="3146006"/>
            <a:ext cx="1207600" cy="99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33f0058c468_0_93" title="Screenshot_2025-03-10_223014-removebg-preview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4050" y="4079050"/>
            <a:ext cx="1150700" cy="97635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33f0058c468_0_93"/>
          <p:cNvSpPr txBox="1"/>
          <p:nvPr/>
        </p:nvSpPr>
        <p:spPr>
          <a:xfrm>
            <a:off x="2392975" y="1730050"/>
            <a:ext cx="3621000" cy="11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The side of the triangle opposite of the right angle; the longest side of the right triangle.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33f0058c468_0_93"/>
          <p:cNvSpPr txBox="1"/>
          <p:nvPr/>
        </p:nvSpPr>
        <p:spPr>
          <a:xfrm>
            <a:off x="2378200" y="3107325"/>
            <a:ext cx="3621000" cy="9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The space between two straight lines(rays) that meet at a point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33f0058c468_0_93"/>
          <p:cNvSpPr txBox="1"/>
          <p:nvPr/>
        </p:nvSpPr>
        <p:spPr>
          <a:xfrm>
            <a:off x="2416750" y="4048200"/>
            <a:ext cx="3543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A value that can be multiplied by itself to get the original number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3f0058c468_0_7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875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NSF’s Pythagorean Theorem: </a:t>
            </a:r>
            <a:br>
              <a:rPr lang="en"/>
            </a:br>
            <a:r>
              <a:rPr lang="en"/>
              <a:t>Science of NFL Football</a:t>
            </a:r>
            <a:endParaRPr/>
          </a:p>
        </p:txBody>
      </p:sp>
      <p:pic>
        <p:nvPicPr>
          <p:cNvPr id="156" name="Google Shape;156;g33f0058c468_0_79" descr="&quot;Science of NFL Football&quot; is a 10-part video series funded by the National Science Foundation and produced in partnership with the National Football League.  NBC's Lester Holts explores the path a defender must take in order to tackle a ball carrier, and how this distance - called the &quot;angle of pursuit&quot; - can be calculated by using the Pythagorean Theorem to find the hypotenuse of a right triangle, and the distance of a defender's angle of pursuit.  Dr. John Ziegert of Clemson University explains that a player who finds the correct angle of pursuit has the best chance of catching their opponent.&#10;&#10;Provided by the National Science Foundation &amp; NBC Learn" title="Pythagorean Theorem [Science of NFL Football]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3549" y="1385475"/>
            <a:ext cx="5776900" cy="324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41ebf6fca6_1_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Pythagorean Theorem Trifold</a:t>
            </a:r>
            <a:endParaRPr/>
          </a:p>
        </p:txBody>
      </p:sp>
      <p:sp>
        <p:nvSpPr>
          <p:cNvPr id="162" name="Google Shape;162;g341ebf6fca6_1_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400"/>
              <a:t>What is the relationship among a</a:t>
            </a:r>
            <a:r>
              <a:rPr lang="en" sz="2400" baseline="30000"/>
              <a:t>2</a:t>
            </a:r>
            <a:r>
              <a:rPr lang="en" sz="2400"/>
              <a:t>, b</a:t>
            </a:r>
            <a:r>
              <a:rPr lang="en" sz="2400" baseline="30000"/>
              <a:t>2</a:t>
            </a:r>
            <a:r>
              <a:rPr lang="en" sz="2400"/>
              <a:t>, and c</a:t>
            </a:r>
            <a:r>
              <a:rPr lang="en" sz="2400" baseline="30000"/>
              <a:t>2</a:t>
            </a:r>
            <a:r>
              <a:rPr lang="en" sz="2400"/>
              <a:t>?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2400"/>
            </a:br>
            <a:endParaRPr sz="24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400"/>
              <a:t>Using a</a:t>
            </a:r>
            <a:r>
              <a:rPr lang="en" sz="2400" baseline="30000"/>
              <a:t>2</a:t>
            </a:r>
            <a:r>
              <a:rPr lang="en" sz="2400"/>
              <a:t>, b</a:t>
            </a:r>
            <a:r>
              <a:rPr lang="en" sz="2400" baseline="30000"/>
              <a:t>2</a:t>
            </a:r>
            <a:r>
              <a:rPr lang="en" sz="2400"/>
              <a:t>, and c</a:t>
            </a:r>
            <a:r>
              <a:rPr lang="en" sz="2400" baseline="30000"/>
              <a:t>2</a:t>
            </a:r>
            <a:r>
              <a:rPr lang="en" sz="2400"/>
              <a:t>, write an equation to describe the mathematical relation for Pythagorean theorem</a:t>
            </a:r>
            <a:endParaRPr sz="2400">
              <a:solidFill>
                <a:srgbClr val="910D28"/>
              </a:solidFill>
            </a:endParaRPr>
          </a:p>
        </p:txBody>
      </p:sp>
      <p:sp>
        <p:nvSpPr>
          <p:cNvPr id="163" name="Google Shape;163;g341ebf6fca6_1_24"/>
          <p:cNvSpPr txBox="1"/>
          <p:nvPr/>
        </p:nvSpPr>
        <p:spPr>
          <a:xfrm>
            <a:off x="4898050" y="3309125"/>
            <a:ext cx="832800" cy="1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g341ebf6fca6_1_24"/>
          <p:cNvPicPr preferRelativeResize="0"/>
          <p:nvPr/>
        </p:nvPicPr>
        <p:blipFill rotWithShape="1">
          <a:blip r:embed="rId3">
            <a:alphaModFix/>
          </a:blip>
          <a:srcRect l="37550"/>
          <a:stretch/>
        </p:blipFill>
        <p:spPr>
          <a:xfrm>
            <a:off x="3833275" y="1436675"/>
            <a:ext cx="1836725" cy="2095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g341ebf6fca6_1_24"/>
          <p:cNvCxnSpPr/>
          <p:nvPr/>
        </p:nvCxnSpPr>
        <p:spPr>
          <a:xfrm>
            <a:off x="5332850" y="2746350"/>
            <a:ext cx="1222200" cy="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" name="Google Shape;166;g341ebf6fca6_1_24"/>
          <p:cNvCxnSpPr/>
          <p:nvPr/>
        </p:nvCxnSpPr>
        <p:spPr>
          <a:xfrm>
            <a:off x="3266900" y="2720575"/>
            <a:ext cx="729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" name="Google Shape;167;g341ebf6fca6_1_24"/>
          <p:cNvCxnSpPr/>
          <p:nvPr/>
        </p:nvCxnSpPr>
        <p:spPr>
          <a:xfrm>
            <a:off x="4395825" y="3668575"/>
            <a:ext cx="729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8" name="Google Shape;168;g341ebf6fca6_1_24"/>
          <p:cNvSpPr/>
          <p:nvPr/>
        </p:nvSpPr>
        <p:spPr>
          <a:xfrm>
            <a:off x="5268625" y="3329563"/>
            <a:ext cx="488100" cy="339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aseline="30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341ebf6fca6_1_24"/>
          <p:cNvSpPr/>
          <p:nvPr/>
        </p:nvSpPr>
        <p:spPr>
          <a:xfrm>
            <a:off x="3289975" y="2098575"/>
            <a:ext cx="488100" cy="339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aseline="30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341ebf6fca6_1_24"/>
          <p:cNvSpPr/>
          <p:nvPr/>
        </p:nvSpPr>
        <p:spPr>
          <a:xfrm>
            <a:off x="5314450" y="2017075"/>
            <a:ext cx="488100" cy="339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aseline="30000">
              <a:solidFill>
                <a:srgbClr val="910D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341ebf6fca6_1_24"/>
          <p:cNvSpPr txBox="1"/>
          <p:nvPr/>
        </p:nvSpPr>
        <p:spPr>
          <a:xfrm>
            <a:off x="3208651" y="2380700"/>
            <a:ext cx="915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341ebf6fca6_1_24"/>
          <p:cNvSpPr txBox="1"/>
          <p:nvPr/>
        </p:nvSpPr>
        <p:spPr>
          <a:xfrm>
            <a:off x="5317550" y="2380700"/>
            <a:ext cx="1252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341ebf6fca6_1_24"/>
          <p:cNvSpPr txBox="1"/>
          <p:nvPr/>
        </p:nvSpPr>
        <p:spPr>
          <a:xfrm>
            <a:off x="4463951" y="3291313"/>
            <a:ext cx="915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3359522cb5_0_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Pythagorean Theorem Trifold</a:t>
            </a:r>
            <a:endParaRPr/>
          </a:p>
        </p:txBody>
      </p:sp>
      <p:sp>
        <p:nvSpPr>
          <p:cNvPr id="179" name="Google Shape;179;g33359522cb5_0_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400"/>
              <a:t>What is the relationship among a</a:t>
            </a:r>
            <a:r>
              <a:rPr lang="en" sz="2400" baseline="30000"/>
              <a:t>2</a:t>
            </a:r>
            <a:r>
              <a:rPr lang="en" sz="2400"/>
              <a:t>, b</a:t>
            </a:r>
            <a:r>
              <a:rPr lang="en" sz="2400" baseline="30000"/>
              <a:t>2</a:t>
            </a:r>
            <a:r>
              <a:rPr lang="en" sz="2400"/>
              <a:t>, and c</a:t>
            </a:r>
            <a:r>
              <a:rPr lang="en" sz="2400" baseline="30000"/>
              <a:t>2</a:t>
            </a:r>
            <a:r>
              <a:rPr lang="en" sz="2400"/>
              <a:t>?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2400"/>
            </a:br>
            <a:endParaRPr sz="24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400"/>
              <a:t>Using a</a:t>
            </a:r>
            <a:r>
              <a:rPr lang="en" sz="2400" baseline="30000"/>
              <a:t>2</a:t>
            </a:r>
            <a:r>
              <a:rPr lang="en" sz="2400"/>
              <a:t>, b</a:t>
            </a:r>
            <a:r>
              <a:rPr lang="en" sz="2400" baseline="30000"/>
              <a:t>2</a:t>
            </a:r>
            <a:r>
              <a:rPr lang="en" sz="2400"/>
              <a:t>, and c</a:t>
            </a:r>
            <a:r>
              <a:rPr lang="en" sz="2400" baseline="30000"/>
              <a:t>2</a:t>
            </a:r>
            <a:r>
              <a:rPr lang="en" sz="2400"/>
              <a:t>, write an equation to describe the mathematical relation for Pythagorean theorem</a:t>
            </a:r>
            <a:endParaRPr sz="24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➤"/>
            </a:pPr>
            <a:r>
              <a:rPr lang="en" sz="2400"/>
              <a:t>a</a:t>
            </a:r>
            <a:r>
              <a:rPr lang="en" sz="2400" baseline="30000"/>
              <a:t>2 </a:t>
            </a:r>
            <a:r>
              <a:rPr lang="en" sz="2400"/>
              <a:t>+ b</a:t>
            </a:r>
            <a:r>
              <a:rPr lang="en" sz="2400" baseline="30000">
                <a:solidFill>
                  <a:schemeClr val="accent1"/>
                </a:solidFill>
              </a:rPr>
              <a:t>2</a:t>
            </a:r>
            <a:r>
              <a:rPr lang="en" sz="2400"/>
              <a:t> = c</a:t>
            </a:r>
            <a:r>
              <a:rPr lang="en" sz="2400" baseline="30000"/>
              <a:t>2</a:t>
            </a:r>
            <a:endParaRPr sz="2400">
              <a:solidFill>
                <a:srgbClr val="910D28"/>
              </a:solidFill>
            </a:endParaRPr>
          </a:p>
        </p:txBody>
      </p:sp>
      <p:sp>
        <p:nvSpPr>
          <p:cNvPr id="180" name="Google Shape;180;g33359522cb5_0_37"/>
          <p:cNvSpPr txBox="1"/>
          <p:nvPr/>
        </p:nvSpPr>
        <p:spPr>
          <a:xfrm>
            <a:off x="4898050" y="3309125"/>
            <a:ext cx="832800" cy="1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g33359522cb5_0_37"/>
          <p:cNvPicPr preferRelativeResize="0"/>
          <p:nvPr/>
        </p:nvPicPr>
        <p:blipFill rotWithShape="1">
          <a:blip r:embed="rId3">
            <a:alphaModFix/>
          </a:blip>
          <a:srcRect l="37550"/>
          <a:stretch/>
        </p:blipFill>
        <p:spPr>
          <a:xfrm>
            <a:off x="3833275" y="1436675"/>
            <a:ext cx="1836725" cy="2095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g33359522cb5_0_37"/>
          <p:cNvCxnSpPr/>
          <p:nvPr/>
        </p:nvCxnSpPr>
        <p:spPr>
          <a:xfrm>
            <a:off x="5332850" y="2746350"/>
            <a:ext cx="1222200" cy="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g33359522cb5_0_37"/>
          <p:cNvCxnSpPr/>
          <p:nvPr/>
        </p:nvCxnSpPr>
        <p:spPr>
          <a:xfrm>
            <a:off x="3266900" y="2720575"/>
            <a:ext cx="729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g33359522cb5_0_37"/>
          <p:cNvCxnSpPr/>
          <p:nvPr/>
        </p:nvCxnSpPr>
        <p:spPr>
          <a:xfrm>
            <a:off x="4395825" y="3668575"/>
            <a:ext cx="729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5" name="Google Shape;185;g33359522cb5_0_37"/>
          <p:cNvSpPr/>
          <p:nvPr/>
        </p:nvSpPr>
        <p:spPr>
          <a:xfrm>
            <a:off x="5268625" y="3329563"/>
            <a:ext cx="488100" cy="339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1500" baseline="30000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aseline="30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33359522cb5_0_37"/>
          <p:cNvSpPr/>
          <p:nvPr/>
        </p:nvSpPr>
        <p:spPr>
          <a:xfrm>
            <a:off x="3289975" y="2098575"/>
            <a:ext cx="488100" cy="339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" sz="1500" baseline="30000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aseline="30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33359522cb5_0_37"/>
          <p:cNvSpPr/>
          <p:nvPr/>
        </p:nvSpPr>
        <p:spPr>
          <a:xfrm>
            <a:off x="5314450" y="2017075"/>
            <a:ext cx="488100" cy="339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1500" baseline="30000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500" baseline="30000">
              <a:solidFill>
                <a:srgbClr val="910D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33359522cb5_0_37"/>
          <p:cNvSpPr txBox="1"/>
          <p:nvPr/>
        </p:nvSpPr>
        <p:spPr>
          <a:xfrm>
            <a:off x="3208651" y="2380700"/>
            <a:ext cx="915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rPr>
              <a:t>Legs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33359522cb5_0_37"/>
          <p:cNvSpPr txBox="1"/>
          <p:nvPr/>
        </p:nvSpPr>
        <p:spPr>
          <a:xfrm>
            <a:off x="4463951" y="3291313"/>
            <a:ext cx="915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rPr>
              <a:t>Legs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33359522cb5_0_37"/>
          <p:cNvSpPr txBox="1"/>
          <p:nvPr/>
        </p:nvSpPr>
        <p:spPr>
          <a:xfrm>
            <a:off x="5317550" y="2380700"/>
            <a:ext cx="1252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rPr>
              <a:t>Hypotenuse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3359522cb5_0_53"/>
          <p:cNvSpPr txBox="1">
            <a:spLocks noGrp="1"/>
          </p:cNvSpPr>
          <p:nvPr>
            <p:ph type="title"/>
          </p:nvPr>
        </p:nvSpPr>
        <p:spPr>
          <a:xfrm>
            <a:off x="457200" y="2232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Pythagorean Theorem Trifold: </a:t>
            </a:r>
            <a:r>
              <a:rPr lang="en" i="1"/>
              <a:t>Am I Right?</a:t>
            </a:r>
            <a:endParaRPr i="1"/>
          </a:p>
        </p:txBody>
      </p:sp>
      <p:sp>
        <p:nvSpPr>
          <p:cNvPr id="196" name="Google Shape;196;g33359522cb5_0_53"/>
          <p:cNvSpPr txBox="1">
            <a:spLocks noGrp="1"/>
          </p:cNvSpPr>
          <p:nvPr>
            <p:ph type="body" idx="1"/>
          </p:nvPr>
        </p:nvSpPr>
        <p:spPr>
          <a:xfrm>
            <a:off x="457200" y="1146799"/>
            <a:ext cx="8229600" cy="3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Using the Pythagorean Theorem, complete the </a:t>
            </a:r>
            <a:r>
              <a:rPr lang="en" sz="2400" i="1"/>
              <a:t>Am I Right </a:t>
            </a:r>
            <a:r>
              <a:rPr lang="en" sz="2400"/>
              <a:t>section of the trifold on your own.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33359522cb5_0_53"/>
          <p:cNvSpPr txBox="1"/>
          <p:nvPr/>
        </p:nvSpPr>
        <p:spPr>
          <a:xfrm>
            <a:off x="4155600" y="3612800"/>
            <a:ext cx="832800" cy="1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g33359522cb5_0_53" title="K20 Center 5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4650" y="2040825"/>
            <a:ext cx="4714700" cy="265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3359522cb5_0_67"/>
          <p:cNvSpPr txBox="1">
            <a:spLocks noGrp="1"/>
          </p:cNvSpPr>
          <p:nvPr>
            <p:ph type="title"/>
          </p:nvPr>
        </p:nvSpPr>
        <p:spPr>
          <a:xfrm>
            <a:off x="457200" y="2232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7837"/>
              <a:buNone/>
            </a:pPr>
            <a:r>
              <a:rPr lang="en"/>
              <a:t>Pythagorean Theorem Trifold: </a:t>
            </a:r>
            <a:r>
              <a:rPr lang="en" i="1"/>
              <a:t>What’s My Hypotenuse?</a:t>
            </a:r>
            <a:endParaRPr i="1"/>
          </a:p>
        </p:txBody>
      </p:sp>
      <p:sp>
        <p:nvSpPr>
          <p:cNvPr id="204" name="Google Shape;204;g33359522cb5_0_67"/>
          <p:cNvSpPr txBox="1">
            <a:spLocks noGrp="1"/>
          </p:cNvSpPr>
          <p:nvPr>
            <p:ph type="body" idx="1"/>
          </p:nvPr>
        </p:nvSpPr>
        <p:spPr>
          <a:xfrm>
            <a:off x="457200" y="1146799"/>
            <a:ext cx="8229600" cy="3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Continuing to work with your partner, complete the </a:t>
            </a:r>
            <a:r>
              <a:rPr lang="en" sz="2400" i="1"/>
              <a:t>What’s My Hypotenuse</a:t>
            </a:r>
            <a:r>
              <a:rPr lang="en" sz="2400"/>
              <a:t> section of your trifold.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33359522cb5_0_67"/>
          <p:cNvSpPr txBox="1"/>
          <p:nvPr/>
        </p:nvSpPr>
        <p:spPr>
          <a:xfrm>
            <a:off x="4155600" y="3612800"/>
            <a:ext cx="832800" cy="1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g33359522cb5_0_67" title="K20 Center 5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4650" y="2040825"/>
            <a:ext cx="4714700" cy="265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3359522cb5_0_74"/>
          <p:cNvSpPr txBox="1">
            <a:spLocks noGrp="1"/>
          </p:cNvSpPr>
          <p:nvPr>
            <p:ph type="title"/>
          </p:nvPr>
        </p:nvSpPr>
        <p:spPr>
          <a:xfrm>
            <a:off x="457200" y="2232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7837"/>
              <a:buNone/>
            </a:pPr>
            <a:r>
              <a:rPr lang="en" dirty="0"/>
              <a:t>Pythagorean Theorem Trifold: </a:t>
            </a:r>
            <a:r>
              <a:rPr lang="en" i="1" dirty="0"/>
              <a:t>What’s My Leg Length?</a:t>
            </a:r>
            <a:endParaRPr i="1" dirty="0"/>
          </a:p>
        </p:txBody>
      </p:sp>
      <p:sp>
        <p:nvSpPr>
          <p:cNvPr id="212" name="Google Shape;212;g33359522cb5_0_74"/>
          <p:cNvSpPr txBox="1">
            <a:spLocks noGrp="1"/>
          </p:cNvSpPr>
          <p:nvPr>
            <p:ph type="body" idx="1"/>
          </p:nvPr>
        </p:nvSpPr>
        <p:spPr>
          <a:xfrm>
            <a:off x="457200" y="1146799"/>
            <a:ext cx="8229600" cy="3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Continuing to work with your partner, complete the </a:t>
            </a:r>
            <a:r>
              <a:rPr lang="en" sz="2400" i="1"/>
              <a:t>What’s My Leg Length</a:t>
            </a:r>
            <a:r>
              <a:rPr lang="en" sz="2400"/>
              <a:t> section of your trifold.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33359522cb5_0_74"/>
          <p:cNvSpPr txBox="1"/>
          <p:nvPr/>
        </p:nvSpPr>
        <p:spPr>
          <a:xfrm>
            <a:off x="4155600" y="3612800"/>
            <a:ext cx="832800" cy="1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g33359522cb5_0_74" title="K20 Center 5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4650" y="2040825"/>
            <a:ext cx="4714700" cy="265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3359522cb5_0_81"/>
          <p:cNvSpPr txBox="1">
            <a:spLocks noGrp="1"/>
          </p:cNvSpPr>
          <p:nvPr>
            <p:ph type="title"/>
          </p:nvPr>
        </p:nvSpPr>
        <p:spPr>
          <a:xfrm>
            <a:off x="457200" y="2232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Reflection</a:t>
            </a:r>
            <a:endParaRPr/>
          </a:p>
        </p:txBody>
      </p:sp>
      <p:sp>
        <p:nvSpPr>
          <p:cNvPr id="220" name="Google Shape;220;g33359522cb5_0_81"/>
          <p:cNvSpPr txBox="1">
            <a:spLocks noGrp="1"/>
          </p:cNvSpPr>
          <p:nvPr>
            <p:ph type="body" idx="1"/>
          </p:nvPr>
        </p:nvSpPr>
        <p:spPr>
          <a:xfrm>
            <a:off x="457200" y="1146799"/>
            <a:ext cx="8229600" cy="3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2400"/>
              <a:t>Open your envelope and look at your previous responses from the beginning of the lesson.</a:t>
            </a:r>
            <a:endParaRPr sz="24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400"/>
              <a:t>What are the main differences you noticed between what you learned during the lesson compared to what you initially wrote down in your preflection?</a:t>
            </a:r>
            <a:endParaRPr sz="24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400"/>
              <a:t>What is the Pythagorean theorem and what is it used for?</a:t>
            </a:r>
            <a:endParaRPr sz="24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400"/>
              <a:t>What are the two major takeaways from today’s lesson that you will remember?</a:t>
            </a:r>
            <a:endParaRPr sz="2400"/>
          </a:p>
        </p:txBody>
      </p:sp>
      <p:pic>
        <p:nvPicPr>
          <p:cNvPr id="221" name="Google Shape;221;g33359522cb5_0_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8499" y="106525"/>
            <a:ext cx="1948198" cy="939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950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</a:pPr>
            <a:r>
              <a:rPr lang="en"/>
              <a:t>Pythagor-eatin' Theorem</a:t>
            </a:r>
            <a:br>
              <a:rPr lang="en" b="1" i="0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19500" bIns="4875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r>
              <a:rPr lang="en" sz="2400"/>
              <a:t>Constructing the Pythagorean Theorem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Preflections</a:t>
            </a:r>
            <a:endParaRPr/>
          </a:p>
        </p:txBody>
      </p:sp>
      <p:sp>
        <p:nvSpPr>
          <p:cNvPr id="89" name="Google Shape;89;p3"/>
          <p:cNvSpPr txBox="1">
            <a:spLocks noGrp="1"/>
          </p:cNvSpPr>
          <p:nvPr>
            <p:ph type="body" idx="1"/>
          </p:nvPr>
        </p:nvSpPr>
        <p:spPr>
          <a:xfrm>
            <a:off x="457200" y="834775"/>
            <a:ext cx="6894300" cy="38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400"/>
              <a:t>On your paper, answer the following questions:</a:t>
            </a:r>
            <a:endParaRPr sz="2400"/>
          </a:p>
          <a:p>
            <a:pPr marL="457200" lvl="0" indent="-355600" algn="l" rtl="0">
              <a:spcBef>
                <a:spcPts val="4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400"/>
              <a:t>How can you tell if a triangle is a "right" triangle?</a:t>
            </a:r>
            <a:endParaRPr sz="24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400"/>
              <a:t>What are the legs and what is the hypotenuse in a right triangle?</a:t>
            </a:r>
            <a:endParaRPr sz="24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400"/>
              <a:t>If Triangle ABC has angles of A = 20° and C = 90°, </a:t>
            </a:r>
            <a:r>
              <a:rPr lang="en" sz="2400" b="1"/>
              <a:t>how</a:t>
            </a:r>
            <a:r>
              <a:rPr lang="en" sz="2400"/>
              <a:t> can you determine the measure of angle B?</a:t>
            </a:r>
            <a:endParaRPr sz="24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400"/>
              <a:t>If Triangle DEF is a right triangle, with angle F being the right angle, and side d = 15 and side e = 20, </a:t>
            </a:r>
            <a:r>
              <a:rPr lang="en" sz="2400" b="1"/>
              <a:t>how</a:t>
            </a:r>
            <a:r>
              <a:rPr lang="en" sz="2400"/>
              <a:t> do you think you could figure out the length of side f?</a:t>
            </a:r>
            <a:endParaRPr sz="2400"/>
          </a:p>
        </p:txBody>
      </p:sp>
      <p:pic>
        <p:nvPicPr>
          <p:cNvPr id="90" name="Google Shape;90;p3"/>
          <p:cNvPicPr preferRelativeResize="0"/>
          <p:nvPr/>
        </p:nvPicPr>
        <p:blipFill rotWithShape="1">
          <a:blip r:embed="rId3">
            <a:alphaModFix/>
          </a:blip>
          <a:srcRect l="4870" t="7084" r="55177" b="4584"/>
          <a:stretch/>
        </p:blipFill>
        <p:spPr>
          <a:xfrm>
            <a:off x="7351388" y="1625350"/>
            <a:ext cx="1660649" cy="17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3"/>
          <p:cNvPicPr preferRelativeResize="0"/>
          <p:nvPr/>
        </p:nvPicPr>
        <p:blipFill rotWithShape="1">
          <a:blip r:embed="rId3">
            <a:alphaModFix/>
          </a:blip>
          <a:srcRect l="49744" t="6106" r="3838" b="12261"/>
          <a:stretch/>
        </p:blipFill>
        <p:spPr>
          <a:xfrm>
            <a:off x="7351400" y="3579191"/>
            <a:ext cx="1660624" cy="1408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97" name="Google Shape;97;p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48750" rIns="48750" bIns="48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</a:pPr>
            <a:r>
              <a:rPr lang="en" sz="2400"/>
              <a:t>What is the Pythagorean theorem and does it work for all right triangles?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>
            <a:spLocks noGrp="1"/>
          </p:cNvSpPr>
          <p:nvPr>
            <p:ph type="title"/>
          </p:nvPr>
        </p:nvSpPr>
        <p:spPr>
          <a:xfrm>
            <a:off x="530352" y="660981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dirty="0"/>
              <a:t>Lesson Objective</a:t>
            </a:r>
            <a:endParaRPr dirty="0"/>
          </a:p>
        </p:txBody>
      </p:sp>
      <p:sp>
        <p:nvSpPr>
          <p:cNvPr id="103" name="Google Shape;103;p7"/>
          <p:cNvSpPr txBox="1">
            <a:spLocks noGrp="1"/>
          </p:cNvSpPr>
          <p:nvPr>
            <p:ph type="body" idx="1"/>
          </p:nvPr>
        </p:nvSpPr>
        <p:spPr>
          <a:xfrm>
            <a:off x="530352" y="1810784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48750" rIns="48750" bIns="4875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●"/>
            </a:pPr>
            <a:r>
              <a:rPr lang="en" sz="2400" dirty="0"/>
              <a:t>Construct the Pythagorean theorem using Cheez-It® crackers to visually understand the relationship between the sides of a right triangle.</a:t>
            </a:r>
            <a:endParaRPr sz="240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400" dirty="0"/>
              <a:t>Prove the Pythagorean theorem by applying it to various right triangles, demonstrating its validity across different scenarios.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3359522cb5_0_5"/>
          <p:cNvSpPr txBox="1">
            <a:spLocks noGrp="1"/>
          </p:cNvSpPr>
          <p:nvPr>
            <p:ph type="title"/>
          </p:nvPr>
        </p:nvSpPr>
        <p:spPr>
          <a:xfrm>
            <a:off x="457200" y="2232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Right on Target</a:t>
            </a:r>
            <a:endParaRPr/>
          </a:p>
        </p:txBody>
      </p:sp>
      <p:pic>
        <p:nvPicPr>
          <p:cNvPr id="109" name="Google Shape;109;g33359522cb5_0_5" descr="Free picture: pink colored paper, texture, fleck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8975" y="1221366"/>
            <a:ext cx="5638431" cy="3758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33359522cb5_0_5"/>
          <p:cNvPicPr preferRelativeResize="0"/>
          <p:nvPr/>
        </p:nvPicPr>
        <p:blipFill rotWithShape="1">
          <a:blip r:embed="rId4">
            <a:alphaModFix/>
          </a:blip>
          <a:srcRect l="37550"/>
          <a:stretch/>
        </p:blipFill>
        <p:spPr>
          <a:xfrm>
            <a:off x="3258650" y="1932550"/>
            <a:ext cx="1903475" cy="21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33359522cb5_0_5"/>
          <p:cNvSpPr txBox="1"/>
          <p:nvPr/>
        </p:nvSpPr>
        <p:spPr>
          <a:xfrm>
            <a:off x="3046225" y="2848538"/>
            <a:ext cx="5859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33359522cb5_0_5"/>
          <p:cNvSpPr txBox="1"/>
          <p:nvPr/>
        </p:nvSpPr>
        <p:spPr>
          <a:xfrm>
            <a:off x="3917438" y="3843050"/>
            <a:ext cx="5859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33359522cb5_0_5"/>
          <p:cNvSpPr txBox="1"/>
          <p:nvPr/>
        </p:nvSpPr>
        <p:spPr>
          <a:xfrm>
            <a:off x="4349375" y="2571750"/>
            <a:ext cx="5859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g33359522cb5_0_5" title="cheez-it-crackers-d21c7e-1024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4076" y="1833275"/>
            <a:ext cx="2352136" cy="172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3359522cb5_0_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Right on Target</a:t>
            </a:r>
            <a:endParaRPr/>
          </a:p>
        </p:txBody>
      </p:sp>
      <p:pic>
        <p:nvPicPr>
          <p:cNvPr id="120" name="Google Shape;120;g33359522cb5_0_14"/>
          <p:cNvPicPr preferRelativeResize="0"/>
          <p:nvPr/>
        </p:nvPicPr>
        <p:blipFill rotWithShape="1">
          <a:blip r:embed="rId3">
            <a:alphaModFix/>
          </a:blip>
          <a:srcRect l="10217" t="2778" b="55317"/>
          <a:stretch/>
        </p:blipFill>
        <p:spPr>
          <a:xfrm rot="5400000">
            <a:off x="5266299" y="1197949"/>
            <a:ext cx="4524201" cy="274760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33359522cb5_0_14"/>
          <p:cNvSpPr txBox="1">
            <a:spLocks noGrp="1"/>
          </p:cNvSpPr>
          <p:nvPr>
            <p:ph type="body" idx="1"/>
          </p:nvPr>
        </p:nvSpPr>
        <p:spPr>
          <a:xfrm>
            <a:off x="457200" y="1823825"/>
            <a:ext cx="3934800" cy="1873500"/>
          </a:xfrm>
          <a:prstGeom prst="rect">
            <a:avLst/>
          </a:prstGeom>
        </p:spPr>
        <p:txBody>
          <a:bodyPr spcFirstLastPara="1" wrap="square" lIns="97525" tIns="97525" rIns="97525" bIns="97525" anchor="t" anchorCtr="0">
            <a:noAutofit/>
          </a:bodyPr>
          <a:lstStyle/>
          <a:p>
            <a:pPr marL="457200" lvl="0" indent="-381000" algn="l" rtl="0">
              <a:spcBef>
                <a:spcPts val="4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Outline the perimeter with Cheez-Its®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Build perfect squares off the perimeters</a:t>
            </a:r>
            <a:endParaRPr sz="2400" strike="sngStrik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41ebf6fca6_2_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Right on Target</a:t>
            </a:r>
            <a:endParaRPr/>
          </a:p>
        </p:txBody>
      </p:sp>
      <p:pic>
        <p:nvPicPr>
          <p:cNvPr id="127" name="Google Shape;127;g341ebf6fca6_2_0"/>
          <p:cNvPicPr preferRelativeResize="0"/>
          <p:nvPr/>
        </p:nvPicPr>
        <p:blipFill rotWithShape="1">
          <a:blip r:embed="rId3">
            <a:alphaModFix/>
          </a:blip>
          <a:srcRect t="52703" b="4443"/>
          <a:stretch/>
        </p:blipFill>
        <p:spPr>
          <a:xfrm rot="5400000">
            <a:off x="5215437" y="1301763"/>
            <a:ext cx="4555150" cy="253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341ebf6fca6_2_0"/>
          <p:cNvSpPr txBox="1">
            <a:spLocks noGrp="1"/>
          </p:cNvSpPr>
          <p:nvPr>
            <p:ph type="body" idx="1"/>
          </p:nvPr>
        </p:nvSpPr>
        <p:spPr>
          <a:xfrm>
            <a:off x="543650" y="1409475"/>
            <a:ext cx="4878300" cy="2999100"/>
          </a:xfrm>
          <a:prstGeom prst="rect">
            <a:avLst/>
          </a:prstGeom>
        </p:spPr>
        <p:txBody>
          <a:bodyPr spcFirstLastPara="1" wrap="square" lIns="97525" tIns="97525" rIns="97525" bIns="97525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400"/>
              <a:t>Using the Cheez-Its® from the two sides forming the right angle (sides a and b), and stack them onto the perfect square of side c.</a:t>
            </a:r>
            <a:endParaRPr sz="24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br>
              <a:rPr lang="en" sz="2400" i="1"/>
            </a:br>
            <a:r>
              <a:rPr lang="en" sz="2400" i="1"/>
              <a:t>Hint: Stack only one Cheez-it® on top of the existing Cheez-it® </a:t>
            </a:r>
            <a:endParaRPr sz="24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3f0058c468_0_0"/>
          <p:cNvSpPr txBox="1">
            <a:spLocks noGrp="1"/>
          </p:cNvSpPr>
          <p:nvPr>
            <p:ph type="title"/>
          </p:nvPr>
        </p:nvSpPr>
        <p:spPr>
          <a:xfrm>
            <a:off x="457200" y="15112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Vocabulary</a:t>
            </a:r>
            <a:endParaRPr/>
          </a:p>
        </p:txBody>
      </p:sp>
      <p:graphicFrame>
        <p:nvGraphicFramePr>
          <p:cNvPr id="134" name="Google Shape;134;g33f0058c468_0_0"/>
          <p:cNvGraphicFramePr/>
          <p:nvPr/>
        </p:nvGraphicFramePr>
        <p:xfrm>
          <a:off x="1508738" y="1164638"/>
          <a:ext cx="6126525" cy="3708070"/>
        </p:xfrm>
        <a:graphic>
          <a:graphicData uri="http://schemas.openxmlformats.org/drawingml/2006/table">
            <a:tbl>
              <a:tblPr>
                <a:noFill/>
                <a:tableStyleId>{CBBE9181-BFE3-4ED2-A97B-DFBEDCC0A29D}</a:tableStyleId>
              </a:tblPr>
              <a:tblGrid>
                <a:gridCol w="16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Term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Definition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4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Triangle</a:t>
                      </a:r>
                      <a:endParaRPr sz="16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3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20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Right Triangle</a:t>
                      </a:r>
                      <a:endParaRPr sz="16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9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20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Legs of a Triangle</a:t>
                      </a:r>
                      <a:endParaRPr sz="20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5" name="Google Shape;135;g33f0058c468_0_0"/>
          <p:cNvSpPr txBox="1"/>
          <p:nvPr/>
        </p:nvSpPr>
        <p:spPr>
          <a:xfrm>
            <a:off x="3154750" y="1668825"/>
            <a:ext cx="4119900" cy="1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polygon with three sides, three vertices(corners), and three angles that add up to 180</a:t>
            </a:r>
            <a:r>
              <a:rPr lang="en" sz="20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33f0058c468_0_0"/>
          <p:cNvSpPr txBox="1"/>
          <p:nvPr/>
        </p:nvSpPr>
        <p:spPr>
          <a:xfrm>
            <a:off x="3185650" y="2919375"/>
            <a:ext cx="4058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angle measuring 90</a:t>
            </a:r>
            <a:r>
              <a:rPr lang="en" sz="20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intersection of two perpendicular lines.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33f0058c468_0_0"/>
          <p:cNvSpPr txBox="1"/>
          <p:nvPr/>
        </p:nvSpPr>
        <p:spPr>
          <a:xfrm>
            <a:off x="3154750" y="3917325"/>
            <a:ext cx="4266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shorter sides of a right triangle; two sides adjacent to the right angle.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20 Learn ">
  <a:themeElements>
    <a:clrScheme name="Custom 14">
      <a:dk1>
        <a:srgbClr val="2E2E2E"/>
      </a:dk1>
      <a:lt1>
        <a:srgbClr val="FFFFFF"/>
      </a:lt1>
      <a:dk2>
        <a:srgbClr val="2E2E2E"/>
      </a:dk2>
      <a:lt2>
        <a:srgbClr val="848F8F"/>
      </a:lt2>
      <a:accent1>
        <a:srgbClr val="910D28"/>
      </a:accent1>
      <a:accent2>
        <a:srgbClr val="3E5C61"/>
      </a:accent2>
      <a:accent3>
        <a:srgbClr val="BED7D3"/>
      </a:accent3>
      <a:accent4>
        <a:srgbClr val="85592C"/>
      </a:accent4>
      <a:accent5>
        <a:srgbClr val="C1C1C1"/>
      </a:accent5>
      <a:accent6>
        <a:srgbClr val="5E050D"/>
      </a:accent6>
      <a:hlink>
        <a:srgbClr val="289CC7"/>
      </a:hlink>
      <a:folHlink>
        <a:srgbClr val="6D8F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591</Words>
  <Application>Microsoft Office PowerPoint</Application>
  <PresentationFormat>On-screen Show (16:9)</PresentationFormat>
  <Paragraphs>79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Noto Sans Symbols</vt:lpstr>
      <vt:lpstr>Arial</vt:lpstr>
      <vt:lpstr>Open Sans</vt:lpstr>
      <vt:lpstr>Constantia</vt:lpstr>
      <vt:lpstr>Calibri</vt:lpstr>
      <vt:lpstr>Georgia</vt:lpstr>
      <vt:lpstr>K20 Learn </vt:lpstr>
      <vt:lpstr>PowerPoint Presentation</vt:lpstr>
      <vt:lpstr>Pythagor-eatin' Theorem </vt:lpstr>
      <vt:lpstr>Preflections</vt:lpstr>
      <vt:lpstr>Essential Question</vt:lpstr>
      <vt:lpstr>Lesson Objective</vt:lpstr>
      <vt:lpstr>Right on Target</vt:lpstr>
      <vt:lpstr>Right on Target</vt:lpstr>
      <vt:lpstr>Right on Target</vt:lpstr>
      <vt:lpstr>Vocabulary</vt:lpstr>
      <vt:lpstr>Vocabulary</vt:lpstr>
      <vt:lpstr>NSF’s Pythagorean Theorem:  Science of NFL Football</vt:lpstr>
      <vt:lpstr>Pythagorean Theorem Trifold</vt:lpstr>
      <vt:lpstr>Pythagorean Theorem Trifold</vt:lpstr>
      <vt:lpstr>Pythagorean Theorem Trifold: Am I Right?</vt:lpstr>
      <vt:lpstr>Pythagorean Theorem Trifold: What’s My Hypotenuse?</vt:lpstr>
      <vt:lpstr>Pythagorean Theorem Trifold: What’s My Leg Length?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McLeod Porter, Delma</dc:creator>
  <cp:lastModifiedBy>McDonald, Matt R.</cp:lastModifiedBy>
  <cp:revision>2</cp:revision>
  <dcterms:modified xsi:type="dcterms:W3CDTF">2025-03-24T15:29:04Z</dcterms:modified>
</cp:coreProperties>
</file>