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g8h+BZtxkkiK1PzEur606oAY0LG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19371A-0589-594F-9B3A-E533AF8E08FB}" v="2" dt="2024-12-18T18:10:50.0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332"/>
    <p:restoredTop sz="94658"/>
  </p:normalViewPr>
  <p:slideViewPr>
    <p:cSldViewPr snapToGrid="0">
      <p:cViewPr varScale="1">
        <p:scale>
          <a:sx n="157" d="100"/>
          <a:sy n="157" d="100"/>
        </p:scale>
        <p:origin x="17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rram, Jehanne" userId="85e21374-e6a7-4794-bfaa-d28b9d520c64" providerId="ADAL" clId="{4819371A-0589-594F-9B3A-E533AF8E08FB}"/>
    <pc:docChg chg="undo custSel modSld">
      <pc:chgData name="Moharram, Jehanne" userId="85e21374-e6a7-4794-bfaa-d28b9d520c64" providerId="ADAL" clId="{4819371A-0589-594F-9B3A-E533AF8E08FB}" dt="2024-12-19T16:58:09.533" v="231" actId="20577"/>
      <pc:docMkLst>
        <pc:docMk/>
      </pc:docMkLst>
      <pc:sldChg chg="modSp mod">
        <pc:chgData name="Moharram, Jehanne" userId="85e21374-e6a7-4794-bfaa-d28b9d520c64" providerId="ADAL" clId="{4819371A-0589-594F-9B3A-E533AF8E08FB}" dt="2024-12-18T16:29:10.525" v="10" actId="20577"/>
        <pc:sldMkLst>
          <pc:docMk/>
          <pc:sldMk cId="0" sldId="257"/>
        </pc:sldMkLst>
        <pc:spChg chg="mod">
          <ac:chgData name="Moharram, Jehanne" userId="85e21374-e6a7-4794-bfaa-d28b9d520c64" providerId="ADAL" clId="{4819371A-0589-594F-9B3A-E533AF8E08FB}" dt="2024-12-18T16:29:10.525" v="10" actId="20577"/>
          <ac:spMkLst>
            <pc:docMk/>
            <pc:sldMk cId="0" sldId="257"/>
            <ac:spMk id="95" creationId="{00000000-0000-0000-0000-000000000000}"/>
          </ac:spMkLst>
        </pc:spChg>
      </pc:sldChg>
      <pc:sldChg chg="modSp mod">
        <pc:chgData name="Moharram, Jehanne" userId="85e21374-e6a7-4794-bfaa-d28b9d520c64" providerId="ADAL" clId="{4819371A-0589-594F-9B3A-E533AF8E08FB}" dt="2024-12-18T16:40:37.044" v="20" actId="20577"/>
        <pc:sldMkLst>
          <pc:docMk/>
          <pc:sldMk cId="0" sldId="259"/>
        </pc:sldMkLst>
        <pc:spChg chg="mod">
          <ac:chgData name="Moharram, Jehanne" userId="85e21374-e6a7-4794-bfaa-d28b9d520c64" providerId="ADAL" clId="{4819371A-0589-594F-9B3A-E533AF8E08FB}" dt="2024-12-18T16:40:37.044" v="20" actId="20577"/>
          <ac:spMkLst>
            <pc:docMk/>
            <pc:sldMk cId="0" sldId="259"/>
            <ac:spMk id="106" creationId="{00000000-0000-0000-0000-000000000000}"/>
          </ac:spMkLst>
        </pc:spChg>
      </pc:sldChg>
      <pc:sldChg chg="modSp mod modNotesTx">
        <pc:chgData name="Moharram, Jehanne" userId="85e21374-e6a7-4794-bfaa-d28b9d520c64" providerId="ADAL" clId="{4819371A-0589-594F-9B3A-E533AF8E08FB}" dt="2024-12-19T16:51:00.897" v="219" actId="20577"/>
        <pc:sldMkLst>
          <pc:docMk/>
          <pc:sldMk cId="0" sldId="260"/>
        </pc:sldMkLst>
        <pc:spChg chg="mod">
          <ac:chgData name="Moharram, Jehanne" userId="85e21374-e6a7-4794-bfaa-d28b9d520c64" providerId="ADAL" clId="{4819371A-0589-594F-9B3A-E533AF8E08FB}" dt="2024-12-19T16:51:00.897" v="219" actId="20577"/>
          <ac:spMkLst>
            <pc:docMk/>
            <pc:sldMk cId="0" sldId="260"/>
            <ac:spMk id="112" creationId="{00000000-0000-0000-0000-000000000000}"/>
          </ac:spMkLst>
        </pc:spChg>
        <pc:spChg chg="mod">
          <ac:chgData name="Moharram, Jehanne" userId="85e21374-e6a7-4794-bfaa-d28b9d520c64" providerId="ADAL" clId="{4819371A-0589-594F-9B3A-E533AF8E08FB}" dt="2024-12-18T16:41:46.227" v="26" actId="14100"/>
          <ac:spMkLst>
            <pc:docMk/>
            <pc:sldMk cId="0" sldId="260"/>
            <ac:spMk id="115" creationId="{00000000-0000-0000-0000-000000000000}"/>
          </ac:spMkLst>
        </pc:spChg>
      </pc:sldChg>
      <pc:sldChg chg="modSp mod">
        <pc:chgData name="Moharram, Jehanne" userId="85e21374-e6a7-4794-bfaa-d28b9d520c64" providerId="ADAL" clId="{4819371A-0589-594F-9B3A-E533AF8E08FB}" dt="2024-12-18T16:47:30.461" v="82" actId="11"/>
        <pc:sldMkLst>
          <pc:docMk/>
          <pc:sldMk cId="0" sldId="262"/>
        </pc:sldMkLst>
        <pc:spChg chg="mod">
          <ac:chgData name="Moharram, Jehanne" userId="85e21374-e6a7-4794-bfaa-d28b9d520c64" providerId="ADAL" clId="{4819371A-0589-594F-9B3A-E533AF8E08FB}" dt="2024-12-18T16:47:30.461" v="82" actId="11"/>
          <ac:spMkLst>
            <pc:docMk/>
            <pc:sldMk cId="0" sldId="262"/>
            <ac:spMk id="127" creationId="{00000000-0000-0000-0000-000000000000}"/>
          </ac:spMkLst>
        </pc:spChg>
        <pc:picChg chg="mod">
          <ac:chgData name="Moharram, Jehanne" userId="85e21374-e6a7-4794-bfaa-d28b9d520c64" providerId="ADAL" clId="{4819371A-0589-594F-9B3A-E533AF8E08FB}" dt="2024-12-18T16:46:10.714" v="72" actId="1076"/>
          <ac:picMkLst>
            <pc:docMk/>
            <pc:sldMk cId="0" sldId="262"/>
            <ac:picMk id="129" creationId="{00000000-0000-0000-0000-000000000000}"/>
          </ac:picMkLst>
        </pc:picChg>
      </pc:sldChg>
      <pc:sldChg chg="modSp mod">
        <pc:chgData name="Moharram, Jehanne" userId="85e21374-e6a7-4794-bfaa-d28b9d520c64" providerId="ADAL" clId="{4819371A-0589-594F-9B3A-E533AF8E08FB}" dt="2024-12-18T16:46:52.189" v="80" actId="20577"/>
        <pc:sldMkLst>
          <pc:docMk/>
          <pc:sldMk cId="0" sldId="263"/>
        </pc:sldMkLst>
        <pc:spChg chg="mod">
          <ac:chgData name="Moharram, Jehanne" userId="85e21374-e6a7-4794-bfaa-d28b9d520c64" providerId="ADAL" clId="{4819371A-0589-594F-9B3A-E533AF8E08FB}" dt="2024-12-18T16:46:52.189" v="80" actId="20577"/>
          <ac:spMkLst>
            <pc:docMk/>
            <pc:sldMk cId="0" sldId="263"/>
            <ac:spMk id="134" creationId="{00000000-0000-0000-0000-000000000000}"/>
          </ac:spMkLst>
        </pc:spChg>
        <pc:picChg chg="mod">
          <ac:chgData name="Moharram, Jehanne" userId="85e21374-e6a7-4794-bfaa-d28b9d520c64" providerId="ADAL" clId="{4819371A-0589-594F-9B3A-E533AF8E08FB}" dt="2024-12-18T16:46:19.894" v="73" actId="1076"/>
          <ac:picMkLst>
            <pc:docMk/>
            <pc:sldMk cId="0" sldId="263"/>
            <ac:picMk id="136" creationId="{00000000-0000-0000-0000-000000000000}"/>
          </ac:picMkLst>
        </pc:picChg>
      </pc:sldChg>
      <pc:sldChg chg="modSp mod">
        <pc:chgData name="Moharram, Jehanne" userId="85e21374-e6a7-4794-bfaa-d28b9d520c64" providerId="ADAL" clId="{4819371A-0589-594F-9B3A-E533AF8E08FB}" dt="2024-12-18T18:25:02.089" v="180" actId="255"/>
        <pc:sldMkLst>
          <pc:docMk/>
          <pc:sldMk cId="0" sldId="264"/>
        </pc:sldMkLst>
        <pc:spChg chg="mod">
          <ac:chgData name="Moharram, Jehanne" userId="85e21374-e6a7-4794-bfaa-d28b9d520c64" providerId="ADAL" clId="{4819371A-0589-594F-9B3A-E533AF8E08FB}" dt="2024-12-18T18:25:02.089" v="180" actId="255"/>
          <ac:spMkLst>
            <pc:docMk/>
            <pc:sldMk cId="0" sldId="264"/>
            <ac:spMk id="141" creationId="{00000000-0000-0000-0000-000000000000}"/>
          </ac:spMkLst>
        </pc:spChg>
        <pc:spChg chg="mod">
          <ac:chgData name="Moharram, Jehanne" userId="85e21374-e6a7-4794-bfaa-d28b9d520c64" providerId="ADAL" clId="{4819371A-0589-594F-9B3A-E533AF8E08FB}" dt="2024-12-18T16:48:10.603" v="84" actId="20577"/>
          <ac:spMkLst>
            <pc:docMk/>
            <pc:sldMk cId="0" sldId="264"/>
            <ac:spMk id="142" creationId="{00000000-0000-0000-0000-000000000000}"/>
          </ac:spMkLst>
        </pc:spChg>
      </pc:sldChg>
      <pc:sldChg chg="modNotesTx">
        <pc:chgData name="Moharram, Jehanne" userId="85e21374-e6a7-4794-bfaa-d28b9d520c64" providerId="ADAL" clId="{4819371A-0589-594F-9B3A-E533AF8E08FB}" dt="2024-12-18T18:07:02.399" v="114"/>
        <pc:sldMkLst>
          <pc:docMk/>
          <pc:sldMk cId="0" sldId="266"/>
        </pc:sldMkLst>
      </pc:sldChg>
      <pc:sldChg chg="addSp modSp mod modAnim modNotesTx">
        <pc:chgData name="Moharram, Jehanne" userId="85e21374-e6a7-4794-bfaa-d28b9d520c64" providerId="ADAL" clId="{4819371A-0589-594F-9B3A-E533AF8E08FB}" dt="2024-12-19T16:58:09.533" v="231" actId="20577"/>
        <pc:sldMkLst>
          <pc:docMk/>
          <pc:sldMk cId="0" sldId="268"/>
        </pc:sldMkLst>
        <pc:spChg chg="add mod">
          <ac:chgData name="Moharram, Jehanne" userId="85e21374-e6a7-4794-bfaa-d28b9d520c64" providerId="ADAL" clId="{4819371A-0589-594F-9B3A-E533AF8E08FB}" dt="2024-12-18T18:11:05.391" v="134" actId="1076"/>
          <ac:spMkLst>
            <pc:docMk/>
            <pc:sldMk cId="0" sldId="268"/>
            <ac:spMk id="3" creationId="{B241599B-FDD4-1E68-363D-B271938F367C}"/>
          </ac:spMkLst>
        </pc:spChg>
        <pc:spChg chg="mod">
          <ac:chgData name="Moharram, Jehanne" userId="85e21374-e6a7-4794-bfaa-d28b9d520c64" providerId="ADAL" clId="{4819371A-0589-594F-9B3A-E533AF8E08FB}" dt="2024-12-19T16:58:09.533" v="231" actId="20577"/>
          <ac:spMkLst>
            <pc:docMk/>
            <pc:sldMk cId="0" sldId="268"/>
            <ac:spMk id="166" creationId="{00000000-0000-0000-0000-000000000000}"/>
          </ac:spMkLst>
        </pc:spChg>
        <pc:picChg chg="add mod">
          <ac:chgData name="Moharram, Jehanne" userId="85e21374-e6a7-4794-bfaa-d28b9d520c64" providerId="ADAL" clId="{4819371A-0589-594F-9B3A-E533AF8E08FB}" dt="2024-12-18T18:10:40.419" v="131" actId="1076"/>
          <ac:picMkLst>
            <pc:docMk/>
            <pc:sldMk cId="0" sldId="268"/>
            <ac:picMk id="2" creationId="{52C1C196-A6E9-0364-CCC1-6F7DD0540514}"/>
          </ac:picMkLst>
        </pc:picChg>
      </pc:sldChg>
      <pc:sldChg chg="modSp mod modNotesTx">
        <pc:chgData name="Moharram, Jehanne" userId="85e21374-e6a7-4794-bfaa-d28b9d520c64" providerId="ADAL" clId="{4819371A-0589-594F-9B3A-E533AF8E08FB}" dt="2024-12-19T16:57:55.627" v="228" actId="20577"/>
        <pc:sldMkLst>
          <pc:docMk/>
          <pc:sldMk cId="0" sldId="269"/>
        </pc:sldMkLst>
        <pc:spChg chg="mod">
          <ac:chgData name="Moharram, Jehanne" userId="85e21374-e6a7-4794-bfaa-d28b9d520c64" providerId="ADAL" clId="{4819371A-0589-594F-9B3A-E533AF8E08FB}" dt="2024-12-19T16:57:55.627" v="228" actId="20577"/>
          <ac:spMkLst>
            <pc:docMk/>
            <pc:sldMk cId="0" sldId="269"/>
            <ac:spMk id="172" creationId="{00000000-0000-0000-0000-000000000000}"/>
          </ac:spMkLst>
        </pc:spChg>
        <pc:spChg chg="mod">
          <ac:chgData name="Moharram, Jehanne" userId="85e21374-e6a7-4794-bfaa-d28b9d520c64" providerId="ADAL" clId="{4819371A-0589-594F-9B3A-E533AF8E08FB}" dt="2024-12-18T18:12:37.232" v="140" actId="1076"/>
          <ac:spMkLst>
            <pc:docMk/>
            <pc:sldMk cId="0" sldId="269"/>
            <ac:spMk id="176" creationId="{00000000-0000-0000-0000-000000000000}"/>
          </ac:spMkLst>
        </pc:spChg>
        <pc:picChg chg="mod">
          <ac:chgData name="Moharram, Jehanne" userId="85e21374-e6a7-4794-bfaa-d28b9d520c64" providerId="ADAL" clId="{4819371A-0589-594F-9B3A-E533AF8E08FB}" dt="2024-12-18T18:12:40.370" v="141" actId="1076"/>
          <ac:picMkLst>
            <pc:docMk/>
            <pc:sldMk cId="0" sldId="269"/>
            <ac:picMk id="174" creationId="{00000000-0000-0000-0000-000000000000}"/>
          </ac:picMkLst>
        </pc:picChg>
        <pc:picChg chg="mod">
          <ac:chgData name="Moharram, Jehanne" userId="85e21374-e6a7-4794-bfaa-d28b9d520c64" providerId="ADAL" clId="{4819371A-0589-594F-9B3A-E533AF8E08FB}" dt="2024-12-18T18:12:32.960" v="139" actId="1076"/>
          <ac:picMkLst>
            <pc:docMk/>
            <pc:sldMk cId="0" sldId="269"/>
            <ac:picMk id="175" creationId="{00000000-0000-0000-0000-000000000000}"/>
          </ac:picMkLst>
        </pc:picChg>
      </pc:sldChg>
      <pc:sldChg chg="modSp mod modNotesTx">
        <pc:chgData name="Moharram, Jehanne" userId="85e21374-e6a7-4794-bfaa-d28b9d520c64" providerId="ADAL" clId="{4819371A-0589-594F-9B3A-E533AF8E08FB}" dt="2024-12-18T18:27:18.946" v="186" actId="1076"/>
        <pc:sldMkLst>
          <pc:docMk/>
          <pc:sldMk cId="0" sldId="270"/>
        </pc:sldMkLst>
        <pc:spChg chg="mod">
          <ac:chgData name="Moharram, Jehanne" userId="85e21374-e6a7-4794-bfaa-d28b9d520c64" providerId="ADAL" clId="{4819371A-0589-594F-9B3A-E533AF8E08FB}" dt="2024-12-18T18:12:04.545" v="135" actId="20577"/>
          <ac:spMkLst>
            <pc:docMk/>
            <pc:sldMk cId="0" sldId="270"/>
            <ac:spMk id="181" creationId="{00000000-0000-0000-0000-000000000000}"/>
          </ac:spMkLst>
        </pc:spChg>
        <pc:spChg chg="mod">
          <ac:chgData name="Moharram, Jehanne" userId="85e21374-e6a7-4794-bfaa-d28b9d520c64" providerId="ADAL" clId="{4819371A-0589-594F-9B3A-E533AF8E08FB}" dt="2024-12-18T18:27:18.946" v="186" actId="1076"/>
          <ac:spMkLst>
            <pc:docMk/>
            <pc:sldMk cId="0" sldId="270"/>
            <ac:spMk id="185" creationId="{00000000-0000-0000-0000-000000000000}"/>
          </ac:spMkLst>
        </pc:spChg>
        <pc:picChg chg="mod">
          <ac:chgData name="Moharram, Jehanne" userId="85e21374-e6a7-4794-bfaa-d28b9d520c64" providerId="ADAL" clId="{4819371A-0589-594F-9B3A-E533AF8E08FB}" dt="2024-12-18T18:27:02.311" v="183" actId="1076"/>
          <ac:picMkLst>
            <pc:docMk/>
            <pc:sldMk cId="0" sldId="270"/>
            <ac:picMk id="183" creationId="{00000000-0000-0000-0000-000000000000}"/>
          </ac:picMkLst>
        </pc:picChg>
        <pc:picChg chg="mod">
          <ac:chgData name="Moharram, Jehanne" userId="85e21374-e6a7-4794-bfaa-d28b9d520c64" providerId="ADAL" clId="{4819371A-0589-594F-9B3A-E533AF8E08FB}" dt="2024-12-18T18:27:14.306" v="185" actId="1076"/>
          <ac:picMkLst>
            <pc:docMk/>
            <pc:sldMk cId="0" sldId="270"/>
            <ac:picMk id="184" creationId="{00000000-0000-0000-0000-000000000000}"/>
          </ac:picMkLst>
        </pc:picChg>
      </pc:sldChg>
      <pc:sldChg chg="modSp mod modNotesTx">
        <pc:chgData name="Moharram, Jehanne" userId="85e21374-e6a7-4794-bfaa-d28b9d520c64" providerId="ADAL" clId="{4819371A-0589-594F-9B3A-E533AF8E08FB}" dt="2024-12-18T18:18:47.166" v="176"/>
        <pc:sldMkLst>
          <pc:docMk/>
          <pc:sldMk cId="0" sldId="271"/>
        </pc:sldMkLst>
        <pc:spChg chg="mod">
          <ac:chgData name="Moharram, Jehanne" userId="85e21374-e6a7-4794-bfaa-d28b9d520c64" providerId="ADAL" clId="{4819371A-0589-594F-9B3A-E533AF8E08FB}" dt="2024-12-18T18:18:18.466" v="171" actId="20577"/>
          <ac:spMkLst>
            <pc:docMk/>
            <pc:sldMk cId="0" sldId="271"/>
            <ac:spMk id="190" creationId="{00000000-0000-0000-0000-000000000000}"/>
          </ac:spMkLst>
        </pc:spChg>
      </pc:sldChg>
      <pc:sldChg chg="modSp mod">
        <pc:chgData name="Moharram, Jehanne" userId="85e21374-e6a7-4794-bfaa-d28b9d520c64" providerId="ADAL" clId="{4819371A-0589-594F-9B3A-E533AF8E08FB}" dt="2024-12-18T18:19:05.291" v="178" actId="20577"/>
        <pc:sldMkLst>
          <pc:docMk/>
          <pc:sldMk cId="0" sldId="273"/>
        </pc:sldMkLst>
        <pc:spChg chg="mod">
          <ac:chgData name="Moharram, Jehanne" userId="85e21374-e6a7-4794-bfaa-d28b9d520c64" providerId="ADAL" clId="{4819371A-0589-594F-9B3A-E533AF8E08FB}" dt="2024-12-18T18:19:05.291" v="178" actId="20577"/>
          <ac:spMkLst>
            <pc:docMk/>
            <pc:sldMk cId="0" sldId="273"/>
            <ac:spMk id="20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109"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P7s3KXXJYHg"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youtu.be/kpCsfuvzQeY?feature=shared"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2494"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youtu.be/kpCsfuvzQeY?feature=shared"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2494"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youtu.be/iISP02KPau0?feature=shared"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learn.k20center.ou.edu/strategy/2494"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youtu.be/iISP02KPau0?feature=shared"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akelet.com/wake/RE8nTJkTnEq8DJSvsZ1Ut"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18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12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12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1e4b5d8796_0_1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1e4b5d8796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Muddiest point.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https://learn.k20center.ou.edu/strategy/109</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1e4b5d8796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31e4b5d8796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457200" algn="l" rtl="0">
              <a:lnSpc>
                <a:spcPct val="200000"/>
              </a:lnSpc>
              <a:spcBef>
                <a:spcPts val="0"/>
              </a:spcBef>
              <a:spcAft>
                <a:spcPts val="0"/>
              </a:spcAft>
              <a:buClr>
                <a:schemeClr val="dk1"/>
              </a:buClr>
              <a:buSzPts val="1100"/>
              <a:buFont typeface="Arial"/>
              <a:buNone/>
            </a:pPr>
            <a:r>
              <a:rPr lang="en-US" sz="2000" dirty="0"/>
              <a:t>Beauty and the Bolt. (2017, January 21). </a:t>
            </a:r>
            <a:r>
              <a:rPr lang="en-US" sz="2000" i="1" dirty="0"/>
              <a:t>Learn to laser cut!</a:t>
            </a:r>
            <a:r>
              <a:rPr lang="en-US" sz="2000" dirty="0"/>
              <a:t> [Video]. YouTube. </a:t>
            </a:r>
            <a:r>
              <a:rPr lang="en-US" sz="2000" dirty="0">
                <a:hlinkClick r:id="rId3"/>
              </a:rPr>
              <a:t>https://www.youtube.com/watch?v=P7s3KXXJYHg</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1e8ea44476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31e8ea4447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457200" algn="l" rtl="0">
              <a:lnSpc>
                <a:spcPct val="200000"/>
              </a:lnSpc>
              <a:spcBef>
                <a:spcPts val="0"/>
              </a:spcBef>
              <a:spcAft>
                <a:spcPts val="0"/>
              </a:spcAft>
              <a:buClr>
                <a:schemeClr val="dk1"/>
              </a:buClr>
              <a:buSzPts val="1100"/>
              <a:buFont typeface="Arial"/>
              <a:buNone/>
            </a:pPr>
            <a:endParaRPr sz="1200">
              <a:latin typeface="Times New Roman"/>
              <a:ea typeface="Times New Roman"/>
              <a:cs typeface="Times New Roman"/>
              <a:sym typeface="Times New Roman"/>
            </a:endParaRPr>
          </a:p>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31e4b5d8796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31e4b5d8796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dirty="0">
              <a:latin typeface="Calibri"/>
              <a:ea typeface="Calibri"/>
              <a:cs typeface="Calibri"/>
              <a:sym typeface="Calibri"/>
            </a:endParaRPr>
          </a:p>
          <a:p>
            <a:pPr marL="355600" lvl="0" indent="-12700" algn="l" rtl="0">
              <a:lnSpc>
                <a:spcPct val="115000"/>
              </a:lnSpc>
              <a:spcBef>
                <a:spcPts val="1200"/>
              </a:spcBef>
              <a:spcAft>
                <a:spcPts val="1200"/>
              </a:spcAft>
              <a:buClr>
                <a:schemeClr val="dk1"/>
              </a:buClr>
              <a:buSzPts val="1100"/>
              <a:buFont typeface="Arial"/>
              <a:buNone/>
            </a:pPr>
            <a:r>
              <a:rPr lang="en-US" dirty="0"/>
              <a:t>K20 Center. (2021, September 21). </a:t>
            </a:r>
            <a:r>
              <a:rPr lang="en-US" i="1" dirty="0"/>
              <a:t>4 Minute Timer </a:t>
            </a:r>
            <a:r>
              <a:rPr lang="en-US" i="0" dirty="0"/>
              <a:t>[Video]. </a:t>
            </a:r>
            <a:r>
              <a:rPr lang="en-US" dirty="0"/>
              <a:t>YouTube. </a:t>
            </a:r>
            <a:r>
              <a:rPr lang="en-US" u="sng" dirty="0">
                <a:solidFill>
                  <a:schemeClr val="hlink"/>
                </a:solidFill>
                <a:hlinkClick r:id="rId3"/>
              </a:rPr>
              <a:t>https://youtu.be/kpCsfuvzQeY?feature=shared</a:t>
            </a:r>
            <a:r>
              <a:rPr lang="en-US" dirty="0"/>
              <a:t> </a:t>
            </a:r>
            <a:endParaRPr dirty="0">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1e8ea44476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31e8ea44476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dirty="0">
                <a:latin typeface="Calibri"/>
                <a:ea typeface="Calibri"/>
                <a:cs typeface="Calibri"/>
                <a:sym typeface="Calibri"/>
              </a:rPr>
              <a:t>K20 Center. (n.d.). 8-up. Strategies. </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https://learn.k20center.ou.edu/strategy/2494</a:t>
            </a:r>
            <a:r>
              <a:rPr lang="en-US" dirty="0">
                <a:latin typeface="Calibri"/>
                <a:ea typeface="Calibri"/>
                <a:cs typeface="Calibri"/>
                <a:sym typeface="Calibri"/>
              </a:rPr>
              <a:t> </a:t>
            </a:r>
          </a:p>
          <a:p>
            <a:pPr marL="0" lvl="0" indent="0" algn="l" rtl="0">
              <a:lnSpc>
                <a:spcPct val="115000"/>
              </a:lnSpc>
              <a:spcBef>
                <a:spcPts val="0"/>
              </a:spcBef>
              <a:spcAft>
                <a:spcPts val="0"/>
              </a:spcAft>
              <a:buNone/>
            </a:pPr>
            <a:r>
              <a:rPr lang="en-US" dirty="0"/>
              <a:t>K20 Center. (2021, September 21). </a:t>
            </a:r>
            <a:r>
              <a:rPr lang="en-US" i="1" dirty="0"/>
              <a:t>4 Minute Timer </a:t>
            </a:r>
            <a:r>
              <a:rPr lang="en-US" i="0" dirty="0"/>
              <a:t>[Video]. </a:t>
            </a:r>
            <a:r>
              <a:rPr lang="en-US" dirty="0"/>
              <a:t>YouTube. </a:t>
            </a:r>
            <a:r>
              <a:rPr lang="en-US" u="sng" dirty="0">
                <a:solidFill>
                  <a:schemeClr val="hlink"/>
                </a:solidFill>
                <a:hlinkClick r:id="rId4"/>
              </a:rPr>
              <a:t>https://youtu.be/kpCsfuvzQeY?feature=shared</a:t>
            </a:r>
            <a:r>
              <a:rPr lang="en-US" dirty="0"/>
              <a:t> </a:t>
            </a:r>
            <a:endParaRPr dirty="0">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1e4b5d8796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31e4b5d8796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dirty="0">
                <a:latin typeface="Calibri"/>
                <a:ea typeface="Calibri"/>
                <a:cs typeface="Calibri"/>
                <a:sym typeface="Calibri"/>
              </a:rPr>
              <a:t>K20 Center. (n.d.). 8-up. Strategies. </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https://learn.k20center.ou.edu/strategy/2494</a:t>
            </a:r>
            <a:r>
              <a:rPr lang="en-US" dirty="0">
                <a:latin typeface="Calibri"/>
                <a:ea typeface="Calibri"/>
                <a:cs typeface="Calibri"/>
                <a:sym typeface="Calibri"/>
              </a:rPr>
              <a:t> </a:t>
            </a:r>
          </a:p>
          <a:p>
            <a:pPr marL="0" lvl="0" indent="0" algn="l" rtl="0">
              <a:lnSpc>
                <a:spcPct val="115000"/>
              </a:lnSpc>
              <a:spcBef>
                <a:spcPts val="0"/>
              </a:spcBef>
              <a:spcAft>
                <a:spcPts val="0"/>
              </a:spcAft>
              <a:buNone/>
            </a:pPr>
            <a:r>
              <a:rPr lang="en-US" dirty="0"/>
              <a:t>K20 Center. (2021, September 21). </a:t>
            </a:r>
            <a:r>
              <a:rPr lang="en-US" i="1" dirty="0"/>
              <a:t>3 Minute Timer </a:t>
            </a:r>
            <a:r>
              <a:rPr lang="en-US" i="0" dirty="0"/>
              <a:t>[Video].</a:t>
            </a:r>
            <a:r>
              <a:rPr lang="en-US" dirty="0"/>
              <a:t> YouTube. </a:t>
            </a:r>
            <a:r>
              <a:rPr lang="en-US" u="sng" dirty="0">
                <a:solidFill>
                  <a:schemeClr val="hlink"/>
                </a:solidFill>
                <a:hlinkClick r:id="rId4"/>
              </a:rPr>
              <a:t>https://youtu.be/iISP02KPau0?feature=shared</a:t>
            </a:r>
            <a:r>
              <a:rPr lang="en-US" dirty="0"/>
              <a:t>  </a:t>
            </a:r>
            <a:endParaRPr dirty="0">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31e4b5d8796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31e4b5d8796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dirty="0">
                <a:latin typeface="Calibri"/>
                <a:ea typeface="Calibri"/>
                <a:cs typeface="Calibri"/>
                <a:sym typeface="Calibri"/>
              </a:rPr>
              <a:t>K20 Center. (n.d.). 8-up. Strategies. </a:t>
            </a:r>
            <a:r>
              <a:rPr lang="en-US"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https://learn.k20center.ou.edu/strategy/2494</a:t>
            </a:r>
            <a:endParaRPr lang="en-US" u="sng" dirty="0">
              <a:solidFill>
                <a:srgbClr val="1155CC"/>
              </a:solidFill>
              <a:latin typeface="Calibri"/>
              <a:ea typeface="Calibri"/>
              <a:cs typeface="Calibri"/>
              <a:sym typeface="Calibri"/>
            </a:endParaRPr>
          </a:p>
          <a:p>
            <a:pPr marL="0" lvl="0" indent="0" algn="l" rtl="0">
              <a:lnSpc>
                <a:spcPct val="115000"/>
              </a:lnSpc>
              <a:spcBef>
                <a:spcPts val="0"/>
              </a:spcBef>
              <a:spcAft>
                <a:spcPts val="0"/>
              </a:spcAft>
              <a:buNone/>
            </a:pPr>
            <a:r>
              <a:rPr lang="en-US" dirty="0"/>
              <a:t>K20 Center. (2021, September 21). </a:t>
            </a:r>
            <a:r>
              <a:rPr lang="en-US" i="1" dirty="0"/>
              <a:t>3 Minute Timer </a:t>
            </a:r>
            <a:r>
              <a:rPr lang="en-US" i="0" dirty="0"/>
              <a:t>[Video].</a:t>
            </a:r>
            <a:r>
              <a:rPr lang="en-US" dirty="0"/>
              <a:t> YouTube. </a:t>
            </a:r>
            <a:r>
              <a:rPr lang="en-US" u="sng" dirty="0">
                <a:solidFill>
                  <a:schemeClr val="hlink"/>
                </a:solidFill>
                <a:hlinkClick r:id="rId4"/>
              </a:rPr>
              <a:t>https://youtu.be/iISP02KPau0?feature=shared</a:t>
            </a:r>
            <a:r>
              <a:rPr lang="en-US" dirty="0"/>
              <a:t> </a:t>
            </a:r>
            <a:endParaRPr dirty="0">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1e8ea44476_1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31e8ea44476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1e4b5d879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1e4b5d879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dirty="0"/>
              <a:t>McDonald, M. (2024). </a:t>
            </a:r>
            <a:r>
              <a:rPr lang="en-US" i="1" dirty="0"/>
              <a:t>The Lit World of Lasers</a:t>
            </a:r>
            <a:r>
              <a:rPr lang="en-US" dirty="0"/>
              <a:t>. </a:t>
            </a:r>
            <a:r>
              <a:rPr lang="en-US" dirty="0" err="1"/>
              <a:t>Wakelet</a:t>
            </a:r>
            <a:r>
              <a:rPr lang="en-US" dirty="0"/>
              <a:t>. </a:t>
            </a:r>
            <a:r>
              <a:rPr lang="en-US" dirty="0">
                <a:hlinkClick r:id="rId3"/>
              </a:rPr>
              <a:t>https://wakelet.com/wake/RE8nTJkTnEq8DJSvsZ1Ut</a:t>
            </a: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1e8ea44476_1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I notice, I wonder.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https://learn.k20center.ou.edu/strategy/180</a:t>
            </a:r>
            <a:endParaRPr/>
          </a:p>
        </p:txBody>
      </p:sp>
      <p:sp>
        <p:nvSpPr>
          <p:cNvPr id="118" name="Google Shape;118;g31e8ea44476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1e4b5d8796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1e4b5d8796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K20 Center. (n.d.). Frayer model.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https://learn.k20center.ou.edu/strategy/126</a:t>
            </a:r>
            <a:endParaRPr/>
          </a:p>
          <a:p>
            <a:pPr marL="0" lvl="0" indent="0" algn="l" rtl="0">
              <a:spcBef>
                <a:spcPts val="100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31e4b5d8796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31e4b5d8796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Frayer model.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https://learn.k20center.ou.edu/strategy/126</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1e4b5d8796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1e4b5d8796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2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2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2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2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2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2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5"/>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7"/>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1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9"/>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19"/>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0"/>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20"/>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1"/>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1"/>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21"/>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21"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14"/>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4"/>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1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2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3"/>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P7s3KXXJYH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kpCsfuvzQe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youtu.be/kpCsfuvzQeY?feature=shared" TargetMode="External"/><Relationship Id="rId4" Type="http://schemas.openxmlformats.org/officeDocument/2006/relationships/image" Target="../media/image10.jp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youtu.be/kpCsfuvzQeY?feature=shared" TargetMode="External"/><Relationship Id="rId5" Type="http://schemas.openxmlformats.org/officeDocument/2006/relationships/image" Target="../media/image10.jpg"/><Relationship Id="rId4" Type="http://schemas.openxmlformats.org/officeDocument/2006/relationships/hyperlink" Target="http://www.youtube.com/watch?v=kpCsfuvzQeY"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youtu.be/iISP02KPau0?feature=shared" TargetMode="External"/><Relationship Id="rId5" Type="http://schemas.openxmlformats.org/officeDocument/2006/relationships/image" Target="../media/image12.jpg"/><Relationship Id="rId4" Type="http://schemas.openxmlformats.org/officeDocument/2006/relationships/hyperlink" Target="http://www.youtube.com/watch?v=iISP02KPau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youtu.be/iISP02KPau0?feature=shared" TargetMode="External"/><Relationship Id="rId5" Type="http://schemas.openxmlformats.org/officeDocument/2006/relationships/image" Target="../media/image12.jpg"/><Relationship Id="rId4" Type="http://schemas.openxmlformats.org/officeDocument/2006/relationships/hyperlink" Target="http://www.youtube.com/watch?v=iISP02KPau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rive.google.com/file/d/1ma9-5GpqzuQScRHYh2CeVtQeFe7IPM-a/view"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bit.ly/4gyaTDN"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31e4b5d8796_0_109"/>
          <p:cNvSpPr txBox="1">
            <a:spLocks noGrp="1"/>
          </p:cNvSpPr>
          <p:nvPr>
            <p:ph type="body" idx="1"/>
          </p:nvPr>
        </p:nvSpPr>
        <p:spPr>
          <a:xfrm>
            <a:off x="457200" y="1309350"/>
            <a:ext cx="4110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As you watch the video, reflect on the following: </a:t>
            </a:r>
            <a:endParaRPr dirty="0"/>
          </a:p>
          <a:p>
            <a:pPr marL="0" lvl="0" indent="0" algn="l" rtl="0">
              <a:spcBef>
                <a:spcPts val="520"/>
              </a:spcBef>
              <a:spcAft>
                <a:spcPts val="0"/>
              </a:spcAft>
              <a:buNone/>
            </a:pPr>
            <a:endParaRPr dirty="0"/>
          </a:p>
          <a:p>
            <a:pPr marL="0" lvl="0" indent="0" algn="l" rtl="0">
              <a:spcBef>
                <a:spcPts val="520"/>
              </a:spcBef>
              <a:spcAft>
                <a:spcPts val="0"/>
              </a:spcAft>
              <a:buNone/>
            </a:pPr>
            <a:r>
              <a:rPr lang="en-US" dirty="0">
                <a:solidFill>
                  <a:srgbClr val="991B1E"/>
                </a:solidFill>
              </a:rPr>
              <a:t>What’s still confusing about how a laser cutter works? </a:t>
            </a:r>
            <a:endParaRPr dirty="0">
              <a:solidFill>
                <a:srgbClr val="991B1E"/>
              </a:solidFill>
            </a:endParaRPr>
          </a:p>
        </p:txBody>
      </p:sp>
      <p:sp>
        <p:nvSpPr>
          <p:cNvPr id="148" name="Google Shape;148;g31e4b5d8796_0_10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Muddiest Point</a:t>
            </a:r>
            <a:endParaRPr/>
          </a:p>
        </p:txBody>
      </p:sp>
      <p:pic>
        <p:nvPicPr>
          <p:cNvPr id="149" name="Google Shape;149;g31e4b5d8796_0_109"/>
          <p:cNvPicPr preferRelativeResize="0"/>
          <p:nvPr/>
        </p:nvPicPr>
        <p:blipFill>
          <a:blip r:embed="rId3">
            <a:alphaModFix/>
          </a:blip>
          <a:stretch>
            <a:fillRect/>
          </a:stretch>
        </p:blipFill>
        <p:spPr>
          <a:xfrm>
            <a:off x="4953150" y="1069397"/>
            <a:ext cx="3674053" cy="367405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31e4b5d8796_0_9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Learn to Laser Cut</a:t>
            </a:r>
            <a:endParaRPr/>
          </a:p>
        </p:txBody>
      </p:sp>
      <p:pic>
        <p:nvPicPr>
          <p:cNvPr id="155" name="Google Shape;155;g31e4b5d8796_0_97" descr="Learn the basics of how laser cutters work, what sorts of materials you should (or shouldn't) try out, and get a chance to see how easy laser cutting really is! &#10;&#10;Laser cutting is one of the most time-saving and easy to learn skills that every maker should have under their belt. In this episode, we use an Epilog machine, but most are pretty similar! If you have issues trying to get yours going, leave us a comment and we'll do our best to help you out!&#10;&#10;--------------------------------------------------------------------------------------- &#10;For extra projects and behind-the-scenes shenanigans, follow us all over the internet: &#10;Instagram: @BeautyAndTheBolt&#10;Twitter: @BeautyAndBolt (Character Limit! Don’t blame us)&#10;Facebook: Beauty and the Bolt or /beautyandthebolt&#10;beautyandthebolt.com&#10;&#10;Copyright Beauty and the Bolt ©2016&#10;---------------------------------------------------------------------------------------&#10;&#10;Music:&#10;All of our music is written just for us by the incredible Alexander Parrish!&#10;For more information on Alexander or to book a commission/gig:&#10;http://alexanderparrish.com/ &#10;https://soundcloud.com/alexander-parrish-audio" title="Learn to Laser Cut!">
            <a:hlinkClick r:id="rId3"/>
          </p:cNvPr>
          <p:cNvPicPr preferRelativeResize="0"/>
          <p:nvPr/>
        </p:nvPicPr>
        <p:blipFill>
          <a:blip r:embed="rId4">
            <a:alphaModFix/>
          </a:blip>
          <a:stretch>
            <a:fillRect/>
          </a:stretch>
        </p:blipFill>
        <p:spPr>
          <a:xfrm>
            <a:off x="1574799" y="1361050"/>
            <a:ext cx="6343550" cy="35682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fade">
                                      <p:cBhvr>
                                        <p:cTn id="7" dur="10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31e8ea44476_1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Beam Me Up!</a:t>
            </a:r>
            <a:endParaRPr/>
          </a:p>
        </p:txBody>
      </p:sp>
      <p:sp>
        <p:nvSpPr>
          <p:cNvPr id="161" name="Google Shape;161;g31e8ea44476_1_0"/>
          <p:cNvSpPr txBox="1"/>
          <p:nvPr/>
        </p:nvSpPr>
        <p:spPr>
          <a:xfrm>
            <a:off x="469875" y="1418750"/>
            <a:ext cx="8229600" cy="3421500"/>
          </a:xfrm>
          <a:prstGeom prst="rect">
            <a:avLst/>
          </a:prstGeom>
          <a:noFill/>
          <a:ln>
            <a:noFill/>
          </a:ln>
        </p:spPr>
        <p:txBody>
          <a:bodyPr spcFirstLastPara="1" wrap="square" lIns="91425" tIns="91425" rIns="91425" bIns="91425" anchor="t" anchorCtr="0">
            <a:noAutofit/>
          </a:bodyPr>
          <a:lstStyle/>
          <a:p>
            <a:pPr marL="457200" lvl="0" indent="-393700" algn="l" rtl="0">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What is a laser and what makes it different from regular light?</a:t>
            </a:r>
            <a:endParaRPr sz="2600">
              <a:solidFill>
                <a:schemeClr val="dk1"/>
              </a:solidFill>
              <a:latin typeface="Calibri"/>
              <a:ea typeface="Calibri"/>
              <a:cs typeface="Calibri"/>
              <a:sym typeface="Calibri"/>
            </a:endParaRPr>
          </a:p>
          <a:p>
            <a:pPr marL="457200" lvl="0" indent="-393700" algn="l" rtl="0">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What happens to the material when a laser beam hits it at high intensity?</a:t>
            </a:r>
            <a:endParaRPr sz="2600">
              <a:solidFill>
                <a:schemeClr val="dk1"/>
              </a:solidFill>
              <a:latin typeface="Calibri"/>
              <a:ea typeface="Calibri"/>
              <a:cs typeface="Calibri"/>
              <a:sym typeface="Calibri"/>
            </a:endParaRPr>
          </a:p>
          <a:p>
            <a:pPr marL="457200" lvl="0" indent="-393700" algn="l" rtl="0">
              <a:spcBef>
                <a:spcPts val="0"/>
              </a:spcBef>
              <a:spcAft>
                <a:spcPts val="0"/>
              </a:spcAft>
              <a:buClr>
                <a:schemeClr val="dk1"/>
              </a:buClr>
              <a:buSzPts val="2600"/>
              <a:buFont typeface="Calibri"/>
              <a:buChar char="●"/>
            </a:pPr>
            <a:r>
              <a:rPr lang="en-US" sz="2600">
                <a:solidFill>
                  <a:schemeClr val="dk1"/>
                </a:solidFill>
                <a:latin typeface="Calibri"/>
                <a:ea typeface="Calibri"/>
                <a:cs typeface="Calibri"/>
                <a:sym typeface="Calibri"/>
              </a:rPr>
              <a:t>What kinds of things do you think laser cutters are most useful for making or designing?</a:t>
            </a:r>
            <a:endParaRPr sz="2600">
              <a:solidFill>
                <a:schemeClr val="dk1"/>
              </a:solidFill>
              <a:latin typeface="Calibri"/>
              <a:ea typeface="Calibri"/>
              <a:cs typeface="Calibri"/>
              <a:sym typeface="Calibri"/>
            </a:endParaRPr>
          </a:p>
          <a:p>
            <a:pPr marL="0" lvl="0" indent="0" algn="l" rtl="0">
              <a:spcBef>
                <a:spcPts val="0"/>
              </a:spcBef>
              <a:spcAft>
                <a:spcPts val="0"/>
              </a:spcAft>
              <a:buNone/>
            </a:pPr>
            <a:endParaRPr sz="26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g31e4b5d8796_0_102"/>
          <p:cNvSpPr txBox="1">
            <a:spLocks noGrp="1"/>
          </p:cNvSpPr>
          <p:nvPr>
            <p:ph type="body" idx="1"/>
          </p:nvPr>
        </p:nvSpPr>
        <p:spPr>
          <a:xfrm>
            <a:off x="457200" y="1309350"/>
            <a:ext cx="79161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On your own, answer the following question:</a:t>
            </a:r>
            <a:endParaRPr dirty="0"/>
          </a:p>
          <a:p>
            <a:pPr marL="63500" indent="0">
              <a:buNone/>
            </a:pPr>
            <a:r>
              <a:rPr lang="en-US" dirty="0">
                <a:solidFill>
                  <a:srgbClr val="910D28"/>
                </a:solidFill>
              </a:rPr>
              <a:t>How does a laser function?  </a:t>
            </a:r>
            <a:endParaRPr dirty="0"/>
          </a:p>
        </p:txBody>
      </p:sp>
      <p:sp>
        <p:nvSpPr>
          <p:cNvPr id="167" name="Google Shape;167;g31e4b5d8796_0_10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Time to Define</a:t>
            </a:r>
            <a:endParaRPr/>
          </a:p>
        </p:txBody>
      </p:sp>
      <p:pic>
        <p:nvPicPr>
          <p:cNvPr id="2" name="Google Shape;175;g31e8ea44476_1_32" title="K20 Center 4 minute timer">
            <a:hlinkClick r:id="rId3"/>
            <a:extLst>
              <a:ext uri="{FF2B5EF4-FFF2-40B4-BE49-F238E27FC236}">
                <a16:creationId xmlns:a16="http://schemas.microsoft.com/office/drawing/2014/main" id="{52C1C196-A6E9-0364-CCC1-6F7DD0540514}"/>
              </a:ext>
            </a:extLst>
          </p:cNvPr>
          <p:cNvPicPr preferRelativeResize="0"/>
          <p:nvPr/>
        </p:nvPicPr>
        <p:blipFill>
          <a:blip r:embed="rId4">
            <a:alphaModFix/>
          </a:blip>
          <a:stretch>
            <a:fillRect/>
          </a:stretch>
        </p:blipFill>
        <p:spPr>
          <a:xfrm>
            <a:off x="4415250" y="2571750"/>
            <a:ext cx="3048000" cy="1714500"/>
          </a:xfrm>
          <a:prstGeom prst="rect">
            <a:avLst/>
          </a:prstGeom>
          <a:noFill/>
          <a:ln>
            <a:noFill/>
          </a:ln>
        </p:spPr>
      </p:pic>
      <p:sp>
        <p:nvSpPr>
          <p:cNvPr id="3" name="Google Shape;176;g31e8ea44476_1_32">
            <a:extLst>
              <a:ext uri="{FF2B5EF4-FFF2-40B4-BE49-F238E27FC236}">
                <a16:creationId xmlns:a16="http://schemas.microsoft.com/office/drawing/2014/main" id="{B241599B-FDD4-1E68-363D-B271938F367C}"/>
              </a:ext>
            </a:extLst>
          </p:cNvPr>
          <p:cNvSpPr txBox="1"/>
          <p:nvPr/>
        </p:nvSpPr>
        <p:spPr>
          <a:xfrm>
            <a:off x="4415250" y="4289693"/>
            <a:ext cx="3037200" cy="559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200" u="sng" dirty="0">
                <a:solidFill>
                  <a:srgbClr val="1C3C58"/>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K20 4 Minute Timer</a:t>
            </a:r>
            <a:endParaRPr sz="2200" dirty="0">
              <a:solidFill>
                <a:srgbClr val="1C3C58"/>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g31e8ea44476_1_32"/>
          <p:cNvSpPr txBox="1">
            <a:spLocks noGrp="1"/>
          </p:cNvSpPr>
          <p:nvPr>
            <p:ph type="body" idx="1"/>
          </p:nvPr>
        </p:nvSpPr>
        <p:spPr>
          <a:xfrm>
            <a:off x="457200" y="1309350"/>
            <a:ext cx="4907100" cy="3434100"/>
          </a:xfrm>
          <a:prstGeom prst="rect">
            <a:avLst/>
          </a:prstGeom>
        </p:spPr>
        <p:txBody>
          <a:bodyPr spcFirstLastPara="1" wrap="square" lIns="91425" tIns="45700" rIns="91425" bIns="45700" anchor="t" anchorCtr="0">
            <a:normAutofit fontScale="92500"/>
          </a:bodyPr>
          <a:lstStyle/>
          <a:p>
            <a:pPr marL="0" lvl="0" indent="0" algn="l" rtl="0">
              <a:spcBef>
                <a:spcPts val="520"/>
              </a:spcBef>
              <a:spcAft>
                <a:spcPts val="0"/>
              </a:spcAft>
              <a:buNone/>
            </a:pPr>
            <a:r>
              <a:rPr lang="en-US" dirty="0"/>
              <a:t>With your group:</a:t>
            </a:r>
            <a:endParaRPr dirty="0"/>
          </a:p>
          <a:p>
            <a:pPr marL="457200" lvl="0" indent="-381317" algn="l" rtl="0">
              <a:spcBef>
                <a:spcPts val="520"/>
              </a:spcBef>
              <a:spcAft>
                <a:spcPts val="0"/>
              </a:spcAft>
              <a:buSzPct val="100000"/>
              <a:buChar char="•"/>
            </a:pPr>
            <a:r>
              <a:rPr lang="en-US" dirty="0"/>
              <a:t>Share your individual definitions from before. </a:t>
            </a:r>
            <a:endParaRPr dirty="0"/>
          </a:p>
          <a:p>
            <a:pPr marL="0" lvl="0" indent="0" algn="l" rtl="0">
              <a:spcBef>
                <a:spcPts val="520"/>
              </a:spcBef>
              <a:spcAft>
                <a:spcPts val="0"/>
              </a:spcAft>
              <a:buNone/>
            </a:pPr>
            <a:endParaRPr dirty="0"/>
          </a:p>
          <a:p>
            <a:pPr marL="0" lvl="0" indent="0" algn="l" rtl="0">
              <a:spcBef>
                <a:spcPts val="520"/>
              </a:spcBef>
              <a:spcAft>
                <a:spcPts val="0"/>
              </a:spcAft>
              <a:buNone/>
            </a:pPr>
            <a:r>
              <a:rPr lang="en-US" dirty="0">
                <a:solidFill>
                  <a:srgbClr val="910D28"/>
                </a:solidFill>
              </a:rPr>
              <a:t>How does a laser function? </a:t>
            </a:r>
            <a:endParaRPr dirty="0">
              <a:solidFill>
                <a:srgbClr val="910D28"/>
              </a:solidFill>
            </a:endParaRPr>
          </a:p>
          <a:p>
            <a:pPr marL="0" lvl="0" indent="0" algn="l" rtl="0">
              <a:spcBef>
                <a:spcPts val="520"/>
              </a:spcBef>
              <a:spcAft>
                <a:spcPts val="0"/>
              </a:spcAft>
              <a:buNone/>
            </a:pPr>
            <a:endParaRPr dirty="0"/>
          </a:p>
          <a:p>
            <a:pPr marL="457200" lvl="0" indent="-381317" algn="l" rtl="0">
              <a:spcBef>
                <a:spcPts val="520"/>
              </a:spcBef>
              <a:spcAft>
                <a:spcPts val="0"/>
              </a:spcAft>
              <a:buSzPct val="100000"/>
              <a:buChar char="•"/>
            </a:pPr>
            <a:r>
              <a:rPr lang="en-US" dirty="0"/>
              <a:t>Narrow your combined groups’ definitions down to 2 definitions. </a:t>
            </a:r>
            <a:endParaRPr dirty="0"/>
          </a:p>
        </p:txBody>
      </p:sp>
      <p:sp>
        <p:nvSpPr>
          <p:cNvPr id="173" name="Google Shape;173;g31e8ea44476_1_3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8 Up</a:t>
            </a:r>
            <a:endParaRPr/>
          </a:p>
        </p:txBody>
      </p:sp>
      <p:pic>
        <p:nvPicPr>
          <p:cNvPr id="174" name="Google Shape;174;g31e8ea44476_1_32"/>
          <p:cNvPicPr preferRelativeResize="0"/>
          <p:nvPr/>
        </p:nvPicPr>
        <p:blipFill>
          <a:blip r:embed="rId3">
            <a:alphaModFix/>
          </a:blip>
          <a:stretch>
            <a:fillRect/>
          </a:stretch>
        </p:blipFill>
        <p:spPr>
          <a:xfrm>
            <a:off x="5608287" y="182562"/>
            <a:ext cx="2549225" cy="1677125"/>
          </a:xfrm>
          <a:prstGeom prst="rect">
            <a:avLst/>
          </a:prstGeom>
          <a:noFill/>
          <a:ln>
            <a:noFill/>
          </a:ln>
        </p:spPr>
      </p:pic>
      <p:pic>
        <p:nvPicPr>
          <p:cNvPr id="175" name="Google Shape;175;g31e8ea44476_1_32" title="K20 Center 4 minute timer">
            <a:hlinkClick r:id="rId4"/>
          </p:cNvPr>
          <p:cNvPicPr preferRelativeResize="0"/>
          <p:nvPr/>
        </p:nvPicPr>
        <p:blipFill>
          <a:blip r:embed="rId5">
            <a:alphaModFix/>
          </a:blip>
          <a:stretch>
            <a:fillRect/>
          </a:stretch>
        </p:blipFill>
        <p:spPr>
          <a:xfrm>
            <a:off x="5364300" y="1963997"/>
            <a:ext cx="3048000" cy="1714500"/>
          </a:xfrm>
          <a:prstGeom prst="rect">
            <a:avLst/>
          </a:prstGeom>
          <a:noFill/>
          <a:ln>
            <a:noFill/>
          </a:ln>
        </p:spPr>
      </p:pic>
      <p:sp>
        <p:nvSpPr>
          <p:cNvPr id="176" name="Google Shape;176;g31e8ea44476_1_32"/>
          <p:cNvSpPr txBox="1"/>
          <p:nvPr/>
        </p:nvSpPr>
        <p:spPr>
          <a:xfrm>
            <a:off x="5364300" y="3678497"/>
            <a:ext cx="3037200" cy="559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200" u="sng" dirty="0">
                <a:solidFill>
                  <a:srgbClr val="1C3C58"/>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K20 4 Minute Timer</a:t>
            </a:r>
            <a:endParaRPr sz="2200" dirty="0">
              <a:solidFill>
                <a:srgbClr val="1C3C58"/>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5"/>
                                        </p:tgtEl>
                                        <p:attrNameLst>
                                          <p:attrName>style.visibility</p:attrName>
                                        </p:attrNameLst>
                                      </p:cBhvr>
                                      <p:to>
                                        <p:strVal val="visible"/>
                                      </p:to>
                                    </p:set>
                                    <p:animEffect transition="in" filter="fade">
                                      <p:cBhvr>
                                        <p:cTn id="7" dur="10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31e4b5d8796_0_119"/>
          <p:cNvSpPr txBox="1">
            <a:spLocks noGrp="1"/>
          </p:cNvSpPr>
          <p:nvPr>
            <p:ph type="body" idx="1"/>
          </p:nvPr>
        </p:nvSpPr>
        <p:spPr>
          <a:xfrm>
            <a:off x="457200" y="1309350"/>
            <a:ext cx="49071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With your new group:</a:t>
            </a:r>
            <a:endParaRPr dirty="0"/>
          </a:p>
          <a:p>
            <a:pPr marL="0" lvl="0" indent="0" algn="l" rtl="0">
              <a:spcBef>
                <a:spcPts val="520"/>
              </a:spcBef>
              <a:spcAft>
                <a:spcPts val="0"/>
              </a:spcAft>
              <a:buNone/>
            </a:pPr>
            <a:endParaRPr dirty="0"/>
          </a:p>
          <a:p>
            <a:pPr marL="12700" lvl="0" indent="0" algn="l" rtl="0">
              <a:lnSpc>
                <a:spcPct val="115000"/>
              </a:lnSpc>
              <a:spcBef>
                <a:spcPts val="0"/>
              </a:spcBef>
              <a:spcAft>
                <a:spcPts val="0"/>
              </a:spcAft>
              <a:buClr>
                <a:schemeClr val="dk1"/>
              </a:buClr>
              <a:buSzPts val="1100"/>
              <a:buFont typeface="Arial"/>
              <a:buNone/>
            </a:pPr>
            <a:r>
              <a:rPr lang="en-US" dirty="0"/>
              <a:t>Take your 4 responses and whittle them down to just 2.</a:t>
            </a:r>
            <a:endParaRPr dirty="0"/>
          </a:p>
          <a:p>
            <a:pPr marL="0" lvl="0" indent="0" algn="l" rtl="0">
              <a:spcBef>
                <a:spcPts val="520"/>
              </a:spcBef>
              <a:spcAft>
                <a:spcPts val="0"/>
              </a:spcAft>
              <a:buNone/>
            </a:pPr>
            <a:endParaRPr dirty="0"/>
          </a:p>
        </p:txBody>
      </p:sp>
      <p:sp>
        <p:nvSpPr>
          <p:cNvPr id="182" name="Google Shape;182;g31e4b5d8796_0_11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8 Up</a:t>
            </a:r>
            <a:endParaRPr/>
          </a:p>
        </p:txBody>
      </p:sp>
      <p:pic>
        <p:nvPicPr>
          <p:cNvPr id="183" name="Google Shape;183;g31e4b5d8796_0_119"/>
          <p:cNvPicPr preferRelativeResize="0"/>
          <p:nvPr/>
        </p:nvPicPr>
        <p:blipFill>
          <a:blip r:embed="rId3">
            <a:alphaModFix/>
          </a:blip>
          <a:stretch>
            <a:fillRect/>
          </a:stretch>
        </p:blipFill>
        <p:spPr>
          <a:xfrm>
            <a:off x="5613687" y="213478"/>
            <a:ext cx="2549225" cy="1677125"/>
          </a:xfrm>
          <a:prstGeom prst="rect">
            <a:avLst/>
          </a:prstGeom>
          <a:noFill/>
          <a:ln>
            <a:noFill/>
          </a:ln>
        </p:spPr>
      </p:pic>
      <p:pic>
        <p:nvPicPr>
          <p:cNvPr id="184" name="Google Shape;184;g31e4b5d8796_0_119" title="K20 Center 3 minute timer">
            <a:hlinkClick r:id="rId4"/>
          </p:cNvPr>
          <p:cNvPicPr preferRelativeResize="0"/>
          <p:nvPr/>
        </p:nvPicPr>
        <p:blipFill>
          <a:blip r:embed="rId5">
            <a:alphaModFix/>
          </a:blip>
          <a:stretch>
            <a:fillRect/>
          </a:stretch>
        </p:blipFill>
        <p:spPr>
          <a:xfrm>
            <a:off x="5364299" y="1979969"/>
            <a:ext cx="3048000" cy="1714500"/>
          </a:xfrm>
          <a:prstGeom prst="rect">
            <a:avLst/>
          </a:prstGeom>
          <a:noFill/>
          <a:ln>
            <a:noFill/>
          </a:ln>
        </p:spPr>
      </p:pic>
      <p:sp>
        <p:nvSpPr>
          <p:cNvPr id="185" name="Google Shape;185;g31e4b5d8796_0_119"/>
          <p:cNvSpPr txBox="1"/>
          <p:nvPr/>
        </p:nvSpPr>
        <p:spPr>
          <a:xfrm>
            <a:off x="5375099" y="3659759"/>
            <a:ext cx="3037200" cy="559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200" u="sng" dirty="0">
                <a:solidFill>
                  <a:srgbClr val="1C3C58"/>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K20 3 Minute Timer</a:t>
            </a:r>
            <a:endParaRPr sz="2200" dirty="0">
              <a:solidFill>
                <a:srgbClr val="1C3C58"/>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10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g31e4b5d8796_0_127"/>
          <p:cNvSpPr txBox="1">
            <a:spLocks noGrp="1"/>
          </p:cNvSpPr>
          <p:nvPr>
            <p:ph type="body" idx="1"/>
          </p:nvPr>
        </p:nvSpPr>
        <p:spPr>
          <a:xfrm>
            <a:off x="457200" y="1309350"/>
            <a:ext cx="4907100" cy="3434100"/>
          </a:xfrm>
          <a:prstGeom prst="rect">
            <a:avLst/>
          </a:prstGeom>
        </p:spPr>
        <p:txBody>
          <a:bodyPr spcFirstLastPara="1" wrap="square" lIns="91425" tIns="45700" rIns="91425" bIns="45700" anchor="t" anchorCtr="0">
            <a:normAutofit lnSpcReduction="10000"/>
          </a:bodyPr>
          <a:lstStyle/>
          <a:p>
            <a:pPr marL="0" lvl="0" indent="0" algn="l" rtl="0">
              <a:spcBef>
                <a:spcPts val="520"/>
              </a:spcBef>
              <a:spcAft>
                <a:spcPts val="0"/>
              </a:spcAft>
              <a:buNone/>
            </a:pPr>
            <a:r>
              <a:rPr lang="en-US" dirty="0"/>
              <a:t>With the whole class:</a:t>
            </a:r>
            <a:endParaRPr dirty="0"/>
          </a:p>
          <a:p>
            <a:pPr marL="0" lvl="0" indent="0" algn="l" rtl="0">
              <a:spcBef>
                <a:spcPts val="520"/>
              </a:spcBef>
              <a:spcAft>
                <a:spcPts val="0"/>
              </a:spcAft>
              <a:buNone/>
            </a:pPr>
            <a:endParaRPr dirty="0"/>
          </a:p>
          <a:p>
            <a:pPr marL="457200" lvl="0" indent="-393700" algn="l" rtl="0">
              <a:lnSpc>
                <a:spcPct val="115000"/>
              </a:lnSpc>
              <a:spcBef>
                <a:spcPts val="0"/>
              </a:spcBef>
              <a:spcAft>
                <a:spcPts val="0"/>
              </a:spcAft>
              <a:buSzPts val="2600"/>
              <a:buChar char="•"/>
            </a:pPr>
            <a:r>
              <a:rPr lang="en-US" dirty="0"/>
              <a:t>Share your 2 responses with one another.</a:t>
            </a:r>
            <a:endParaRPr dirty="0"/>
          </a:p>
          <a:p>
            <a:pPr marL="457200" lvl="0" indent="-393700" algn="l" rtl="0">
              <a:lnSpc>
                <a:spcPct val="115000"/>
              </a:lnSpc>
              <a:spcBef>
                <a:spcPts val="0"/>
              </a:spcBef>
              <a:spcAft>
                <a:spcPts val="0"/>
              </a:spcAft>
              <a:buSzPts val="2600"/>
              <a:buChar char="•"/>
            </a:pPr>
            <a:r>
              <a:rPr lang="en-US" dirty="0"/>
              <a:t>Whittle these definitions down to 1.</a:t>
            </a: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r>
              <a:rPr lang="en-US" dirty="0">
                <a:solidFill>
                  <a:srgbClr val="910D28"/>
                </a:solidFill>
              </a:rPr>
              <a:t>What’s our class definition? </a:t>
            </a:r>
            <a:endParaRPr dirty="0">
              <a:solidFill>
                <a:srgbClr val="910D28"/>
              </a:solidFill>
            </a:endParaRPr>
          </a:p>
          <a:p>
            <a:pPr marL="0" lvl="0" indent="0" algn="l" rtl="0">
              <a:spcBef>
                <a:spcPts val="520"/>
              </a:spcBef>
              <a:spcAft>
                <a:spcPts val="0"/>
              </a:spcAft>
              <a:buNone/>
            </a:pPr>
            <a:endParaRPr dirty="0"/>
          </a:p>
        </p:txBody>
      </p:sp>
      <p:sp>
        <p:nvSpPr>
          <p:cNvPr id="191" name="Google Shape;191;g31e4b5d8796_0_12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8 Up</a:t>
            </a:r>
            <a:endParaRPr/>
          </a:p>
        </p:txBody>
      </p:sp>
      <p:pic>
        <p:nvPicPr>
          <p:cNvPr id="192" name="Google Shape;192;g31e4b5d8796_0_127"/>
          <p:cNvPicPr preferRelativeResize="0"/>
          <p:nvPr/>
        </p:nvPicPr>
        <p:blipFill>
          <a:blip r:embed="rId3">
            <a:alphaModFix/>
          </a:blip>
          <a:stretch>
            <a:fillRect/>
          </a:stretch>
        </p:blipFill>
        <p:spPr>
          <a:xfrm>
            <a:off x="6594775" y="0"/>
            <a:ext cx="2549225" cy="1677125"/>
          </a:xfrm>
          <a:prstGeom prst="rect">
            <a:avLst/>
          </a:prstGeom>
          <a:noFill/>
          <a:ln>
            <a:noFill/>
          </a:ln>
        </p:spPr>
      </p:pic>
      <p:pic>
        <p:nvPicPr>
          <p:cNvPr id="193" name="Google Shape;193;g31e4b5d8796_0_127" title="K20 Center 3 minute timer">
            <a:hlinkClick r:id="rId4"/>
          </p:cNvPr>
          <p:cNvPicPr preferRelativeResize="0"/>
          <p:nvPr/>
        </p:nvPicPr>
        <p:blipFill>
          <a:blip r:embed="rId5">
            <a:alphaModFix/>
          </a:blip>
          <a:stretch>
            <a:fillRect/>
          </a:stretch>
        </p:blipFill>
        <p:spPr>
          <a:xfrm>
            <a:off x="5516700" y="1829525"/>
            <a:ext cx="3048000" cy="1714500"/>
          </a:xfrm>
          <a:prstGeom prst="rect">
            <a:avLst/>
          </a:prstGeom>
          <a:noFill/>
          <a:ln>
            <a:noFill/>
          </a:ln>
        </p:spPr>
      </p:pic>
      <p:sp>
        <p:nvSpPr>
          <p:cNvPr id="194" name="Google Shape;194;g31e4b5d8796_0_127"/>
          <p:cNvSpPr txBox="1"/>
          <p:nvPr/>
        </p:nvSpPr>
        <p:spPr>
          <a:xfrm>
            <a:off x="5527400" y="3563175"/>
            <a:ext cx="3037200" cy="559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200" u="sng">
                <a:solidFill>
                  <a:srgbClr val="1C3C58"/>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K20 3 Minute Timer</a:t>
            </a:r>
            <a:endParaRPr sz="2200">
              <a:solidFill>
                <a:srgbClr val="1C3C58"/>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3"/>
                                        </p:tgtEl>
                                        <p:attrNameLst>
                                          <p:attrName>style.visibility</p:attrName>
                                        </p:attrNameLst>
                                      </p:cBhvr>
                                      <p:to>
                                        <p:strVal val="visible"/>
                                      </p:to>
                                    </p:set>
                                    <p:animEffect transition="in" filter="fade">
                                      <p:cBhvr>
                                        <p:cTn id="7" dur="1000"/>
                                        <p:tgtEl>
                                          <p:spTgt spid="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31e8ea44476_1_4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Example Projects</a:t>
            </a:r>
            <a:endParaRPr/>
          </a:p>
        </p:txBody>
      </p:sp>
      <p:pic>
        <p:nvPicPr>
          <p:cNvPr id="200" name="Google Shape;200;g31e8ea44476_1_40" title="Edited Darnaby - Made with Clipchamp.mp4">
            <a:hlinkClick r:id="rId3"/>
          </p:cNvPr>
          <p:cNvPicPr preferRelativeResize="0"/>
          <p:nvPr/>
        </p:nvPicPr>
        <p:blipFill>
          <a:blip r:embed="rId4">
            <a:alphaModFix/>
          </a:blip>
          <a:stretch>
            <a:fillRect/>
          </a:stretch>
        </p:blipFill>
        <p:spPr>
          <a:xfrm>
            <a:off x="1535362" y="1278725"/>
            <a:ext cx="5936424" cy="333924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fade">
                                      <p:cBhvr>
                                        <p:cTn id="7" dur="1000"/>
                                        <p:tgtEl>
                                          <p:spTgt spid="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31e4b5d8796_0_0"/>
          <p:cNvSpPr txBox="1">
            <a:spLocks noGrp="1"/>
          </p:cNvSpPr>
          <p:nvPr>
            <p:ph type="title"/>
          </p:nvPr>
        </p:nvSpPr>
        <p:spPr>
          <a:xfrm>
            <a:off x="457200" y="352872"/>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Time to Pitch!</a:t>
            </a:r>
            <a:endParaRPr/>
          </a:p>
        </p:txBody>
      </p:sp>
      <p:sp>
        <p:nvSpPr>
          <p:cNvPr id="206" name="Google Shape;206;g31e4b5d8796_0_0"/>
          <p:cNvSpPr txBox="1">
            <a:spLocks noGrp="1"/>
          </p:cNvSpPr>
          <p:nvPr>
            <p:ph type="body" idx="1"/>
          </p:nvPr>
        </p:nvSpPr>
        <p:spPr>
          <a:xfrm>
            <a:off x="457200" y="1332177"/>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dirty="0"/>
              <a:t>What is your idea/product? </a:t>
            </a:r>
            <a:endParaRPr dirty="0"/>
          </a:p>
          <a:p>
            <a:pPr marL="457200" lvl="0" indent="-393700" algn="l" rtl="0">
              <a:spcBef>
                <a:spcPts val="0"/>
              </a:spcBef>
              <a:spcAft>
                <a:spcPts val="0"/>
              </a:spcAft>
              <a:buSzPts val="2600"/>
              <a:buChar char="●"/>
            </a:pPr>
            <a:r>
              <a:rPr lang="en-US" dirty="0"/>
              <a:t>Draw an image of your product.</a:t>
            </a:r>
            <a:endParaRPr dirty="0"/>
          </a:p>
          <a:p>
            <a:pPr marL="457200" lvl="0" indent="-393700" algn="l" rtl="0">
              <a:spcBef>
                <a:spcPts val="0"/>
              </a:spcBef>
              <a:spcAft>
                <a:spcPts val="0"/>
              </a:spcAft>
              <a:buSzPts val="2600"/>
              <a:buChar char="●"/>
            </a:pPr>
            <a:r>
              <a:rPr lang="en-US" dirty="0"/>
              <a:t>What are some things to consider in the design?</a:t>
            </a:r>
            <a:endParaRPr dirty="0"/>
          </a:p>
          <a:p>
            <a:pPr marL="914400" lvl="1" indent="-355600" algn="l" rtl="0">
              <a:spcBef>
                <a:spcPts val="0"/>
              </a:spcBef>
              <a:spcAft>
                <a:spcPts val="0"/>
              </a:spcAft>
              <a:buSzPts val="2000"/>
              <a:buChar char="○"/>
            </a:pPr>
            <a:r>
              <a:rPr lang="en-US" dirty="0"/>
              <a:t>What material will you use?</a:t>
            </a:r>
            <a:endParaRPr dirty="0"/>
          </a:p>
          <a:p>
            <a:pPr marL="914400" lvl="1" indent="-355600" algn="l" rtl="0">
              <a:spcBef>
                <a:spcPts val="0"/>
              </a:spcBef>
              <a:spcAft>
                <a:spcPts val="0"/>
              </a:spcAft>
              <a:buSzPts val="2000"/>
              <a:buChar char="○"/>
            </a:pPr>
            <a:r>
              <a:rPr lang="en-US" dirty="0"/>
              <a:t>How big will it be? </a:t>
            </a:r>
            <a:endParaRPr dirty="0"/>
          </a:p>
          <a:p>
            <a:pPr marL="457200" lvl="0" indent="-393700" algn="l" rtl="0">
              <a:spcBef>
                <a:spcPts val="0"/>
              </a:spcBef>
              <a:spcAft>
                <a:spcPts val="0"/>
              </a:spcAft>
              <a:buSzPts val="2600"/>
              <a:buChar char="●"/>
            </a:pPr>
            <a:r>
              <a:rPr lang="en-US" dirty="0"/>
              <a:t>Why is a laser cutter needed for this product?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Cutting Edge: Science of Precision</a:t>
            </a:r>
            <a:endParaRPr/>
          </a:p>
        </p:txBody>
      </p:sp>
      <p:sp>
        <p:nvSpPr>
          <p:cNvPr id="95" name="Google Shape;95;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lnSpc>
                <a:spcPct val="100000"/>
              </a:lnSpc>
              <a:spcBef>
                <a:spcPts val="0"/>
              </a:spcBef>
              <a:spcAft>
                <a:spcPts val="0"/>
              </a:spcAft>
              <a:buSzPts val="2600"/>
              <a:buNone/>
            </a:pPr>
            <a:r>
              <a:rPr lang="en-US" dirty="0"/>
              <a:t>Introduction to Lasers and Laser Cutters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530352" y="702427"/>
            <a:ext cx="7772400" cy="10218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01" name="Google Shape;101;p3"/>
          <p:cNvSpPr txBox="1">
            <a:spLocks noGrp="1"/>
          </p:cNvSpPr>
          <p:nvPr>
            <p:ph type="body" idx="1"/>
          </p:nvPr>
        </p:nvSpPr>
        <p:spPr>
          <a:xfrm>
            <a:off x="530352" y="1788998"/>
            <a:ext cx="7772400" cy="1132200"/>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a:t>How do lasers work?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530352" y="531352"/>
            <a:ext cx="7772400" cy="10218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dirty="0"/>
              <a:t>Learning Objectives</a:t>
            </a:r>
            <a:endParaRPr dirty="0"/>
          </a:p>
        </p:txBody>
      </p:sp>
      <p:sp>
        <p:nvSpPr>
          <p:cNvPr id="107" name="Google Shape;107;p4"/>
          <p:cNvSpPr txBox="1">
            <a:spLocks noGrp="1"/>
          </p:cNvSpPr>
          <p:nvPr>
            <p:ph type="body" idx="1"/>
          </p:nvPr>
        </p:nvSpPr>
        <p:spPr>
          <a:xfrm>
            <a:off x="530352" y="1617923"/>
            <a:ext cx="7772400" cy="1132200"/>
          </a:xfrm>
          <a:prstGeom prst="rect">
            <a:avLst/>
          </a:prstGeom>
          <a:noFill/>
          <a:ln>
            <a:noFill/>
          </a:ln>
        </p:spPr>
        <p:txBody>
          <a:bodyPr spcFirstLastPara="1" wrap="square" lIns="45700" tIns="45700" rIns="45700" bIns="45700" anchor="t" anchorCtr="0">
            <a:noAutofit/>
          </a:bodyPr>
          <a:lstStyle/>
          <a:p>
            <a:pPr marL="457200" lvl="0" indent="-381952" algn="l" rtl="0">
              <a:spcBef>
                <a:spcPts val="0"/>
              </a:spcBef>
              <a:spcAft>
                <a:spcPts val="0"/>
              </a:spcAft>
              <a:buSzPts val="2415"/>
              <a:buChar char="•"/>
            </a:pPr>
            <a:r>
              <a:rPr lang="en-US" sz="2415"/>
              <a:t>Identify what makes a laser different from other sources of light.</a:t>
            </a:r>
            <a:endParaRPr sz="2415"/>
          </a:p>
          <a:p>
            <a:pPr marL="457200" lvl="0" indent="-381952" algn="l" rtl="0">
              <a:spcBef>
                <a:spcPts val="0"/>
              </a:spcBef>
              <a:spcAft>
                <a:spcPts val="0"/>
              </a:spcAft>
              <a:buSzPts val="2415"/>
              <a:buChar char="•"/>
            </a:pPr>
            <a:r>
              <a:rPr lang="en-US" sz="2415"/>
              <a:t>Describe how lasers precisely cut and shape materials.</a:t>
            </a:r>
            <a:endParaRPr sz="2415"/>
          </a:p>
          <a:p>
            <a:pPr marL="457200" lvl="0" indent="-381952" algn="l" rtl="0">
              <a:spcBef>
                <a:spcPts val="0"/>
              </a:spcBef>
              <a:spcAft>
                <a:spcPts val="0"/>
              </a:spcAft>
              <a:buSzPts val="2415"/>
              <a:buChar char="•"/>
            </a:pPr>
            <a:r>
              <a:rPr lang="en-US" sz="2415"/>
              <a:t>Pitch a product that could be created with a laser cutter.</a:t>
            </a:r>
            <a:endParaRPr sz="2415"/>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5"/>
          <p:cNvSpPr txBox="1">
            <a:spLocks noGrp="1"/>
          </p:cNvSpPr>
          <p:nvPr>
            <p:ph type="body" idx="1"/>
          </p:nvPr>
        </p:nvSpPr>
        <p:spPr>
          <a:xfrm>
            <a:off x="457200" y="1309350"/>
            <a:ext cx="5829000" cy="3434100"/>
          </a:xfrm>
          <a:prstGeom prst="rect">
            <a:avLst/>
          </a:prstGeom>
          <a:noFill/>
          <a:ln>
            <a:noFill/>
          </a:ln>
        </p:spPr>
        <p:txBody>
          <a:bodyPr spcFirstLastPara="1" wrap="square" lIns="91425" tIns="45700" rIns="91425" bIns="45700" anchor="t" anchorCtr="0">
            <a:normAutofit/>
          </a:bodyPr>
          <a:lstStyle/>
          <a:p>
            <a:pPr marL="457200" lvl="0" indent="-368300" algn="l" rtl="0">
              <a:lnSpc>
                <a:spcPct val="115000"/>
              </a:lnSpc>
              <a:spcBef>
                <a:spcPts val="500"/>
              </a:spcBef>
              <a:spcAft>
                <a:spcPts val="0"/>
              </a:spcAft>
              <a:buSzPts val="2200"/>
              <a:buFont typeface="Arial"/>
              <a:buAutoNum type="arabicPeriod"/>
            </a:pPr>
            <a:r>
              <a:rPr lang="en-US" sz="2200" dirty="0"/>
              <a:t>Access </a:t>
            </a:r>
            <a:r>
              <a:rPr lang="en-US" sz="2200" i="1" dirty="0"/>
              <a:t>The Lit World of Lasers</a:t>
            </a:r>
            <a:r>
              <a:rPr lang="en-US" sz="2200" dirty="0"/>
              <a:t> </a:t>
            </a:r>
            <a:r>
              <a:rPr lang="en-US" sz="2200" dirty="0" err="1"/>
              <a:t>Wakelet</a:t>
            </a:r>
            <a:r>
              <a:rPr lang="en-US" sz="2200" dirty="0"/>
              <a:t>. </a:t>
            </a:r>
            <a:endParaRPr sz="2200" dirty="0"/>
          </a:p>
          <a:p>
            <a:pPr lvl="1">
              <a:lnSpc>
                <a:spcPct val="115000"/>
              </a:lnSpc>
              <a:spcBef>
                <a:spcPts val="0"/>
              </a:spcBef>
              <a:buClr>
                <a:srgbClr val="980000"/>
              </a:buClr>
              <a:buFont typeface="Arial"/>
              <a:buAutoNum type="alphaLcPeriod"/>
            </a:pPr>
            <a:r>
              <a:rPr lang="en-US" dirty="0"/>
              <a:t>Type in the URL</a:t>
            </a:r>
            <a:endParaRPr dirty="0">
              <a:solidFill>
                <a:srgbClr val="1C3C58"/>
              </a:solidFill>
            </a:endParaRPr>
          </a:p>
          <a:p>
            <a:pPr marL="914400" lvl="1" indent="-355600" algn="l" rtl="0">
              <a:lnSpc>
                <a:spcPct val="115000"/>
              </a:lnSpc>
              <a:spcBef>
                <a:spcPts val="0"/>
              </a:spcBef>
              <a:spcAft>
                <a:spcPts val="0"/>
              </a:spcAft>
              <a:buClr>
                <a:srgbClr val="980000"/>
              </a:buClr>
              <a:buSzPts val="2000"/>
              <a:buFont typeface="Calibri"/>
              <a:buAutoNum type="alphaLcPeriod"/>
            </a:pPr>
            <a:r>
              <a:rPr lang="en-US" dirty="0"/>
              <a:t>Scan QR Code</a:t>
            </a:r>
            <a:endParaRPr dirty="0">
              <a:solidFill>
                <a:srgbClr val="1C3C58"/>
              </a:solidFill>
            </a:endParaRPr>
          </a:p>
          <a:p>
            <a:pPr marL="457200" lvl="0" indent="-368300" algn="l" rtl="0">
              <a:lnSpc>
                <a:spcPct val="115000"/>
              </a:lnSpc>
              <a:spcBef>
                <a:spcPts val="0"/>
              </a:spcBef>
              <a:spcAft>
                <a:spcPts val="0"/>
              </a:spcAft>
              <a:buSzPts val="2200"/>
              <a:buFont typeface="Arial"/>
              <a:buAutoNum type="arabicPeriod"/>
            </a:pPr>
            <a:r>
              <a:rPr lang="en-US" sz="2200" dirty="0"/>
              <a:t>Choose at least one column or theme to focus on.</a:t>
            </a:r>
            <a:endParaRPr sz="2200" dirty="0"/>
          </a:p>
          <a:p>
            <a:pPr marL="457200" lvl="0" indent="-368300" algn="l" rtl="0">
              <a:lnSpc>
                <a:spcPct val="115000"/>
              </a:lnSpc>
              <a:spcBef>
                <a:spcPts val="0"/>
              </a:spcBef>
              <a:spcAft>
                <a:spcPts val="0"/>
              </a:spcAft>
              <a:buSzPts val="2200"/>
              <a:buFont typeface="Arial"/>
              <a:buAutoNum type="arabicPeriod"/>
            </a:pPr>
            <a:r>
              <a:rPr lang="en-US" sz="2200" dirty="0"/>
              <a:t>Explore the content.</a:t>
            </a:r>
            <a:endParaRPr sz="2200" dirty="0"/>
          </a:p>
          <a:p>
            <a:pPr marL="457200" lvl="0" indent="-368300" algn="l" rtl="0">
              <a:lnSpc>
                <a:spcPct val="115000"/>
              </a:lnSpc>
              <a:spcBef>
                <a:spcPts val="0"/>
              </a:spcBef>
              <a:spcAft>
                <a:spcPts val="0"/>
              </a:spcAft>
              <a:buSzPts val="2200"/>
              <a:buFont typeface="Calibri"/>
              <a:buAutoNum type="arabicPeriod"/>
            </a:pPr>
            <a:r>
              <a:rPr lang="en-US" sz="2200" dirty="0"/>
              <a:t>If time remains, view the resources in a  different column. </a:t>
            </a:r>
            <a:endParaRPr sz="2200" dirty="0"/>
          </a:p>
        </p:txBody>
      </p:sp>
      <p:sp>
        <p:nvSpPr>
          <p:cNvPr id="113" name="Google Shape;113;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Wakelet</a:t>
            </a:r>
            <a:endParaRPr/>
          </a:p>
        </p:txBody>
      </p:sp>
      <p:pic>
        <p:nvPicPr>
          <p:cNvPr id="114" name="Google Shape;114;p5"/>
          <p:cNvPicPr preferRelativeResize="0"/>
          <p:nvPr/>
        </p:nvPicPr>
        <p:blipFill>
          <a:blip r:embed="rId3">
            <a:alphaModFix/>
          </a:blip>
          <a:stretch>
            <a:fillRect/>
          </a:stretch>
        </p:blipFill>
        <p:spPr>
          <a:xfrm>
            <a:off x="6459475" y="1210550"/>
            <a:ext cx="2032500" cy="2032500"/>
          </a:xfrm>
          <a:prstGeom prst="rect">
            <a:avLst/>
          </a:prstGeom>
          <a:noFill/>
          <a:ln>
            <a:noFill/>
          </a:ln>
        </p:spPr>
      </p:pic>
      <p:sp>
        <p:nvSpPr>
          <p:cNvPr id="115" name="Google Shape;115;p5"/>
          <p:cNvSpPr txBox="1"/>
          <p:nvPr/>
        </p:nvSpPr>
        <p:spPr>
          <a:xfrm>
            <a:off x="5864275" y="3289099"/>
            <a:ext cx="3222900" cy="543429"/>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400" u="sng" dirty="0">
                <a:solidFill>
                  <a:schemeClr val="accent4"/>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https://bit.ly/4gyaTDN</a:t>
            </a:r>
            <a:r>
              <a:rPr lang="en-US" sz="2400" dirty="0">
                <a:solidFill>
                  <a:schemeClr val="accent4"/>
                </a:solidFill>
                <a:latin typeface="Calibri"/>
                <a:ea typeface="Calibri"/>
                <a:cs typeface="Calibri"/>
                <a:sym typeface="Calibri"/>
              </a:rPr>
              <a:t> </a:t>
            </a:r>
            <a:endParaRPr sz="2400" dirty="0">
              <a:solidFill>
                <a:schemeClr val="accent4"/>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31e8ea44476_1_24"/>
          <p:cNvSpPr txBox="1">
            <a:spLocks noGrp="1"/>
          </p:cNvSpPr>
          <p:nvPr>
            <p:ph type="body" idx="1"/>
          </p:nvPr>
        </p:nvSpPr>
        <p:spPr>
          <a:xfrm>
            <a:off x="457200" y="1309350"/>
            <a:ext cx="6570300" cy="3434100"/>
          </a:xfrm>
          <a:prstGeom prst="rect">
            <a:avLst/>
          </a:prstGeom>
          <a:noFill/>
          <a:ln>
            <a:noFill/>
          </a:ln>
        </p:spPr>
        <p:txBody>
          <a:bodyPr spcFirstLastPara="1" wrap="square" lIns="91425" tIns="45700" rIns="91425" bIns="45700" anchor="t" anchorCtr="0">
            <a:normAutofit/>
          </a:bodyPr>
          <a:lstStyle/>
          <a:p>
            <a:pPr marL="457200" lvl="0" indent="-381000" algn="l" rtl="0">
              <a:lnSpc>
                <a:spcPct val="150000"/>
              </a:lnSpc>
              <a:spcBef>
                <a:spcPts val="500"/>
              </a:spcBef>
              <a:spcAft>
                <a:spcPts val="0"/>
              </a:spcAft>
              <a:buSzPts val="2400"/>
              <a:buFont typeface="Calibri"/>
              <a:buChar char="•"/>
            </a:pPr>
            <a:r>
              <a:rPr lang="en-US" sz="2400"/>
              <a:t>What are some details that stand out to you about lasers and their uses? </a:t>
            </a:r>
            <a:endParaRPr sz="2400"/>
          </a:p>
          <a:p>
            <a:pPr marL="457200" lvl="0" indent="-381000" algn="l" rtl="0">
              <a:lnSpc>
                <a:spcPct val="150000"/>
              </a:lnSpc>
              <a:spcBef>
                <a:spcPts val="0"/>
              </a:spcBef>
              <a:spcAft>
                <a:spcPts val="0"/>
              </a:spcAft>
              <a:buSzPts val="2400"/>
              <a:buFont typeface="Calibri"/>
              <a:buChar char="•"/>
            </a:pPr>
            <a:r>
              <a:rPr lang="en-US" sz="2400"/>
              <a:t>What do you still wonder about lasers? </a:t>
            </a:r>
            <a:endParaRPr sz="2400"/>
          </a:p>
        </p:txBody>
      </p:sp>
      <p:sp>
        <p:nvSpPr>
          <p:cNvPr id="121" name="Google Shape;121;g31e8ea44476_1_2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I Notice, I Wonder</a:t>
            </a:r>
            <a:endParaRPr/>
          </a:p>
        </p:txBody>
      </p:sp>
      <p:pic>
        <p:nvPicPr>
          <p:cNvPr id="122" name="Google Shape;122;g31e8ea44476_1_24"/>
          <p:cNvPicPr preferRelativeResize="0"/>
          <p:nvPr/>
        </p:nvPicPr>
        <p:blipFill>
          <a:blip r:embed="rId3">
            <a:alphaModFix/>
          </a:blip>
          <a:stretch>
            <a:fillRect/>
          </a:stretch>
        </p:blipFill>
        <p:spPr>
          <a:xfrm>
            <a:off x="6947725" y="926400"/>
            <a:ext cx="2112300" cy="24557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31e4b5d8796_0_14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a:pPr>
            <a:r>
              <a:rPr lang="en-US" dirty="0"/>
              <a:t>With your assigned group, find your station. </a:t>
            </a:r>
            <a:endParaRPr dirty="0"/>
          </a:p>
          <a:p>
            <a:pPr marL="457200" lvl="0" indent="0" algn="l" rtl="0">
              <a:spcBef>
                <a:spcPts val="520"/>
              </a:spcBef>
              <a:spcAft>
                <a:spcPts val="0"/>
              </a:spcAft>
              <a:buNone/>
            </a:pPr>
            <a:endParaRPr dirty="0"/>
          </a:p>
          <a:p>
            <a:pPr marL="577850" lvl="0" indent="-514350" algn="l" rtl="0">
              <a:spcBef>
                <a:spcPts val="520"/>
              </a:spcBef>
              <a:spcAft>
                <a:spcPts val="0"/>
              </a:spcAft>
              <a:buSzPts val="2600"/>
              <a:buFont typeface="+mj-lt"/>
              <a:buAutoNum type="arabicPeriod" startAt="2"/>
            </a:pPr>
            <a:r>
              <a:rPr lang="en-US" dirty="0"/>
              <a:t>Read the Station Card and follow the “Procedures” to explore different parts of how a laser cutter works. </a:t>
            </a:r>
            <a:endParaRPr dirty="0"/>
          </a:p>
          <a:p>
            <a:pPr marL="457200" lvl="0" indent="0" algn="l" rtl="0">
              <a:spcBef>
                <a:spcPts val="520"/>
              </a:spcBef>
              <a:spcAft>
                <a:spcPts val="0"/>
              </a:spcAft>
              <a:buNone/>
            </a:pPr>
            <a:endParaRPr dirty="0"/>
          </a:p>
          <a:p>
            <a:pPr marL="577850" lvl="0" indent="-514350" algn="l" rtl="0">
              <a:spcBef>
                <a:spcPts val="520"/>
              </a:spcBef>
              <a:spcAft>
                <a:spcPts val="0"/>
              </a:spcAft>
              <a:buSzPts val="2600"/>
              <a:buFont typeface="+mj-lt"/>
              <a:buAutoNum type="arabicPeriod" startAt="3"/>
            </a:pPr>
            <a:r>
              <a:rPr lang="en-US" dirty="0"/>
              <a:t>Fill in your group’s Frayer Model handout as you work. </a:t>
            </a:r>
            <a:endParaRPr dirty="0"/>
          </a:p>
        </p:txBody>
      </p:sp>
      <p:sp>
        <p:nvSpPr>
          <p:cNvPr id="128" name="Google Shape;128;g31e4b5d8796_0_14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Stations + Frayer Models</a:t>
            </a:r>
            <a:endParaRPr/>
          </a:p>
        </p:txBody>
      </p:sp>
      <p:pic>
        <p:nvPicPr>
          <p:cNvPr id="129" name="Google Shape;129;g31e4b5d8796_0_140"/>
          <p:cNvPicPr preferRelativeResize="0"/>
          <p:nvPr/>
        </p:nvPicPr>
        <p:blipFill>
          <a:blip r:embed="rId3">
            <a:alphaModFix/>
          </a:blip>
          <a:stretch>
            <a:fillRect/>
          </a:stretch>
        </p:blipFill>
        <p:spPr>
          <a:xfrm>
            <a:off x="7239000" y="400048"/>
            <a:ext cx="1447800" cy="9239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g31e4b5d8796_0_75"/>
          <p:cNvSpPr txBox="1">
            <a:spLocks noGrp="1"/>
          </p:cNvSpPr>
          <p:nvPr>
            <p:ph type="body" idx="1"/>
          </p:nvPr>
        </p:nvSpPr>
        <p:spPr>
          <a:xfrm>
            <a:off x="457200" y="1309350"/>
            <a:ext cx="83967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AutoNum type="arabicPeriod" startAt="4"/>
            </a:pPr>
            <a:r>
              <a:rPr lang="en-US" dirty="0"/>
              <a:t>Finish the station and Frayer Model handout. </a:t>
            </a:r>
            <a:endParaRPr dirty="0"/>
          </a:p>
          <a:p>
            <a:pPr marL="457200" lvl="0" indent="-393700" algn="l" rtl="0">
              <a:spcBef>
                <a:spcPts val="0"/>
              </a:spcBef>
              <a:spcAft>
                <a:spcPts val="0"/>
              </a:spcAft>
              <a:buSzPts val="2600"/>
              <a:buAutoNum type="arabicPeriod" startAt="4"/>
            </a:pPr>
            <a:r>
              <a:rPr lang="en-US" dirty="0"/>
              <a:t>Share your observations with other group(s) at your station. </a:t>
            </a:r>
            <a:endParaRPr dirty="0"/>
          </a:p>
          <a:p>
            <a:pPr marL="457200" lvl="0" indent="-393700" algn="l" rtl="0">
              <a:spcBef>
                <a:spcPts val="0"/>
              </a:spcBef>
              <a:spcAft>
                <a:spcPts val="0"/>
              </a:spcAft>
              <a:buSzPts val="2600"/>
              <a:buAutoNum type="arabicPeriod" startAt="4"/>
            </a:pPr>
            <a:r>
              <a:rPr lang="en-US" dirty="0"/>
              <a:t>Compare your Frayer Models.</a:t>
            </a:r>
            <a:endParaRPr dirty="0"/>
          </a:p>
          <a:p>
            <a:pPr marL="457200" lvl="0" indent="-393700" algn="l" rtl="0">
              <a:spcBef>
                <a:spcPts val="0"/>
              </a:spcBef>
              <a:spcAft>
                <a:spcPts val="0"/>
              </a:spcAft>
              <a:buSzPts val="2600"/>
              <a:buAutoNum type="arabicPeriod" startAt="4"/>
            </a:pPr>
            <a:r>
              <a:rPr lang="en-US" dirty="0"/>
              <a:t>On the chart paper, create a combined Frayer Model that mirrors your handout. </a:t>
            </a:r>
            <a:endParaRPr dirty="0"/>
          </a:p>
        </p:txBody>
      </p:sp>
      <p:sp>
        <p:nvSpPr>
          <p:cNvPr id="135" name="Google Shape;135;g31e4b5d8796_0_7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Stations + Frayer Models</a:t>
            </a:r>
            <a:endParaRPr/>
          </a:p>
        </p:txBody>
      </p:sp>
      <p:pic>
        <p:nvPicPr>
          <p:cNvPr id="136" name="Google Shape;136;g31e4b5d8796_0_75"/>
          <p:cNvPicPr preferRelativeResize="0"/>
          <p:nvPr/>
        </p:nvPicPr>
        <p:blipFill>
          <a:blip r:embed="rId3">
            <a:alphaModFix/>
          </a:blip>
          <a:stretch>
            <a:fillRect/>
          </a:stretch>
        </p:blipFill>
        <p:spPr>
          <a:xfrm>
            <a:off x="7239000" y="385425"/>
            <a:ext cx="1447800" cy="9239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31e4b5d8796_0_82"/>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Share your combined Frayer Model posters! </a:t>
            </a:r>
            <a:endParaRPr dirty="0"/>
          </a:p>
          <a:p>
            <a:pPr marL="0" lvl="0" indent="0" algn="l" rtl="0">
              <a:spcBef>
                <a:spcPts val="520"/>
              </a:spcBef>
              <a:spcAft>
                <a:spcPts val="0"/>
              </a:spcAft>
              <a:buNone/>
            </a:pPr>
            <a:endParaRPr dirty="0"/>
          </a:p>
          <a:p>
            <a:pPr marL="0" lvl="0" indent="0" algn="l" rtl="0">
              <a:spcBef>
                <a:spcPts val="520"/>
              </a:spcBef>
              <a:spcAft>
                <a:spcPts val="0"/>
              </a:spcAft>
              <a:buNone/>
            </a:pPr>
            <a:r>
              <a:rPr lang="en-US" dirty="0"/>
              <a:t>At the bottom or on the back of your group Frayer Model, make a conclusion. Think about your station:</a:t>
            </a:r>
            <a:endParaRPr dirty="0"/>
          </a:p>
          <a:p>
            <a:pPr marL="0" lvl="0" indent="0" algn="ctr" rtl="0">
              <a:spcBef>
                <a:spcPts val="520"/>
              </a:spcBef>
              <a:spcAft>
                <a:spcPts val="0"/>
              </a:spcAft>
              <a:buNone/>
            </a:pPr>
            <a:endParaRPr lang="en-US" sz="2000" dirty="0">
              <a:solidFill>
                <a:srgbClr val="991B1E"/>
              </a:solidFill>
            </a:endParaRPr>
          </a:p>
          <a:p>
            <a:pPr marL="0" lvl="0" indent="0" algn="ctr" rtl="0">
              <a:spcBef>
                <a:spcPts val="520"/>
              </a:spcBef>
              <a:spcAft>
                <a:spcPts val="0"/>
              </a:spcAft>
              <a:buNone/>
            </a:pPr>
            <a:r>
              <a:rPr lang="en-US" dirty="0">
                <a:solidFill>
                  <a:srgbClr val="991B1E"/>
                </a:solidFill>
              </a:rPr>
              <a:t> How does that relate to the others? </a:t>
            </a:r>
            <a:endParaRPr dirty="0">
              <a:solidFill>
                <a:srgbClr val="991B1E"/>
              </a:solidFill>
            </a:endParaRPr>
          </a:p>
        </p:txBody>
      </p:sp>
      <p:sp>
        <p:nvSpPr>
          <p:cNvPr id="142" name="Google Shape;142;g31e4b5d8796_0_8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Share Observations </a:t>
            </a:r>
            <a:endParaRPr dirty="0"/>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852</Words>
  <Application>Microsoft Macintosh PowerPoint</Application>
  <PresentationFormat>On-screen Show (16:9)</PresentationFormat>
  <Paragraphs>92</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Noto Sans Symbols</vt:lpstr>
      <vt:lpstr>Times New Roman</vt:lpstr>
      <vt:lpstr>LEARN theme</vt:lpstr>
      <vt:lpstr>LEARN theme</vt:lpstr>
      <vt:lpstr>PowerPoint Presentation</vt:lpstr>
      <vt:lpstr>Cutting Edge: Science of Precision</vt:lpstr>
      <vt:lpstr>Essential Question</vt:lpstr>
      <vt:lpstr>Learning Objectives</vt:lpstr>
      <vt:lpstr>Wakelet</vt:lpstr>
      <vt:lpstr>I Notice, I Wonder</vt:lpstr>
      <vt:lpstr>Stations + Frayer Models</vt:lpstr>
      <vt:lpstr>Stations + Frayer Models</vt:lpstr>
      <vt:lpstr>Share Observations </vt:lpstr>
      <vt:lpstr>Muddiest Point</vt:lpstr>
      <vt:lpstr>Learn to Laser Cut</vt:lpstr>
      <vt:lpstr>Beam Me Up!</vt:lpstr>
      <vt:lpstr>Time to Define</vt:lpstr>
      <vt:lpstr>8 Up</vt:lpstr>
      <vt:lpstr>8 Up</vt:lpstr>
      <vt:lpstr>8 Up</vt:lpstr>
      <vt:lpstr>Example Projects</vt:lpstr>
      <vt:lpstr>Time to Pitch!</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of Precision</dc:title>
  <dc:subject/>
  <dc:creator>K20 Center</dc:creator>
  <cp:keywords/>
  <dc:description/>
  <cp:lastModifiedBy>Moharram, Jehanne</cp:lastModifiedBy>
  <cp:revision>1</cp:revision>
  <dcterms:created xsi:type="dcterms:W3CDTF">2020-10-14T20:24:40Z</dcterms:created>
  <dcterms:modified xsi:type="dcterms:W3CDTF">2024-12-19T17:09:59Z</dcterms:modified>
  <cp:category/>
</cp:coreProperties>
</file>