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1" roundtripDataSignature="AMtx7mhQgNlXXiAx2luIimQRcJCrkqzkx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118"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125"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111"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theatlantic.com/video/index/395078/housing-through-the-centuries/"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8" name="Google Shape;88;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1eb2635f1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1eb2635f1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1e6aff0b0a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1e6aff0b0a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1e6aff0b0a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1e6aff0b0a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1eb1832c3e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1eb1832c3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Gallery walk/carousel. Strategies. </a:t>
            </a:r>
            <a:r>
              <a:rPr lang="en-US" u="sng">
                <a:solidFill>
                  <a:srgbClr val="1155CC"/>
                </a:solidFill>
                <a:latin typeface="Calibri"/>
                <a:ea typeface="Calibri"/>
                <a:cs typeface="Calibri"/>
                <a:sym typeface="Calibri"/>
                <a:hlinkClick r:id="rId2">
                  <a:extLst>
                    <a:ext uri="{A12FA001-AC4F-418D-AE19-62706E023703}">
                      <ahyp:hlinkClr val="tx"/>
                    </a:ext>
                  </a:extLst>
                </a:hlinkClick>
              </a:rPr>
              <a:t>https://learn.k20center.ou.edu/strategy/118</a:t>
            </a:r>
            <a:r>
              <a:rPr lang="en-US">
                <a:latin typeface="Calibri"/>
                <a:ea typeface="Calibri"/>
                <a:cs typeface="Calibri"/>
                <a:sym typeface="Calibri"/>
              </a:rPr>
              <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1eb1832c3e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31eb1832c3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12700" lvl="0" marL="355600" rtl="0" algn="l">
              <a:lnSpc>
                <a:spcPct val="115000"/>
              </a:lnSpc>
              <a:spcBef>
                <a:spcPts val="1200"/>
              </a:spcBef>
              <a:spcAft>
                <a:spcPts val="1200"/>
              </a:spcAft>
              <a:buNone/>
            </a:pPr>
            <a:r>
              <a:rPr lang="en-US"/>
              <a:t>The Verge. (2017). This hurricane-proof home can withstand powerful storms. YouTube. https://www.youtube.com/watch?v=3Ge-9rARXfo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1e6aff0b0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1e6aff0b0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lang="en-US" sz="1000">
                <a:latin typeface="Calibri"/>
                <a:ea typeface="Calibri"/>
                <a:cs typeface="Calibri"/>
                <a:sym typeface="Calibri"/>
              </a:rPr>
              <a:t>K20 Center. (n.d.). Bell Ringer and Exit Tickets. Strategies. </a:t>
            </a:r>
            <a:r>
              <a:rPr lang="en-US" sz="1000" u="sng">
                <a:solidFill>
                  <a:srgbClr val="1155CC"/>
                </a:solidFill>
                <a:latin typeface="Calibri"/>
                <a:ea typeface="Calibri"/>
                <a:cs typeface="Calibri"/>
                <a:sym typeface="Calibri"/>
                <a:hlinkClick r:id="rId2">
                  <a:extLst>
                    <a:ext uri="{A12FA001-AC4F-418D-AE19-62706E023703}">
                      <ahyp:hlinkClr val="tx"/>
                    </a:ext>
                  </a:extLst>
                </a:hlinkClick>
              </a:rPr>
              <a:t>https://learn.k20center.ou.edu/strategy/125</a:t>
            </a:r>
            <a:r>
              <a:rPr lang="en-US" sz="1000">
                <a:latin typeface="Calibri"/>
                <a:ea typeface="Calibri"/>
                <a:cs typeface="Calibri"/>
                <a:sym typeface="Calibri"/>
              </a:rPr>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lt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98" name="Google Shape;98;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04" name="Google Shape;104;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e6aff0b0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1e6aff0b0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Collective brain dump. Strategies. </a:t>
            </a:r>
            <a:r>
              <a:rPr lang="en-US" u="sng">
                <a:solidFill>
                  <a:srgbClr val="1155CC"/>
                </a:solidFill>
                <a:latin typeface="Calibri"/>
                <a:ea typeface="Calibri"/>
                <a:cs typeface="Calibri"/>
                <a:sym typeface="Calibri"/>
                <a:hlinkClick r:id="rId2">
                  <a:extLst>
                    <a:ext uri="{A12FA001-AC4F-418D-AE19-62706E023703}">
                      <ahyp:hlinkClr val="tx"/>
                    </a:ext>
                  </a:extLst>
                </a:hlinkClick>
              </a:rPr>
              <a:t>https://learn.k20center.ou.edu/strategy/111</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1e6aff0b0a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1e6aff0b0a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1e6aff0b0a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1e6aff0b0a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1e6aff0b0a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1e6aff0b0a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1eb1832c3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1eb1832c3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000">
                <a:solidFill>
                  <a:srgbClr val="2C3E50"/>
                </a:solidFill>
                <a:latin typeface="Calibri"/>
                <a:ea typeface="Calibri"/>
                <a:cs typeface="Calibri"/>
                <a:sym typeface="Calibri"/>
              </a:rPr>
              <a:t>Lay, J. (2015, June 5). A Visual History of Housing Through the Centuries: An animated exploration of what “home” has looked like throughout human existence. The Atlantic. </a:t>
            </a:r>
            <a:r>
              <a:rPr lang="en-US" sz="1000" u="sng">
                <a:solidFill>
                  <a:srgbClr val="1155CC"/>
                </a:solidFill>
                <a:latin typeface="Calibri"/>
                <a:ea typeface="Calibri"/>
                <a:cs typeface="Calibri"/>
                <a:sym typeface="Calibri"/>
                <a:hlinkClick r:id="rId2">
                  <a:extLst>
                    <a:ext uri="{A12FA001-AC4F-418D-AE19-62706E023703}">
                      <ahyp:hlinkClr val="tx"/>
                    </a:ext>
                  </a:extLst>
                </a:hlinkClick>
              </a:rPr>
              <a:t>https://www.theatlantic.com/video/index/395078/housing-through-the-centuries/</a:t>
            </a:r>
            <a:r>
              <a:rPr lang="en-US" sz="1000">
                <a:latin typeface="Calibri"/>
                <a:ea typeface="Calibri"/>
                <a:cs typeface="Calibri"/>
                <a:sym typeface="Calibri"/>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ARN Logo" type="blank">
  <p:cSld name="BLANK">
    <p:spTree>
      <p:nvGrpSpPr>
        <p:cNvPr id="8"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48" name="Shape 48"/>
        <p:cNvGrpSpPr/>
        <p:nvPr/>
      </p:nvGrpSpPr>
      <p:grpSpPr>
        <a:xfrm>
          <a:off x="0" y="0"/>
          <a:ext cx="0" cy="0"/>
          <a:chOff x="0" y="0"/>
          <a:chExt cx="0" cy="0"/>
        </a:xfrm>
      </p:grpSpPr>
      <p:sp>
        <p:nvSpPr>
          <p:cNvPr id="49" name="Google Shape;49;p2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4"/>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1" name="Google Shape;51;p24"/>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rm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2" name="Google Shape;52;p24"/>
          <p:cNvSpPr txBox="1"/>
          <p:nvPr>
            <p:ph idx="3" type="body"/>
          </p:nvPr>
        </p:nvSpPr>
        <p:spPr>
          <a:xfrm>
            <a:off x="457200" y="1974760"/>
            <a:ext cx="4040188" cy="279548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53" name="Google Shape;53;p2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4" name="Google Shape;54;p24"/>
          <p:cNvSpPr txBox="1"/>
          <p:nvPr>
            <p:ph idx="4" type="body"/>
          </p:nvPr>
        </p:nvSpPr>
        <p:spPr>
          <a:xfrm>
            <a:off x="4649788" y="1974760"/>
            <a:ext cx="4040188" cy="2795481"/>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Graphic">
  <p:cSld name="Content with Graphic">
    <p:spTree>
      <p:nvGrpSpPr>
        <p:cNvPr id="55" name="Shape 55"/>
        <p:cNvGrpSpPr/>
        <p:nvPr/>
      </p:nvGrpSpPr>
      <p:grpSpPr>
        <a:xfrm>
          <a:off x="0" y="0"/>
          <a:ext cx="0" cy="0"/>
          <a:chOff x="0" y="0"/>
          <a:chExt cx="0" cy="0"/>
        </a:xfrm>
      </p:grpSpPr>
      <p:sp>
        <p:nvSpPr>
          <p:cNvPr id="56" name="Google Shape;56;p25"/>
          <p:cNvSpPr txBox="1"/>
          <p:nvPr>
            <p:ph idx="1" type="body"/>
          </p:nvPr>
        </p:nvSpPr>
        <p:spPr>
          <a:xfrm>
            <a:off x="3581400" y="1330012"/>
            <a:ext cx="5111750" cy="3257550"/>
          </a:xfrm>
          <a:prstGeom prst="rect">
            <a:avLst/>
          </a:prstGeom>
          <a:noFill/>
          <a:ln>
            <a:noFill/>
          </a:ln>
        </p:spPr>
        <p:txBody>
          <a:bodyPr anchorCtr="0" anchor="t" bIns="45700" lIns="91425" spcFirstLastPara="1" rIns="91425" wrap="square" tIns="0">
            <a:normAutofit/>
          </a:bodyPr>
          <a:lstStyle>
            <a:lvl1pPr indent="-228600" lvl="0" marL="457200" algn="l">
              <a:lnSpc>
                <a:spcPct val="100000"/>
              </a:lnSpc>
              <a:spcBef>
                <a:spcPts val="420"/>
              </a:spcBef>
              <a:spcAft>
                <a:spcPts val="0"/>
              </a:spcAft>
              <a:buSzPts val="2100"/>
              <a:buNone/>
              <a:defRPr sz="2100"/>
            </a:lvl1pPr>
            <a:lvl2pPr indent="-333883" lvl="1" marL="914400" algn="l">
              <a:lnSpc>
                <a:spcPct val="100000"/>
              </a:lnSpc>
              <a:spcBef>
                <a:spcPts val="390"/>
              </a:spcBef>
              <a:spcAft>
                <a:spcPts val="0"/>
              </a:spcAft>
              <a:buSzPts val="1658"/>
              <a:buChar char="⚫"/>
              <a:defRPr sz="1950"/>
            </a:lvl2pPr>
            <a:lvl3pPr indent="-308610" lvl="2" marL="1371600" algn="l">
              <a:lnSpc>
                <a:spcPct val="100000"/>
              </a:lnSpc>
              <a:spcBef>
                <a:spcPts val="360"/>
              </a:spcBef>
              <a:spcAft>
                <a:spcPts val="0"/>
              </a:spcAft>
              <a:buSzPts val="1260"/>
              <a:buChar char="⚫"/>
              <a:defRPr sz="1800"/>
            </a:lvl3pPr>
            <a:lvl4pPr indent="-290512" lvl="3" marL="1828800" algn="l">
              <a:lnSpc>
                <a:spcPct val="100000"/>
              </a:lnSpc>
              <a:spcBef>
                <a:spcPts val="300"/>
              </a:spcBef>
              <a:spcAft>
                <a:spcPts val="0"/>
              </a:spcAft>
              <a:buSzPts val="975"/>
              <a:buChar char="⚫"/>
              <a:defRPr sz="1500"/>
            </a:lvl4pPr>
            <a:lvl5pPr indent="-284289" lvl="4" marL="2286000" algn="l">
              <a:lnSpc>
                <a:spcPct val="100000"/>
              </a:lnSpc>
              <a:spcBef>
                <a:spcPts val="270"/>
              </a:spcBef>
              <a:spcAft>
                <a:spcPts val="0"/>
              </a:spcAft>
              <a:buSzPts val="877"/>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7" name="Google Shape;57;p25"/>
          <p:cNvSpPr txBox="1"/>
          <p:nvPr>
            <p:ph idx="2" type="body"/>
          </p:nvPr>
        </p:nvSpPr>
        <p:spPr>
          <a:xfrm>
            <a:off x="450850" y="1330012"/>
            <a:ext cx="3124200" cy="325755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30200" lvl="1" marL="914400" algn="l">
              <a:lnSpc>
                <a:spcPct val="100000"/>
              </a:lnSpc>
              <a:spcBef>
                <a:spcPts val="320"/>
              </a:spcBef>
              <a:spcAft>
                <a:spcPts val="0"/>
              </a:spcAft>
              <a:buSzPts val="1600"/>
              <a:buFont typeface="Arial"/>
              <a:buChar char="•"/>
              <a:defRPr sz="1600"/>
            </a:lvl2pPr>
            <a:lvl3pPr indent="-317500" lvl="2" marL="1371600" algn="l">
              <a:lnSpc>
                <a:spcPct val="100000"/>
              </a:lnSpc>
              <a:spcBef>
                <a:spcPts val="280"/>
              </a:spcBef>
              <a:spcAft>
                <a:spcPts val="0"/>
              </a:spcAft>
              <a:buSzPts val="1400"/>
              <a:buFont typeface="Arial"/>
              <a:buChar char="•"/>
              <a:defRPr sz="1400"/>
            </a:lvl3pPr>
            <a:lvl4pPr indent="-311150" lvl="3" marL="1828800" algn="l">
              <a:lnSpc>
                <a:spcPct val="100000"/>
              </a:lnSpc>
              <a:spcBef>
                <a:spcPts val="260"/>
              </a:spcBef>
              <a:spcAft>
                <a:spcPts val="0"/>
              </a:spcAft>
              <a:buSzPts val="1300"/>
              <a:buFont typeface="Arial"/>
              <a:buChar char="•"/>
              <a:defRPr sz="13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58" name="Google Shape;58;p2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9" name="Google Shape;59;p2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o">
  <p:cSld name="Video">
    <p:spTree>
      <p:nvGrpSpPr>
        <p:cNvPr id="60"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2" name="Google Shape;62;p26"/>
          <p:cNvSpPr/>
          <p:nvPr>
            <p:ph idx="2" type="media"/>
          </p:nvPr>
        </p:nvSpPr>
        <p:spPr>
          <a:xfrm>
            <a:off x="457200" y="1343696"/>
            <a:ext cx="6125827" cy="340834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
        <p:nvSpPr>
          <p:cNvPr id="63" name="Google Shape;63;p26"/>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p:cSld name="Table">
    <p:spTree>
      <p:nvGrpSpPr>
        <p:cNvPr id="64"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6" name="Google Shape;66;p27"/>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67"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9" name="Google Shape;69;p2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Blank 1">
    <p:spTree>
      <p:nvGrpSpPr>
        <p:cNvPr id="70"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BG">
  <p:cSld name="Blank White BG">
    <p:bg>
      <p:bgPr>
        <a:solidFill>
          <a:schemeClr val="lt1"/>
        </a:solidFill>
      </p:bgPr>
    </p:bg>
    <p:spTree>
      <p:nvGrpSpPr>
        <p:cNvPr id="72"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No Logo">
  <p:cSld name="Blank No Logo">
    <p:spTree>
      <p:nvGrpSpPr>
        <p:cNvPr id="74"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78" name="Shape 78"/>
        <p:cNvGrpSpPr/>
        <p:nvPr/>
      </p:nvGrpSpPr>
      <p:grpSpPr>
        <a:xfrm>
          <a:off x="0" y="0"/>
          <a:ext cx="0" cy="0"/>
          <a:chOff x="0" y="0"/>
          <a:chExt cx="0" cy="0"/>
        </a:xfrm>
      </p:grpSpPr>
      <p:sp>
        <p:nvSpPr>
          <p:cNvPr id="79" name="Google Shape;79;p15"/>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5"/>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pic>
        <p:nvPicPr>
          <p:cNvPr id="81" name="Google Shape;81;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82" name="Shape 82"/>
        <p:cNvGrpSpPr/>
        <p:nvPr/>
      </p:nvGrpSpPr>
      <p:grpSpPr>
        <a:xfrm>
          <a:off x="0" y="0"/>
          <a:ext cx="0" cy="0"/>
          <a:chOff x="0" y="0"/>
          <a:chExt cx="0" cy="0"/>
        </a:xfrm>
      </p:grpSpPr>
      <p:sp>
        <p:nvSpPr>
          <p:cNvPr id="83" name="Google Shape;83;p17"/>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7"/>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lnSpc>
                <a:spcPct val="100000"/>
              </a:lnSpc>
              <a:spcBef>
                <a:spcPts val="520"/>
              </a:spcBef>
              <a:spcAft>
                <a:spcPts val="0"/>
              </a:spcAft>
              <a:buClr>
                <a:schemeClr val="lt1"/>
              </a:buClr>
              <a:buSzPts val="2600"/>
              <a:buFont typeface="Arial"/>
              <a:buChar char="•"/>
              <a:defRPr sz="2600">
                <a:solidFill>
                  <a:schemeClr val="lt1"/>
                </a:solidFill>
              </a:defRPr>
            </a:lvl1pPr>
            <a:lvl2pPr indent="-228600" lvl="1" marL="914400" algn="l">
              <a:lnSpc>
                <a:spcPct val="100000"/>
              </a:lnSpc>
              <a:spcBef>
                <a:spcPts val="270"/>
              </a:spcBef>
              <a:spcAft>
                <a:spcPts val="0"/>
              </a:spcAft>
              <a:buSzPts val="1148"/>
              <a:buNone/>
              <a:defRPr sz="1350">
                <a:solidFill>
                  <a:schemeClr val="lt1"/>
                </a:solidFill>
              </a:defRPr>
            </a:lvl2pPr>
            <a:lvl3pPr indent="-228600" lvl="2" marL="1371600" algn="l">
              <a:lnSpc>
                <a:spcPct val="100000"/>
              </a:lnSpc>
              <a:spcBef>
                <a:spcPts val="240"/>
              </a:spcBef>
              <a:spcAft>
                <a:spcPts val="0"/>
              </a:spcAft>
              <a:buSzPts val="840"/>
              <a:buNone/>
              <a:defRPr sz="1200">
                <a:solidFill>
                  <a:schemeClr val="lt1"/>
                </a:solidFill>
              </a:defRPr>
            </a:lvl3pPr>
            <a:lvl4pPr indent="-228600" lvl="3" marL="1828800" algn="l">
              <a:lnSpc>
                <a:spcPct val="100000"/>
              </a:lnSpc>
              <a:spcBef>
                <a:spcPts val="210"/>
              </a:spcBef>
              <a:spcAft>
                <a:spcPts val="0"/>
              </a:spcAft>
              <a:buSzPts val="683"/>
              <a:buNone/>
              <a:defRPr sz="1050">
                <a:solidFill>
                  <a:schemeClr val="lt1"/>
                </a:solidFill>
              </a:defRPr>
            </a:lvl4pPr>
            <a:lvl5pPr indent="-228600" lvl="4" marL="2286000" algn="l">
              <a:lnSpc>
                <a:spcPct val="100000"/>
              </a:lnSpc>
              <a:spcBef>
                <a:spcPts val="210"/>
              </a:spcBef>
              <a:spcAft>
                <a:spcPts val="0"/>
              </a:spcAft>
              <a:buSzPts val="683"/>
              <a:buNone/>
              <a:defRPr sz="1050">
                <a:solidFill>
                  <a:schemeClr val="lt1"/>
                </a:solidFill>
              </a:defRPr>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85" name="Google Shape;85;p1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0" name="Shape 10"/>
        <p:cNvGrpSpPr/>
        <p:nvPr/>
      </p:nvGrpSpPr>
      <p:grpSpPr>
        <a:xfrm>
          <a:off x="0" y="0"/>
          <a:ext cx="0" cy="0"/>
          <a:chOff x="0" y="0"/>
          <a:chExt cx="0" cy="0"/>
        </a:xfrm>
      </p:grpSpPr>
      <p:sp>
        <p:nvSpPr>
          <p:cNvPr id="11" name="Google Shape;11;p18"/>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lnSpc>
                <a:spcPct val="100000"/>
              </a:lnSpc>
              <a:spcBef>
                <a:spcPts val="520"/>
              </a:spcBef>
              <a:spcAft>
                <a:spcPts val="0"/>
              </a:spcAft>
              <a:buClr>
                <a:schemeClr val="accent4"/>
              </a:buClr>
              <a:buSzPts val="2600"/>
              <a:buFont typeface="Arial"/>
              <a:buChar char="•"/>
              <a:defRPr sz="2600"/>
            </a:lvl1pPr>
            <a:lvl2pPr indent="-355600" lvl="1" marL="914400" algn="l">
              <a:lnSpc>
                <a:spcPct val="100000"/>
              </a:lnSpc>
              <a:spcBef>
                <a:spcPts val="400"/>
              </a:spcBef>
              <a:spcAft>
                <a:spcPts val="0"/>
              </a:spcAft>
              <a:buSzPts val="2000"/>
              <a:buFont typeface="Arial"/>
              <a:buChar char="•"/>
              <a:defRPr sz="2000"/>
            </a:lvl2pPr>
            <a:lvl3pPr indent="-336550" lvl="2" marL="1371600" algn="l">
              <a:lnSpc>
                <a:spcPct val="100000"/>
              </a:lnSpc>
              <a:spcBef>
                <a:spcPts val="340"/>
              </a:spcBef>
              <a:spcAft>
                <a:spcPts val="0"/>
              </a:spcAft>
              <a:buSzPts val="1700"/>
              <a:buFont typeface="Arial"/>
              <a:buChar char="•"/>
              <a:defRPr sz="1700"/>
            </a:lvl3pPr>
            <a:lvl4pPr indent="-323850" lvl="3" marL="1828800" algn="l">
              <a:lnSpc>
                <a:spcPct val="100000"/>
              </a:lnSpc>
              <a:spcBef>
                <a:spcPts val="300"/>
              </a:spcBef>
              <a:spcAft>
                <a:spcPts val="0"/>
              </a:spcAft>
              <a:buSzPts val="1500"/>
              <a:buFont typeface="Arial"/>
              <a:buChar char="•"/>
              <a:defRPr/>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12" name="Google Shape;12;p1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3" name="Google Shape;13;p1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1">
  <p:cSld name="Strategy v1">
    <p:spTree>
      <p:nvGrpSpPr>
        <p:cNvPr id="14"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6" name="Google Shape;16;p19"/>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9"/>
          <p:cNvSpPr txBox="1"/>
          <p:nvPr>
            <p:ph idx="1" type="body"/>
          </p:nvPr>
        </p:nvSpPr>
        <p:spPr>
          <a:xfrm>
            <a:off x="457200" y="1305059"/>
            <a:ext cx="5020614"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18" name="Google Shape;18;p19"/>
          <p:cNvSpPr/>
          <p:nvPr>
            <p:ph idx="2" type="pic"/>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2">
  <p:cSld name="Strategy v2">
    <p:spTree>
      <p:nvGrpSpPr>
        <p:cNvPr id="19"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1" name="Google Shape;21;p20"/>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0"/>
          <p:cNvSpPr txBox="1"/>
          <p:nvPr>
            <p:ph idx="1" type="body"/>
          </p:nvPr>
        </p:nvSpPr>
        <p:spPr>
          <a:xfrm>
            <a:off x="457200" y="1305059"/>
            <a:ext cx="3994500"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23" name="Google Shape;23;p20"/>
          <p:cNvSpPr/>
          <p:nvPr>
            <p:ph idx="2" type="pic"/>
          </p:nvPr>
        </p:nvSpPr>
        <p:spPr>
          <a:xfrm>
            <a:off x="4692302" y="1305059"/>
            <a:ext cx="3994150" cy="1420813"/>
          </a:xfrm>
          <a:prstGeom prst="rect">
            <a:avLst/>
          </a:prstGeom>
          <a:noFill/>
          <a:ln cap="flat" cmpd="sng" w="9525">
            <a:solidFill>
              <a:srgbClr val="BCD4E9"/>
            </a:solidFill>
            <a:prstDash val="solid"/>
            <a:round/>
            <a:headEnd len="sm" w="sm" type="none"/>
            <a:tailEnd len="sm" w="sm" type="none"/>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Quote">
  <p:cSld name="Pull Quote">
    <p:spTree>
      <p:nvGrpSpPr>
        <p:cNvPr id="24"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fmla="val 0" name="adj1"/>
              <a:gd fmla="val 16667" name="adj2"/>
            </a:avLst>
          </a:prstGeom>
          <a:solidFill>
            <a:srgbClr val="1C3C5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7" name="Google Shape;27;p21"/>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1"/>
          <p:cNvSpPr txBox="1"/>
          <p:nvPr>
            <p:ph idx="1" type="body"/>
          </p:nvPr>
        </p:nvSpPr>
        <p:spPr>
          <a:xfrm>
            <a:off x="2574750" y="1534732"/>
            <a:ext cx="3994500" cy="2376154"/>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520"/>
              </a:spcBef>
              <a:spcAft>
                <a:spcPts val="0"/>
              </a:spcAft>
              <a:buSzPts val="2600"/>
              <a:buNone/>
              <a:defRPr b="1">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29" name="Google Shape;29;p21"/>
          <p:cNvSpPr txBox="1"/>
          <p:nvPr>
            <p:ph idx="2" type="body"/>
          </p:nvPr>
        </p:nvSpPr>
        <p:spPr>
          <a:xfrm>
            <a:off x="3017949" y="3943350"/>
            <a:ext cx="3108101" cy="521326"/>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320"/>
              </a:spcBef>
              <a:spcAft>
                <a:spcPts val="0"/>
              </a:spcAft>
              <a:buSzPts val="1600"/>
              <a:buNone/>
              <a:defRPr b="1" i="1" sz="1600">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pic>
        <p:nvPicPr>
          <p:cNvPr descr="A picture containing icon&#10;&#10;Description automatically generated" id="30" name="Google Shape;30;p21"/>
          <p:cNvPicPr preferRelativeResize="0"/>
          <p:nvPr/>
        </p:nvPicPr>
        <p:blipFill rotWithShape="1">
          <a:blip r:embed="rId3">
            <a:alphaModFix/>
          </a:blip>
          <a:srcRect b="56088" l="34179" r="32616" t="21571"/>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31" name="Shape 31"/>
        <p:cNvGrpSpPr/>
        <p:nvPr/>
      </p:nvGrpSpPr>
      <p:grpSpPr>
        <a:xfrm>
          <a:off x="0" y="0"/>
          <a:ext cx="0" cy="0"/>
          <a:chOff x="0" y="0"/>
          <a:chExt cx="0" cy="0"/>
        </a:xfrm>
      </p:grpSpPr>
      <p:sp>
        <p:nvSpPr>
          <p:cNvPr id="32" name="Google Shape;32;p14"/>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4"/>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pic>
        <p:nvPicPr>
          <p:cNvPr id="34" name="Google Shape;34;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dered List">
  <p:cSld name="Ordered List">
    <p:spTree>
      <p:nvGrpSpPr>
        <p:cNvPr id="35" name="Shape 35"/>
        <p:cNvGrpSpPr/>
        <p:nvPr/>
      </p:nvGrpSpPr>
      <p:grpSpPr>
        <a:xfrm>
          <a:off x="0" y="0"/>
          <a:ext cx="0" cy="0"/>
          <a:chOff x="0" y="0"/>
          <a:chExt cx="0" cy="0"/>
        </a:xfrm>
      </p:grpSpPr>
      <p:sp>
        <p:nvSpPr>
          <p:cNvPr id="36" name="Google Shape;36;p22"/>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lnSpc>
                <a:spcPct val="100000"/>
              </a:lnSpc>
              <a:spcBef>
                <a:spcPts val="520"/>
              </a:spcBef>
              <a:spcAft>
                <a:spcPts val="0"/>
              </a:spcAft>
              <a:buClr>
                <a:schemeClr val="accent4"/>
              </a:buClr>
              <a:buSzPts val="2600"/>
              <a:buFont typeface="Calibri"/>
              <a:buAutoNum type="arabicPeriod"/>
              <a:defRPr sz="2600"/>
            </a:lvl1pPr>
            <a:lvl2pPr indent="-355600" lvl="1" marL="914400" algn="l">
              <a:lnSpc>
                <a:spcPct val="100000"/>
              </a:lnSpc>
              <a:spcBef>
                <a:spcPts val="400"/>
              </a:spcBef>
              <a:spcAft>
                <a:spcPts val="0"/>
              </a:spcAft>
              <a:buClr>
                <a:schemeClr val="accent4"/>
              </a:buClr>
              <a:buSzPts val="2000"/>
              <a:buFont typeface="Calibri"/>
              <a:buAutoNum type="alphaLcParenR"/>
              <a:defRPr sz="2000"/>
            </a:lvl2pPr>
            <a:lvl3pPr indent="-336550" lvl="2" marL="1371600" algn="l">
              <a:lnSpc>
                <a:spcPct val="100000"/>
              </a:lnSpc>
              <a:spcBef>
                <a:spcPts val="340"/>
              </a:spcBef>
              <a:spcAft>
                <a:spcPts val="0"/>
              </a:spcAft>
              <a:buClr>
                <a:schemeClr val="accent4"/>
              </a:buClr>
              <a:buSzPts val="1700"/>
              <a:buFont typeface="Calibri"/>
              <a:buAutoNum type="romanLcPeriod"/>
              <a:defRPr sz="1700"/>
            </a:lvl3pPr>
            <a:lvl4pPr indent="-323850" lvl="3" marL="1828800" algn="l">
              <a:lnSpc>
                <a:spcPct val="100000"/>
              </a:lnSpc>
              <a:spcBef>
                <a:spcPts val="300"/>
              </a:spcBef>
              <a:spcAft>
                <a:spcPts val="0"/>
              </a:spcAft>
              <a:buSzPts val="1500"/>
              <a:buFont typeface="Calibri"/>
              <a:buAutoNum type="arabicPeriod"/>
              <a:defRPr/>
            </a:lvl4pPr>
            <a:lvl5pPr indent="-314325" lvl="4" marL="2286000" algn="l">
              <a:lnSpc>
                <a:spcPct val="100000"/>
              </a:lnSpc>
              <a:spcBef>
                <a:spcPts val="270"/>
              </a:spcBef>
              <a:spcAft>
                <a:spcPts val="0"/>
              </a:spcAft>
              <a:buSzPts val="1350"/>
              <a:buFont typeface="Calibri"/>
              <a:buAutoNum type="arabicPeriod"/>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37" name="Google Shape;37;p2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38" name="Google Shape;38;p22"/>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39" name="Shape 39"/>
        <p:cNvGrpSpPr/>
        <p:nvPr/>
      </p:nvGrpSpPr>
      <p:grpSpPr>
        <a:xfrm>
          <a:off x="0" y="0"/>
          <a:ext cx="0" cy="0"/>
          <a:chOff x="0" y="0"/>
          <a:chExt cx="0" cy="0"/>
        </a:xfrm>
      </p:grpSpPr>
      <p:sp>
        <p:nvSpPr>
          <p:cNvPr id="40" name="Google Shape;40;p16"/>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6"/>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lnSpc>
                <a:spcPct val="100000"/>
              </a:lnSpc>
              <a:spcBef>
                <a:spcPts val="520"/>
              </a:spcBef>
              <a:spcAft>
                <a:spcPts val="0"/>
              </a:spcAft>
              <a:buClr>
                <a:schemeClr val="lt1"/>
              </a:buClr>
              <a:buSzPts val="2600"/>
              <a:buFont typeface="Arial"/>
              <a:buChar char="•"/>
              <a:defRPr sz="2600">
                <a:solidFill>
                  <a:schemeClr val="lt1"/>
                </a:solidFill>
              </a:defRPr>
            </a:lvl1pPr>
            <a:lvl2pPr indent="-228600" lvl="1" marL="914400" algn="l">
              <a:lnSpc>
                <a:spcPct val="100000"/>
              </a:lnSpc>
              <a:spcBef>
                <a:spcPts val="270"/>
              </a:spcBef>
              <a:spcAft>
                <a:spcPts val="0"/>
              </a:spcAft>
              <a:buSzPts val="1148"/>
              <a:buNone/>
              <a:defRPr sz="1350">
                <a:solidFill>
                  <a:schemeClr val="lt1"/>
                </a:solidFill>
              </a:defRPr>
            </a:lvl2pPr>
            <a:lvl3pPr indent="-228600" lvl="2" marL="1371600" algn="l">
              <a:lnSpc>
                <a:spcPct val="100000"/>
              </a:lnSpc>
              <a:spcBef>
                <a:spcPts val="240"/>
              </a:spcBef>
              <a:spcAft>
                <a:spcPts val="0"/>
              </a:spcAft>
              <a:buSzPts val="840"/>
              <a:buNone/>
              <a:defRPr sz="1200">
                <a:solidFill>
                  <a:schemeClr val="lt1"/>
                </a:solidFill>
              </a:defRPr>
            </a:lvl3pPr>
            <a:lvl4pPr indent="-228600" lvl="3" marL="1828800" algn="l">
              <a:lnSpc>
                <a:spcPct val="100000"/>
              </a:lnSpc>
              <a:spcBef>
                <a:spcPts val="210"/>
              </a:spcBef>
              <a:spcAft>
                <a:spcPts val="0"/>
              </a:spcAft>
              <a:buSzPts val="683"/>
              <a:buNone/>
              <a:defRPr sz="1050">
                <a:solidFill>
                  <a:schemeClr val="lt1"/>
                </a:solidFill>
              </a:defRPr>
            </a:lvl4pPr>
            <a:lvl5pPr indent="-228600" lvl="4" marL="2286000" algn="l">
              <a:lnSpc>
                <a:spcPct val="100000"/>
              </a:lnSpc>
              <a:spcBef>
                <a:spcPts val="210"/>
              </a:spcBef>
              <a:spcAft>
                <a:spcPts val="0"/>
              </a:spcAft>
              <a:buSzPts val="683"/>
              <a:buNone/>
              <a:defRPr sz="1050">
                <a:solidFill>
                  <a:schemeClr val="lt1"/>
                </a:solidFill>
              </a:defRPr>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42" name="Google Shape;42;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43" name="Shape 43"/>
        <p:cNvGrpSpPr/>
        <p:nvPr/>
      </p:nvGrpSpPr>
      <p:grpSpPr>
        <a:xfrm>
          <a:off x="0" y="0"/>
          <a:ext cx="0" cy="0"/>
          <a:chOff x="0" y="0"/>
          <a:chExt cx="0" cy="0"/>
        </a:xfrm>
      </p:grpSpPr>
      <p:sp>
        <p:nvSpPr>
          <p:cNvPr id="44" name="Google Shape;44;p23"/>
          <p:cNvSpPr txBox="1"/>
          <p:nvPr>
            <p:ph type="title"/>
          </p:nvPr>
        </p:nvSpPr>
        <p:spPr>
          <a:xfrm>
            <a:off x="457200" y="302954"/>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3"/>
          <p:cNvSpPr txBox="1"/>
          <p:nvPr>
            <p:ph idx="1" type="body"/>
          </p:nvPr>
        </p:nvSpPr>
        <p:spPr>
          <a:xfrm>
            <a:off x="457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46" name="Google Shape;46;p2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7" name="Google Shape;47;p23"/>
          <p:cNvSpPr txBox="1"/>
          <p:nvPr>
            <p:ph idx="2" type="body"/>
          </p:nvPr>
        </p:nvSpPr>
        <p:spPr>
          <a:xfrm>
            <a:off x="4648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1.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indent="-304800" lvl="7" marL="3657600"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indent="-295275" lvl="8" marL="4114800"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chemeClr val="dk1"/>
            </a:gs>
          </a:gsLst>
          <a:lin ang="5640000" scaled="0"/>
        </a:gradFill>
      </p:bgPr>
    </p:bg>
    <p:spTree>
      <p:nvGrpSpPr>
        <p:cNvPr id="75" name="Shape 75"/>
        <p:cNvGrpSpPr/>
        <p:nvPr/>
      </p:nvGrpSpPr>
      <p:grpSpPr>
        <a:xfrm>
          <a:off x="0" y="0"/>
          <a:ext cx="0" cy="0"/>
          <a:chOff x="0" y="0"/>
          <a:chExt cx="0" cy="0"/>
        </a:xfrm>
      </p:grpSpPr>
      <p:sp>
        <p:nvSpPr>
          <p:cNvPr id="76" name="Google Shape;76;p13"/>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7" name="Google Shape;77;p13"/>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lt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lt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lt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lt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lt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lt1"/>
                </a:solidFill>
                <a:latin typeface="Calibri"/>
                <a:ea typeface="Calibri"/>
                <a:cs typeface="Calibri"/>
                <a:sym typeface="Calibri"/>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lt1"/>
                </a:solidFill>
                <a:latin typeface="Calibri"/>
                <a:ea typeface="Calibri"/>
                <a:cs typeface="Calibri"/>
                <a:sym typeface="Calibri"/>
              </a:defRPr>
            </a:lvl7pPr>
            <a:lvl8pPr indent="-304800" lvl="7" marL="3657600" marR="0" rtl="0" algn="l">
              <a:lnSpc>
                <a:spcPct val="100000"/>
              </a:lnSpc>
              <a:spcBef>
                <a:spcPts val="240"/>
              </a:spcBef>
              <a:spcAft>
                <a:spcPts val="0"/>
              </a:spcAft>
              <a:buClr>
                <a:schemeClr val="lt2"/>
              </a:buClr>
              <a:buSzPts val="1200"/>
              <a:buFont typeface="Calibri"/>
              <a:buChar char="•"/>
              <a:defRPr b="0" i="0" sz="1200" u="none" cap="none" strike="noStrike">
                <a:solidFill>
                  <a:schemeClr val="lt1"/>
                </a:solidFill>
                <a:latin typeface="Calibri"/>
                <a:ea typeface="Calibri"/>
                <a:cs typeface="Calibri"/>
                <a:sym typeface="Calibri"/>
              </a:defRPr>
            </a:lvl8pPr>
            <a:lvl9pPr indent="-295275" lvl="8" marL="4114800" marR="0" rtl="0" algn="l">
              <a:lnSpc>
                <a:spcPct val="100000"/>
              </a:lnSpc>
              <a:spcBef>
                <a:spcPts val="210"/>
              </a:spcBef>
              <a:spcAft>
                <a:spcPts val="0"/>
              </a:spcAft>
              <a:buClr>
                <a:schemeClr val="lt2"/>
              </a:buClr>
              <a:buSzPts val="1050"/>
              <a:buFont typeface="Calibri"/>
              <a:buChar char="•"/>
              <a:defRPr b="0" i="0" sz="1050" u="none" cap="none" strike="noStrike">
                <a:solidFill>
                  <a:schemeClr val="lt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7" r:id="rId1"/>
    <p:sldLayoutId id="214748366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youtube.com/watch?v=3Ge-9rARXfo" TargetMode="External"/><Relationship Id="rId4" Type="http://schemas.openxmlformats.org/officeDocument/2006/relationships/hyperlink" Target="http://www.youtube.com/watch?v=3Ge-9rARXfo" TargetMode="External"/><Relationship Id="rId5"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hyperlink" Target="https://bit.ly/3VzvLC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youtu.be/GoCZnboThfk?feature=shared" TargetMode="External"/><Relationship Id="rId4" Type="http://schemas.openxmlformats.org/officeDocument/2006/relationships/hyperlink" Target="http://www.youtube.com/watch?v=GoCZnboThfk" TargetMode="External"/><Relationship Id="rId5"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31eb2635f17_1_0"/>
          <p:cNvSpPr txBox="1"/>
          <p:nvPr>
            <p:ph idx="1" type="body"/>
          </p:nvPr>
        </p:nvSpPr>
        <p:spPr>
          <a:xfrm>
            <a:off x="457200" y="1309352"/>
            <a:ext cx="8229600" cy="3434100"/>
          </a:xfrm>
          <a:prstGeom prst="rect">
            <a:avLst/>
          </a:prstGeom>
        </p:spPr>
        <p:txBody>
          <a:bodyPr anchorCtr="0" anchor="t" bIns="45700" lIns="91425" spcFirstLastPara="1" rIns="91425" wrap="square" tIns="45700">
            <a:normAutofit/>
          </a:bodyPr>
          <a:lstStyle/>
          <a:p>
            <a:pPr indent="-393700" lvl="0" marL="457200" rtl="0" algn="l">
              <a:spcBef>
                <a:spcPts val="520"/>
              </a:spcBef>
              <a:spcAft>
                <a:spcPts val="0"/>
              </a:spcAft>
              <a:buSzPts val="2600"/>
              <a:buAutoNum type="arabicPeriod"/>
            </a:pPr>
            <a:r>
              <a:rPr lang="en-US"/>
              <a:t>What did you learn from the timeline? </a:t>
            </a:r>
            <a:endParaRPr/>
          </a:p>
          <a:p>
            <a:pPr indent="-393700" lvl="0" marL="457200" rtl="0" algn="l">
              <a:spcBef>
                <a:spcPts val="0"/>
              </a:spcBef>
              <a:spcAft>
                <a:spcPts val="0"/>
              </a:spcAft>
              <a:buSzPts val="2600"/>
              <a:buAutoNum type="arabicPeriod"/>
            </a:pPr>
            <a:r>
              <a:rPr lang="en-US"/>
              <a:t>How did the use of technology (tools/materials) change when building homes?</a:t>
            </a:r>
            <a:endParaRPr/>
          </a:p>
        </p:txBody>
      </p:sp>
      <p:sp>
        <p:nvSpPr>
          <p:cNvPr id="147" name="Google Shape;147;g31eb2635f17_1_0"/>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Answer the following: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31e6aff0b0a_1_20"/>
          <p:cNvSpPr txBox="1"/>
          <p:nvPr>
            <p:ph idx="1" type="body"/>
          </p:nvPr>
        </p:nvSpPr>
        <p:spPr>
          <a:xfrm>
            <a:off x="457200" y="1309352"/>
            <a:ext cx="8229600" cy="3434100"/>
          </a:xfrm>
          <a:prstGeom prst="rect">
            <a:avLst/>
          </a:prstGeom>
        </p:spPr>
        <p:txBody>
          <a:bodyPr anchorCtr="0" anchor="t" bIns="45700" lIns="91425" spcFirstLastPara="1" rIns="91425" wrap="square" tIns="45700">
            <a:normAutofit lnSpcReduction="20000"/>
          </a:bodyPr>
          <a:lstStyle/>
          <a:p>
            <a:pPr indent="-393700" lvl="0" marL="914400" rtl="0" algn="l">
              <a:spcBef>
                <a:spcPts val="0"/>
              </a:spcBef>
              <a:spcAft>
                <a:spcPts val="0"/>
              </a:spcAft>
              <a:buSzPts val="2600"/>
              <a:buChar char="•"/>
            </a:pPr>
            <a:r>
              <a:rPr lang="en-US"/>
              <a:t>You</a:t>
            </a:r>
            <a:r>
              <a:rPr lang="en-US"/>
              <a:t> will work in teams to design a house that can survive an apocalypse consisting of a variety of natural disasters.</a:t>
            </a:r>
            <a:endParaRPr/>
          </a:p>
          <a:p>
            <a:pPr indent="-393700" lvl="0" marL="914400" rtl="0" algn="l">
              <a:spcBef>
                <a:spcPts val="1200"/>
              </a:spcBef>
              <a:spcAft>
                <a:spcPts val="0"/>
              </a:spcAft>
              <a:buSzPts val="2600"/>
              <a:buChar char="•"/>
            </a:pPr>
            <a:r>
              <a:rPr lang="en-US"/>
              <a:t>You will have one full class period to design your homes using Tinkercad software. </a:t>
            </a:r>
            <a:endParaRPr/>
          </a:p>
          <a:p>
            <a:pPr indent="-393700" lvl="0" marL="914400" rtl="0" algn="l">
              <a:spcBef>
                <a:spcPts val="1200"/>
              </a:spcBef>
              <a:spcAft>
                <a:spcPts val="0"/>
              </a:spcAft>
              <a:buSzPts val="2600"/>
              <a:buChar char="•"/>
            </a:pPr>
            <a:r>
              <a:rPr lang="en-US"/>
              <a:t>When you are finished, send your file to the teacher for printing or laser cutting.</a:t>
            </a:r>
            <a:endParaRPr/>
          </a:p>
          <a:p>
            <a:pPr indent="-393700" lvl="0" marL="914400" rtl="0" algn="l">
              <a:spcBef>
                <a:spcPts val="1200"/>
              </a:spcBef>
              <a:spcAft>
                <a:spcPts val="1200"/>
              </a:spcAft>
              <a:buSzPts val="2600"/>
              <a:buChar char="•"/>
            </a:pPr>
            <a:r>
              <a:rPr lang="en-US"/>
              <a:t>Keep track of the cost of your materials used and time spent.</a:t>
            </a:r>
            <a:endParaRPr/>
          </a:p>
        </p:txBody>
      </p:sp>
      <p:sp>
        <p:nvSpPr>
          <p:cNvPr id="153" name="Google Shape;153;g31e6aff0b0a_1_20"/>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Today students, it’s the end of the world!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31e6aff0b0a_1_25"/>
          <p:cNvSpPr txBox="1"/>
          <p:nvPr>
            <p:ph idx="1" type="body"/>
          </p:nvPr>
        </p:nvSpPr>
        <p:spPr>
          <a:xfrm>
            <a:off x="457200" y="1309352"/>
            <a:ext cx="8229600" cy="3434100"/>
          </a:xfrm>
          <a:prstGeom prst="rect">
            <a:avLst/>
          </a:prstGeom>
        </p:spPr>
        <p:txBody>
          <a:bodyPr anchorCtr="0" anchor="t" bIns="45700" lIns="91425" spcFirstLastPara="1" rIns="91425" wrap="square" tIns="45700">
            <a:normAutofit/>
          </a:bodyPr>
          <a:lstStyle/>
          <a:p>
            <a:pPr indent="-393700" lvl="0" marL="457200" rtl="0" algn="l">
              <a:spcBef>
                <a:spcPts val="520"/>
              </a:spcBef>
              <a:spcAft>
                <a:spcPts val="0"/>
              </a:spcAft>
              <a:buSzPts val="2600"/>
              <a:buChar char="•"/>
            </a:pPr>
            <a:r>
              <a:rPr lang="en-US"/>
              <a:t>Take the next 20 minutes to assemble your homes.</a:t>
            </a:r>
            <a:endParaRPr/>
          </a:p>
          <a:p>
            <a:pPr indent="-393700" lvl="0" marL="457200" rtl="0" algn="l">
              <a:spcBef>
                <a:spcPts val="0"/>
              </a:spcBef>
              <a:spcAft>
                <a:spcPts val="0"/>
              </a:spcAft>
              <a:buSzPts val="2600"/>
              <a:buChar char="•"/>
            </a:pPr>
            <a:r>
              <a:rPr lang="en-US"/>
              <a:t>Record your time so the teacher can add it to your time column.</a:t>
            </a:r>
            <a:endParaRPr/>
          </a:p>
        </p:txBody>
      </p:sp>
      <p:sp>
        <p:nvSpPr>
          <p:cNvPr id="159" name="Google Shape;159;g31e6aff0b0a_1_25"/>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Finish assembling your homes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31eb1832c3e_0_2"/>
          <p:cNvSpPr txBox="1"/>
          <p:nvPr>
            <p:ph idx="1" type="body"/>
          </p:nvPr>
        </p:nvSpPr>
        <p:spPr>
          <a:xfrm>
            <a:off x="457200" y="1451425"/>
            <a:ext cx="8229600" cy="3291900"/>
          </a:xfrm>
          <a:prstGeom prst="rect">
            <a:avLst/>
          </a:prstGeom>
        </p:spPr>
        <p:txBody>
          <a:bodyPr anchorCtr="0" anchor="t" bIns="45700" lIns="91425" spcFirstLastPara="1" rIns="91425" wrap="square" tIns="45700">
            <a:normAutofit/>
          </a:bodyPr>
          <a:lstStyle/>
          <a:p>
            <a:pPr indent="-406400" lvl="0" marL="457200" rtl="0" algn="l">
              <a:spcBef>
                <a:spcPts val="520"/>
              </a:spcBef>
              <a:spcAft>
                <a:spcPts val="0"/>
              </a:spcAft>
              <a:buSzPts val="2800"/>
              <a:buChar char="•"/>
            </a:pPr>
            <a:r>
              <a:rPr lang="en-US" sz="2800"/>
              <a:t>Display your group’s house on a table or desk.</a:t>
            </a:r>
            <a:endParaRPr sz="2800"/>
          </a:p>
          <a:p>
            <a:pPr indent="-406400" lvl="0" marL="457200" rtl="0" algn="l">
              <a:spcBef>
                <a:spcPts val="0"/>
              </a:spcBef>
              <a:spcAft>
                <a:spcPts val="0"/>
              </a:spcAft>
              <a:buSzPts val="2800"/>
              <a:buChar char="•"/>
            </a:pPr>
            <a:r>
              <a:rPr lang="en-US" sz="2800"/>
              <a:t>Walk around the classroom to observe other groups’ houses.</a:t>
            </a:r>
            <a:endParaRPr sz="2800"/>
          </a:p>
          <a:p>
            <a:pPr indent="-406400" lvl="0" marL="457200" rtl="0" algn="l">
              <a:spcBef>
                <a:spcPts val="0"/>
              </a:spcBef>
              <a:spcAft>
                <a:spcPts val="0"/>
              </a:spcAft>
              <a:buSzPts val="2800"/>
              <a:buChar char="•"/>
            </a:pPr>
            <a:r>
              <a:rPr lang="en-US" sz="2800"/>
              <a:t>Place your sticky note/sticker on</a:t>
            </a:r>
            <a:r>
              <a:rPr lang="en-US" sz="2800"/>
              <a:t> the one house they would most like to live in.</a:t>
            </a:r>
            <a:endParaRPr sz="2800"/>
          </a:p>
        </p:txBody>
      </p:sp>
      <p:sp>
        <p:nvSpPr>
          <p:cNvPr id="165" name="Google Shape;165;g31eb1832c3e_0_2"/>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Gallery Walk </a:t>
            </a:r>
            <a:endParaRPr/>
          </a:p>
        </p:txBody>
      </p:sp>
      <p:pic>
        <p:nvPicPr>
          <p:cNvPr id="166" name="Google Shape;166;g31eb1832c3e_0_2"/>
          <p:cNvPicPr preferRelativeResize="0"/>
          <p:nvPr/>
        </p:nvPicPr>
        <p:blipFill>
          <a:blip r:embed="rId3">
            <a:alphaModFix/>
          </a:blip>
          <a:stretch>
            <a:fillRect/>
          </a:stretch>
        </p:blipFill>
        <p:spPr>
          <a:xfrm>
            <a:off x="6837875" y="0"/>
            <a:ext cx="2306125" cy="11075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70" name="Shape 170"/>
        <p:cNvGrpSpPr/>
        <p:nvPr/>
      </p:nvGrpSpPr>
      <p:grpSpPr>
        <a:xfrm>
          <a:off x="0" y="0"/>
          <a:ext cx="0" cy="0"/>
          <a:chOff x="0" y="0"/>
          <a:chExt cx="0" cy="0"/>
        </a:xfrm>
      </p:grpSpPr>
      <p:sp>
        <p:nvSpPr>
          <p:cNvPr id="171" name="Google Shape;171;g31eb1832c3e_0_9"/>
          <p:cNvSpPr txBox="1"/>
          <p:nvPr>
            <p:ph idx="1" type="body"/>
          </p:nvPr>
        </p:nvSpPr>
        <p:spPr>
          <a:xfrm>
            <a:off x="3187500" y="4598700"/>
            <a:ext cx="2769000" cy="544800"/>
          </a:xfrm>
          <a:prstGeom prst="rect">
            <a:avLst/>
          </a:prstGeom>
        </p:spPr>
        <p:txBody>
          <a:bodyPr anchorCtr="0" anchor="t" bIns="45700" lIns="91425" spcFirstLastPara="1" rIns="91425" wrap="square" tIns="45700">
            <a:normAutofit/>
          </a:bodyPr>
          <a:lstStyle/>
          <a:p>
            <a:pPr indent="0" lvl="0" marL="0" rtl="0" algn="l">
              <a:spcBef>
                <a:spcPts val="520"/>
              </a:spcBef>
              <a:spcAft>
                <a:spcPts val="0"/>
              </a:spcAft>
              <a:buNone/>
            </a:pPr>
            <a:r>
              <a:rPr lang="en-US" sz="2200" u="sng">
                <a:solidFill>
                  <a:srgbClr val="1C3C58"/>
                </a:solidFill>
                <a:hlinkClick r:id="rId3">
                  <a:extLst>
                    <a:ext uri="{A12FA001-AC4F-418D-AE19-62706E023703}">
                      <ahyp:hlinkClr val="tx"/>
                    </a:ext>
                  </a:extLst>
                </a:hlinkClick>
              </a:rPr>
              <a:t>Hurricane-proof Home</a:t>
            </a:r>
            <a:endParaRPr sz="2200">
              <a:solidFill>
                <a:srgbClr val="1C3C58"/>
              </a:solidFill>
            </a:endParaRPr>
          </a:p>
        </p:txBody>
      </p:sp>
      <p:pic>
        <p:nvPicPr>
          <p:cNvPr descr="North Carolina-based prefab home builder Deltec has designed a home that’s built to withstand hurricanes. In the season finale of Home of the Future, The Verge and Curbed show you how one Deltec home fared against Hurricane Harvey this past summer. &#10; Subscribe: https://goo.gl/G5RXGs&#10;&#10;Check out our full video catalog: https://goo.gl/lfcGfq&#10;Visit our playlists: https://goo.gl/94XbKx&#10;Like The Verge on Facebook: https://goo.gl/2P1aGc&#10;Follow on Twitter: https://goo.gl/XTWX61&#10;Follow on Instagram: https://goo.gl/7ZeLvX&#10;Read More: http://www.theverge.com" id="172" name="Google Shape;172;g31eb1832c3e_0_9" title="This hurricane-proof home can withstand powerful storms">
            <a:hlinkClick r:id="rId4"/>
          </p:cNvPr>
          <p:cNvPicPr preferRelativeResize="0"/>
          <p:nvPr/>
        </p:nvPicPr>
        <p:blipFill>
          <a:blip r:embed="rId5">
            <a:alphaModFix/>
          </a:blip>
          <a:stretch>
            <a:fillRect/>
          </a:stretch>
        </p:blipFill>
        <p:spPr>
          <a:xfrm>
            <a:off x="1519463" y="1164650"/>
            <a:ext cx="6105080" cy="3434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1000"/>
                                        <p:tgtEl>
                                          <p:spTgt spid="1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31e6aff0b0a_0_0"/>
          <p:cNvSpPr txBox="1"/>
          <p:nvPr>
            <p:ph idx="1" type="body"/>
          </p:nvPr>
        </p:nvSpPr>
        <p:spPr>
          <a:xfrm>
            <a:off x="457200" y="1309352"/>
            <a:ext cx="8229600" cy="3434100"/>
          </a:xfrm>
          <a:prstGeom prst="rect">
            <a:avLst/>
          </a:prstGeom>
        </p:spPr>
        <p:txBody>
          <a:bodyPr anchorCtr="0" anchor="t" bIns="45700" lIns="91425" spcFirstLastPara="1" rIns="91425" wrap="square" tIns="45700">
            <a:normAutofit/>
          </a:bodyPr>
          <a:lstStyle/>
          <a:p>
            <a:pPr indent="0" lvl="0" marL="0" rtl="0" algn="l">
              <a:spcBef>
                <a:spcPts val="520"/>
              </a:spcBef>
              <a:spcAft>
                <a:spcPts val="0"/>
              </a:spcAft>
              <a:buNone/>
            </a:pPr>
            <a:r>
              <a:rPr lang="en-US"/>
              <a:t>On a separate sheet of paper, reflect on the following: </a:t>
            </a:r>
            <a:endParaRPr/>
          </a:p>
          <a:p>
            <a:pPr indent="-393700" lvl="0" marL="457200" rtl="0" algn="l">
              <a:spcBef>
                <a:spcPts val="520"/>
              </a:spcBef>
              <a:spcAft>
                <a:spcPts val="0"/>
              </a:spcAft>
              <a:buSzPts val="2600"/>
              <a:buAutoNum type="arabicPeriod"/>
            </a:pPr>
            <a:r>
              <a:rPr lang="en-US"/>
              <a:t>How would they have changed their design if they knew the tests?</a:t>
            </a:r>
            <a:endParaRPr/>
          </a:p>
          <a:p>
            <a:pPr indent="-393700" lvl="0" marL="457200" rtl="0" algn="l">
              <a:spcBef>
                <a:spcPts val="0"/>
              </a:spcBef>
              <a:spcAft>
                <a:spcPts val="0"/>
              </a:spcAft>
              <a:buSzPts val="2600"/>
              <a:buAutoNum type="arabicPeriod"/>
            </a:pPr>
            <a:r>
              <a:rPr lang="en-US"/>
              <a:t>What else do you think you would have done differently? </a:t>
            </a:r>
            <a:endParaRPr/>
          </a:p>
          <a:p>
            <a:pPr indent="-393700" lvl="0" marL="457200" rtl="0" algn="l">
              <a:spcBef>
                <a:spcPts val="0"/>
              </a:spcBef>
              <a:spcAft>
                <a:spcPts val="0"/>
              </a:spcAft>
              <a:buSzPts val="2600"/>
              <a:buAutoNum type="arabicPeriod"/>
            </a:pPr>
            <a:r>
              <a:rPr lang="en-US"/>
              <a:t>What observations did you make regarding the differences in the 3D printed versus laser cut homes?</a:t>
            </a:r>
            <a:endParaRPr/>
          </a:p>
          <a:p>
            <a:pPr indent="0" lvl="0" marL="0" rtl="0" algn="l">
              <a:spcBef>
                <a:spcPts val="520"/>
              </a:spcBef>
              <a:spcAft>
                <a:spcPts val="0"/>
              </a:spcAft>
              <a:buNone/>
            </a:pPr>
            <a:r>
              <a:t/>
            </a:r>
            <a:endParaRPr/>
          </a:p>
        </p:txBody>
      </p:sp>
      <p:sp>
        <p:nvSpPr>
          <p:cNvPr id="178" name="Google Shape;178;g31e6aff0b0a_0_0"/>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Exit Ticket</a:t>
            </a:r>
            <a:endParaRPr/>
          </a:p>
        </p:txBody>
      </p:sp>
      <p:pic>
        <p:nvPicPr>
          <p:cNvPr id="179" name="Google Shape;179;g31e6aff0b0a_0_0" title="Bell Ringers and Exit Tickets.png"/>
          <p:cNvPicPr preferRelativeResize="0"/>
          <p:nvPr/>
        </p:nvPicPr>
        <p:blipFill>
          <a:blip r:embed="rId3">
            <a:alphaModFix/>
          </a:blip>
          <a:stretch>
            <a:fillRect/>
          </a:stretch>
        </p:blipFill>
        <p:spPr>
          <a:xfrm>
            <a:off x="6516825" y="222176"/>
            <a:ext cx="1992200" cy="1027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p>
            <a:pPr indent="0" lvl="0" marL="0" rtl="0" algn="l">
              <a:lnSpc>
                <a:spcPct val="100000"/>
              </a:lnSpc>
              <a:spcBef>
                <a:spcPts val="0"/>
              </a:spcBef>
              <a:spcAft>
                <a:spcPts val="0"/>
              </a:spcAft>
              <a:buClr>
                <a:schemeClr val="lt1"/>
              </a:buClr>
              <a:buSzPts val="5000"/>
              <a:buFont typeface="Calibri"/>
              <a:buNone/>
            </a:pPr>
            <a:r>
              <a:rPr lang="en-US"/>
              <a:t>Burn It or Build It</a:t>
            </a:r>
            <a:endParaRPr/>
          </a:p>
        </p:txBody>
      </p:sp>
      <p:sp>
        <p:nvSpPr>
          <p:cNvPr id="95" name="Google Shape;95;p2"/>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p>
            <a:pPr indent="0" lvl="0" marL="0" marR="34289" rtl="0" algn="l">
              <a:lnSpc>
                <a:spcPct val="100000"/>
              </a:lnSpc>
              <a:spcBef>
                <a:spcPts val="0"/>
              </a:spcBef>
              <a:spcAft>
                <a:spcPts val="0"/>
              </a:spcAft>
              <a:buSzPts val="2600"/>
              <a:buNone/>
            </a:pPr>
            <a:r>
              <a:rPr lang="en-US"/>
              <a:t>Laser Cutters vs. 3D Printers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3"/>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p>
            <a:pPr indent="0" lvl="0" marL="55563" rtl="0" algn="l">
              <a:lnSpc>
                <a:spcPct val="100000"/>
              </a:lnSpc>
              <a:spcBef>
                <a:spcPts val="0"/>
              </a:spcBef>
              <a:spcAft>
                <a:spcPts val="0"/>
              </a:spcAft>
              <a:buSzPts val="2600"/>
              <a:buNone/>
            </a:pPr>
            <a:r>
              <a:rPr lang="en-US"/>
              <a:t>How does technology advance safety and reliability in housing?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rgbClr val="FFFFFF"/>
              </a:buClr>
              <a:buSzPts val="5000"/>
              <a:buFont typeface="Calibri"/>
              <a:buNone/>
            </a:pPr>
            <a:r>
              <a:rPr lang="en-US"/>
              <a:t>Lesson Objectives</a:t>
            </a:r>
            <a:endParaRPr/>
          </a:p>
        </p:txBody>
      </p:sp>
      <p:sp>
        <p:nvSpPr>
          <p:cNvPr id="107" name="Google Shape;107;p4"/>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fontScale="77500"/>
          </a:bodyPr>
          <a:lstStyle/>
          <a:p>
            <a:pPr indent="-356552" lvl="0" marL="457200" rtl="0" algn="l">
              <a:lnSpc>
                <a:spcPct val="100000"/>
              </a:lnSpc>
              <a:spcBef>
                <a:spcPts val="0"/>
              </a:spcBef>
              <a:spcAft>
                <a:spcPts val="0"/>
              </a:spcAft>
              <a:buSzPct val="100000"/>
              <a:buChar char="•"/>
            </a:pPr>
            <a:r>
              <a:rPr lang="en-US"/>
              <a:t>R</a:t>
            </a:r>
            <a:r>
              <a:rPr lang="en-US"/>
              <a:t>esearch and explore a timeline on the history of home construction.</a:t>
            </a:r>
            <a:endParaRPr/>
          </a:p>
          <a:p>
            <a:pPr indent="-356552" lvl="0" marL="457200" rtl="0" algn="l">
              <a:lnSpc>
                <a:spcPct val="100000"/>
              </a:lnSpc>
              <a:spcBef>
                <a:spcPts val="0"/>
              </a:spcBef>
              <a:spcAft>
                <a:spcPts val="0"/>
              </a:spcAft>
              <a:buSzPct val="100000"/>
              <a:buChar char="•"/>
            </a:pPr>
            <a:r>
              <a:rPr lang="en-US"/>
              <a:t>Evaluate design based on materials, cost, and safety.</a:t>
            </a:r>
            <a:endParaRPr/>
          </a:p>
          <a:p>
            <a:pPr indent="-356552" lvl="0" marL="457200" rtl="0" algn="l">
              <a:lnSpc>
                <a:spcPct val="100000"/>
              </a:lnSpc>
              <a:spcBef>
                <a:spcPts val="0"/>
              </a:spcBef>
              <a:spcAft>
                <a:spcPts val="0"/>
              </a:spcAft>
              <a:buSzPct val="100000"/>
              <a:buChar char="•"/>
            </a:pPr>
            <a:r>
              <a:rPr lang="en-US"/>
              <a:t>Create a model using technology tools.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31e6aff0b0a_1_0"/>
          <p:cNvSpPr txBox="1"/>
          <p:nvPr>
            <p:ph idx="1" type="body"/>
          </p:nvPr>
        </p:nvSpPr>
        <p:spPr>
          <a:xfrm>
            <a:off x="457200" y="1309350"/>
            <a:ext cx="4757100" cy="3434100"/>
          </a:xfrm>
          <a:prstGeom prst="rect">
            <a:avLst/>
          </a:prstGeom>
        </p:spPr>
        <p:txBody>
          <a:bodyPr anchorCtr="0" anchor="t" bIns="45700" lIns="91425" spcFirstLastPara="1" rIns="91425" wrap="square" tIns="45700">
            <a:normAutofit/>
          </a:bodyPr>
          <a:lstStyle/>
          <a:p>
            <a:pPr indent="-400050" lvl="0" marL="457200" rtl="0" algn="l">
              <a:spcBef>
                <a:spcPts val="520"/>
              </a:spcBef>
              <a:spcAft>
                <a:spcPts val="0"/>
              </a:spcAft>
              <a:buSzPts val="2700"/>
              <a:buChar char="•"/>
            </a:pPr>
            <a:r>
              <a:rPr lang="en-US" sz="2700"/>
              <a:t>What kind of natural disasters do building designers have to potentially plan for? </a:t>
            </a:r>
            <a:endParaRPr sz="2700"/>
          </a:p>
          <a:p>
            <a:pPr indent="0" lvl="0" marL="0" rtl="0" algn="l">
              <a:spcBef>
                <a:spcPts val="520"/>
              </a:spcBef>
              <a:spcAft>
                <a:spcPts val="0"/>
              </a:spcAft>
              <a:buNone/>
            </a:pPr>
            <a:r>
              <a:t/>
            </a:r>
            <a:endParaRPr/>
          </a:p>
          <a:p>
            <a:pPr indent="0" lvl="0" marL="0" rtl="0" algn="l">
              <a:spcBef>
                <a:spcPts val="520"/>
              </a:spcBef>
              <a:spcAft>
                <a:spcPts val="0"/>
              </a:spcAft>
              <a:buNone/>
            </a:pPr>
            <a:r>
              <a:t/>
            </a:r>
            <a:endParaRPr/>
          </a:p>
        </p:txBody>
      </p:sp>
      <p:sp>
        <p:nvSpPr>
          <p:cNvPr id="113" name="Google Shape;113;g31e6aff0b0a_1_0"/>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Collective Brain Dump</a:t>
            </a:r>
            <a:endParaRPr/>
          </a:p>
        </p:txBody>
      </p:sp>
      <p:pic>
        <p:nvPicPr>
          <p:cNvPr id="114" name="Google Shape;114;g31e6aff0b0a_1_0"/>
          <p:cNvPicPr preferRelativeResize="0"/>
          <p:nvPr/>
        </p:nvPicPr>
        <p:blipFill>
          <a:blip r:embed="rId3">
            <a:alphaModFix/>
          </a:blip>
          <a:stretch>
            <a:fillRect/>
          </a:stretch>
        </p:blipFill>
        <p:spPr>
          <a:xfrm>
            <a:off x="5877700" y="1240825"/>
            <a:ext cx="2661850" cy="2661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31e6aff0b0a_1_5"/>
          <p:cNvSpPr txBox="1"/>
          <p:nvPr>
            <p:ph idx="1" type="body"/>
          </p:nvPr>
        </p:nvSpPr>
        <p:spPr>
          <a:xfrm>
            <a:off x="457200" y="1309352"/>
            <a:ext cx="8229600" cy="3434100"/>
          </a:xfrm>
          <a:prstGeom prst="rect">
            <a:avLst/>
          </a:prstGeom>
        </p:spPr>
        <p:txBody>
          <a:bodyPr anchorCtr="0" anchor="t" bIns="45700" lIns="91425" spcFirstLastPara="1" rIns="91425" wrap="square" tIns="45700">
            <a:normAutofit/>
          </a:bodyPr>
          <a:lstStyle/>
          <a:p>
            <a:pPr indent="-393700" lvl="0" marL="457200" rtl="0" algn="l">
              <a:spcBef>
                <a:spcPts val="0"/>
              </a:spcBef>
              <a:spcAft>
                <a:spcPts val="0"/>
              </a:spcAft>
              <a:buSzPts val="2600"/>
              <a:buChar char="•"/>
            </a:pPr>
            <a:r>
              <a:rPr lang="en-US"/>
              <a:t>Using the handout, w</a:t>
            </a:r>
            <a:r>
              <a:rPr lang="en-US"/>
              <a:t>ork with a partner to research different ways to make houses sturdy enough for different natural disasters.</a:t>
            </a:r>
            <a:endParaRPr/>
          </a:p>
          <a:p>
            <a:pPr indent="0" lvl="0" marL="0" rtl="0" algn="l">
              <a:spcBef>
                <a:spcPts val="1200"/>
              </a:spcBef>
              <a:spcAft>
                <a:spcPts val="0"/>
              </a:spcAft>
              <a:buNone/>
            </a:pPr>
            <a:r>
              <a:t/>
            </a:r>
            <a:endParaRPr/>
          </a:p>
        </p:txBody>
      </p:sp>
      <p:sp>
        <p:nvSpPr>
          <p:cNvPr id="120" name="Google Shape;120;g31e6aff0b0a_1_5"/>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Guided Research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31e6aff0b0a_1_10"/>
          <p:cNvSpPr txBox="1"/>
          <p:nvPr>
            <p:ph idx="1" type="body"/>
          </p:nvPr>
        </p:nvSpPr>
        <p:spPr>
          <a:xfrm>
            <a:off x="457200" y="1309352"/>
            <a:ext cx="8229600" cy="3434100"/>
          </a:xfrm>
          <a:prstGeom prst="rect">
            <a:avLst/>
          </a:prstGeom>
        </p:spPr>
        <p:txBody>
          <a:bodyPr anchorCtr="0" anchor="t" bIns="45700" lIns="91425" spcFirstLastPara="1" rIns="91425" wrap="square" tIns="45700">
            <a:normAutofit/>
          </a:bodyPr>
          <a:lstStyle/>
          <a:p>
            <a:pPr indent="-393700" lvl="0" marL="457200" rtl="0" algn="l">
              <a:spcBef>
                <a:spcPts val="520"/>
              </a:spcBef>
              <a:spcAft>
                <a:spcPts val="0"/>
              </a:spcAft>
              <a:buSzPts val="2600"/>
              <a:buChar char="•"/>
            </a:pPr>
            <a:r>
              <a:rPr lang="en-US"/>
              <a:t>Find a group that researched</a:t>
            </a:r>
            <a:r>
              <a:rPr lang="en-US"/>
              <a:t> the same natural disaster.</a:t>
            </a:r>
            <a:endParaRPr/>
          </a:p>
          <a:p>
            <a:pPr indent="-393700" lvl="0" marL="457200" rtl="0" algn="l">
              <a:spcBef>
                <a:spcPts val="0"/>
              </a:spcBef>
              <a:spcAft>
                <a:spcPts val="0"/>
              </a:spcAft>
              <a:buSzPts val="2600"/>
              <a:buChar char="•"/>
            </a:pPr>
            <a:r>
              <a:rPr lang="en-US"/>
              <a:t>Together, create a list of top five must-haves to survive your natural disaster. </a:t>
            </a:r>
            <a:endParaRPr/>
          </a:p>
          <a:p>
            <a:pPr indent="-393700" lvl="0" marL="457200" rtl="0" algn="l">
              <a:spcBef>
                <a:spcPts val="0"/>
              </a:spcBef>
              <a:spcAft>
                <a:spcPts val="0"/>
              </a:spcAft>
              <a:buSzPts val="2600"/>
              <a:buChar char="•"/>
            </a:pPr>
            <a:r>
              <a:rPr lang="en-US"/>
              <a:t>Be prepared to share your lists.</a:t>
            </a:r>
            <a:endParaRPr/>
          </a:p>
        </p:txBody>
      </p:sp>
      <p:sp>
        <p:nvSpPr>
          <p:cNvPr id="126" name="Google Shape;126;g31e6aff0b0a_1_10"/>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Guided Research 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31e6aff0b0a_1_15"/>
          <p:cNvSpPr txBox="1"/>
          <p:nvPr>
            <p:ph idx="1" type="body"/>
          </p:nvPr>
        </p:nvSpPr>
        <p:spPr>
          <a:xfrm>
            <a:off x="457200" y="1309350"/>
            <a:ext cx="5988600" cy="3434100"/>
          </a:xfrm>
          <a:prstGeom prst="rect">
            <a:avLst/>
          </a:prstGeom>
        </p:spPr>
        <p:txBody>
          <a:bodyPr anchorCtr="0" anchor="t" bIns="45700" lIns="91425" spcFirstLastPara="1" rIns="91425" wrap="square" tIns="45700">
            <a:normAutofit/>
          </a:bodyPr>
          <a:lstStyle/>
          <a:p>
            <a:pPr indent="-393700" lvl="0" marL="457200" rtl="0" algn="l">
              <a:spcBef>
                <a:spcPts val="520"/>
              </a:spcBef>
              <a:spcAft>
                <a:spcPts val="0"/>
              </a:spcAft>
              <a:buSzPts val="2600"/>
              <a:buChar char="•"/>
            </a:pPr>
            <a:r>
              <a:rPr lang="en-US"/>
              <a:t>Review this abbreviated timeline to see how construction and building materials have changed over time. </a:t>
            </a:r>
            <a:endParaRPr/>
          </a:p>
          <a:p>
            <a:pPr indent="-393700" lvl="0" marL="457200" rtl="0" algn="l">
              <a:spcBef>
                <a:spcPts val="0"/>
              </a:spcBef>
              <a:spcAft>
                <a:spcPts val="0"/>
              </a:spcAft>
              <a:buSzPts val="2600"/>
              <a:buChar char="•"/>
            </a:pPr>
            <a:r>
              <a:rPr lang="en-US"/>
              <a:t>What similarities and differences do you notice? </a:t>
            </a:r>
            <a:endParaRPr/>
          </a:p>
        </p:txBody>
      </p:sp>
      <p:sp>
        <p:nvSpPr>
          <p:cNvPr id="132" name="Google Shape;132;g31e6aff0b0a_1_15"/>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Timeline</a:t>
            </a:r>
            <a:endParaRPr/>
          </a:p>
        </p:txBody>
      </p:sp>
      <p:pic>
        <p:nvPicPr>
          <p:cNvPr id="133" name="Google Shape;133;g31e6aff0b0a_1_15"/>
          <p:cNvPicPr preferRelativeResize="0"/>
          <p:nvPr/>
        </p:nvPicPr>
        <p:blipFill>
          <a:blip r:embed="rId3">
            <a:alphaModFix/>
          </a:blip>
          <a:stretch>
            <a:fillRect/>
          </a:stretch>
        </p:blipFill>
        <p:spPr>
          <a:xfrm>
            <a:off x="6390038" y="1047100"/>
            <a:ext cx="2223525" cy="2223525"/>
          </a:xfrm>
          <a:prstGeom prst="rect">
            <a:avLst/>
          </a:prstGeom>
          <a:noFill/>
          <a:ln>
            <a:noFill/>
          </a:ln>
        </p:spPr>
      </p:pic>
      <p:sp>
        <p:nvSpPr>
          <p:cNvPr id="134" name="Google Shape;134;g31e6aff0b0a_1_15"/>
          <p:cNvSpPr txBox="1"/>
          <p:nvPr/>
        </p:nvSpPr>
        <p:spPr>
          <a:xfrm>
            <a:off x="5859613" y="3323325"/>
            <a:ext cx="3284400" cy="62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600" u="sng">
                <a:solidFill>
                  <a:schemeClr val="accent4"/>
                </a:solidFill>
                <a:latin typeface="Calibri"/>
                <a:ea typeface="Calibri"/>
                <a:cs typeface="Calibri"/>
                <a:sym typeface="Calibri"/>
                <a:hlinkClick r:id="rId4">
                  <a:extLst>
                    <a:ext uri="{A12FA001-AC4F-418D-AE19-62706E023703}">
                      <ahyp:hlinkClr val="tx"/>
                    </a:ext>
                  </a:extLst>
                </a:hlinkClick>
              </a:rPr>
              <a:t>https://bit.ly/3VzvLCL</a:t>
            </a:r>
            <a:endParaRPr sz="2600">
              <a:solidFill>
                <a:schemeClr val="accent4"/>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38" name="Shape 138"/>
        <p:cNvGrpSpPr/>
        <p:nvPr/>
      </p:nvGrpSpPr>
      <p:grpSpPr>
        <a:xfrm>
          <a:off x="0" y="0"/>
          <a:ext cx="0" cy="0"/>
          <a:chOff x="0" y="0"/>
          <a:chExt cx="0" cy="0"/>
        </a:xfrm>
      </p:grpSpPr>
      <p:sp>
        <p:nvSpPr>
          <p:cNvPr id="139" name="Google Shape;139;g31eb1832c3e_0_16"/>
          <p:cNvSpPr txBox="1"/>
          <p:nvPr>
            <p:ph idx="1" type="body"/>
          </p:nvPr>
        </p:nvSpPr>
        <p:spPr>
          <a:xfrm>
            <a:off x="3435013" y="4708400"/>
            <a:ext cx="2532600" cy="399900"/>
          </a:xfrm>
          <a:prstGeom prst="rect">
            <a:avLst/>
          </a:prstGeom>
        </p:spPr>
        <p:txBody>
          <a:bodyPr anchorCtr="0" anchor="t" bIns="45700" lIns="91425" spcFirstLastPara="1" rIns="91425" wrap="square" tIns="45700">
            <a:normAutofit/>
          </a:bodyPr>
          <a:lstStyle/>
          <a:p>
            <a:pPr indent="0" lvl="0" marL="0" rtl="0" algn="l">
              <a:lnSpc>
                <a:spcPct val="80000"/>
              </a:lnSpc>
              <a:spcBef>
                <a:spcPts val="520"/>
              </a:spcBef>
              <a:spcAft>
                <a:spcPts val="0"/>
              </a:spcAft>
              <a:buSzPts val="1018"/>
              <a:buNone/>
            </a:pPr>
            <a:r>
              <a:rPr lang="en-US" sz="2205" u="sng">
                <a:solidFill>
                  <a:srgbClr val="3E5C61"/>
                </a:solidFill>
                <a:hlinkClick r:id="rId3">
                  <a:extLst>
                    <a:ext uri="{A12FA001-AC4F-418D-AE19-62706E023703}">
                      <ahyp:hlinkClr val="tx"/>
                    </a:ext>
                  </a:extLst>
                </a:hlinkClick>
              </a:rPr>
              <a:t>History of Houses</a:t>
            </a:r>
            <a:endParaRPr sz="2205">
              <a:solidFill>
                <a:srgbClr val="3E5C61"/>
              </a:solidFill>
            </a:endParaRPr>
          </a:p>
        </p:txBody>
      </p:sp>
      <p:sp>
        <p:nvSpPr>
          <p:cNvPr id="140" name="Google Shape;140;g31eb1832c3e_0_16"/>
          <p:cNvSpPr txBox="1"/>
          <p:nvPr>
            <p:ph type="title"/>
          </p:nvPr>
        </p:nvSpPr>
        <p:spPr>
          <a:xfrm>
            <a:off x="457200" y="307247"/>
            <a:ext cx="8229600" cy="857400"/>
          </a:xfrm>
          <a:prstGeom prst="rect">
            <a:avLst/>
          </a:prstGeom>
        </p:spPr>
        <p:txBody>
          <a:bodyPr anchorCtr="0" anchor="b" bIns="0" lIns="0" spcFirstLastPara="1" rIns="0" wrap="square" tIns="45700">
            <a:normAutofit/>
          </a:bodyPr>
          <a:lstStyle/>
          <a:p>
            <a:pPr indent="0" lvl="0" marL="0" rtl="0" algn="l">
              <a:spcBef>
                <a:spcPts val="0"/>
              </a:spcBef>
              <a:spcAft>
                <a:spcPts val="0"/>
              </a:spcAft>
              <a:buNone/>
            </a:pPr>
            <a:r>
              <a:rPr lang="en-US"/>
              <a:t>More Housing Insights</a:t>
            </a:r>
            <a:endParaRPr/>
          </a:p>
        </p:txBody>
      </p:sp>
      <p:pic>
        <p:nvPicPr>
          <p:cNvPr descr="Throughout human existence, homes have varied drastically in scope, size, and design. Cob houses originated in the eleventh century, are made from straw and earth, and last for hundreds of years. In fact, people still make them today. We've come a long way from our cave-dwelling ancestors, however:  This year, a house was printed for the first time. For around $160,000 you could print your own mansion in 2015. &#10;&#10;Watch more videos: http://www.youtube.com/theatlantic&#10;Subscribe to The Atlantic on YouTube: https://www.youtube.com/channel/UCK0z...&#10;&#10;Twitter: https://twitter.com/TheAtlanticVID&#10;Facebook: https://www.facebook.com/TheAtlantic&#10;Google+: https://plus.google.com/+TheAtlantic&#10;&#10;Subscribe to The Atlantic on YouTube: http://bit.ly/subAtlanticYT" id="141" name="Google Shape;141;g31eb1832c3e_0_16" title="Housing Through the Centuries">
            <a:hlinkClick r:id="rId4"/>
          </p:cNvPr>
          <p:cNvPicPr preferRelativeResize="0"/>
          <p:nvPr/>
        </p:nvPicPr>
        <p:blipFill>
          <a:blip r:embed="rId5">
            <a:alphaModFix/>
          </a:blip>
          <a:stretch>
            <a:fillRect/>
          </a:stretch>
        </p:blipFill>
        <p:spPr>
          <a:xfrm>
            <a:off x="1648775" y="1309350"/>
            <a:ext cx="6105080" cy="3434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2020-10-14T20:24:40Z</dcterms:created>
  <dc:creator>Lunsford, Janaye N.</dc:creator>
</cp:coreProperties>
</file>