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  <p:sldMasterId id="2147483665" r:id="rId2"/>
  </p:sldMasterIdLst>
  <p:notesMasterIdLst>
    <p:notesMasterId r:id="rId13"/>
  </p:notes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59" r:id="rId11"/>
    <p:sldId id="265" r:id="rId12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4"/>
      <p:bold r:id="rId15"/>
      <p:italic r:id="rId16"/>
      <p:boldItalic r:id="rId17"/>
    </p:embeddedFont>
    <p:embeddedFont>
      <p:font typeface="Georgia" panose="02040502050405020303" pitchFamily="18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/>
    <p:restoredTop sz="59456"/>
  </p:normalViewPr>
  <p:slideViewPr>
    <p:cSldViewPr snapToGrid="0">
      <p:cViewPr varScale="1">
        <p:scale>
          <a:sx n="74" d="100"/>
          <a:sy n="74" d="100"/>
        </p:scale>
        <p:origin x="15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1.xml"/><Relationship Id="rId21" Type="http://schemas.openxmlformats.org/officeDocument/2006/relationships/font" Target="fonts/font8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586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105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228600" algn="l" rtl="0"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51" algn="l" rtl="0"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5" name="Shape 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 rtl="0"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 rtl="0"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5" name="Shape 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9" name="Shape 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937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Shape 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/>
          <a:lstStyle>
            <a:lvl1pPr marR="34289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Shape 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/>
          <a:lstStyle>
            <a:lvl1pPr marL="457200" marR="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 rtl="0"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 rtl="0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 rtl="0"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/>
          <a:lstStyle>
            <a:lvl1pPr marR="34289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4" name="Shape 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/>
          <a:lstStyle>
            <a:lvl1pPr marL="457200" marR="0" lvl="0" indent="-2286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8" name="Shape 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321" algn="l" rtl="0"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321" algn="l" rtl="0"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321" algn="l" rtl="0"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3" name="Shape 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Shape 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jasonholtzclaw.wordpress.com/tag/giving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53558245@N02/4978403537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9D0C7-B006-474B-96CE-A1DDBE18D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1257"/>
            <a:ext cx="8229600" cy="775813"/>
          </a:xfrm>
        </p:spPr>
        <p:txBody>
          <a:bodyPr/>
          <a:lstStyle/>
          <a:p>
            <a:r>
              <a:rPr lang="en-US" dirty="0"/>
              <a:t>Mahatma </a:t>
            </a:r>
            <a:r>
              <a:rPr lang="en-US" dirty="0" err="1"/>
              <a:t>Ghandi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2A8EB-3885-443A-8C93-980EA9AE0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653" y="1154066"/>
            <a:ext cx="4739390" cy="3728177"/>
          </a:xfrm>
        </p:spPr>
        <p:txBody>
          <a:bodyPr/>
          <a:lstStyle/>
          <a:p>
            <a:pPr marL="63500" indent="0">
              <a:buNone/>
            </a:pPr>
            <a:r>
              <a:rPr lang="en-US" sz="2400" i="1" dirty="0"/>
              <a:t>I admire Mahatma </a:t>
            </a:r>
            <a:r>
              <a:rPr lang="en-US" sz="2400" i="1" dirty="0" err="1"/>
              <a:t>Ghandi</a:t>
            </a:r>
            <a:r>
              <a:rPr lang="en-US" sz="2400" i="1" dirty="0"/>
              <a:t> for his courage. He led his people in peaceful protests against an </a:t>
            </a:r>
            <a:r>
              <a:rPr lang="en-US" sz="2400" i="1"/>
              <a:t>unfair government, </a:t>
            </a:r>
            <a:r>
              <a:rPr lang="en-US" sz="2400" i="1" dirty="0"/>
              <a:t>always stressing non-violence. His courage was like a lion but his heart was a lamb, working for justice for all people. Although a small man in height and barely 90 pounds, </a:t>
            </a:r>
            <a:r>
              <a:rPr lang="en-US" sz="2400" i="1" dirty="0" err="1"/>
              <a:t>Ghandi</a:t>
            </a:r>
            <a:r>
              <a:rPr lang="en-US" sz="2400" i="1" dirty="0"/>
              <a:t> was a giant among men.</a:t>
            </a:r>
            <a:endParaRPr lang="en-US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4BD16A-10BC-4C4B-AFE4-840EBAE586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196591" y="808996"/>
            <a:ext cx="3749756" cy="28123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639C8F-E94A-4BD8-8A84-1076D1168295}"/>
              </a:ext>
            </a:extLst>
          </p:cNvPr>
          <p:cNvSpPr txBox="1"/>
          <p:nvPr/>
        </p:nvSpPr>
        <p:spPr>
          <a:xfrm>
            <a:off x="5413596" y="3875598"/>
            <a:ext cx="33602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s://jasonholtzclaw.wordpress.com/tag/giving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/3.0/"/>
              </a:rPr>
              <a:t>CC BY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9055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sz="3600" dirty="0"/>
              <a:t>Nose Like a Cherry:</a:t>
            </a:r>
            <a:br>
              <a:rPr lang="en-US" sz="3600" dirty="0"/>
            </a:br>
            <a:r>
              <a:rPr lang="en-US" sz="3600" dirty="0"/>
              <a:t>Understanding Similes and Metaphors</a:t>
            </a:r>
            <a:endParaRPr sz="3600" dirty="0"/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 dirty="0"/>
              <a:t>ELA</a:t>
            </a:r>
          </a:p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None/>
            </a:pPr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or 8</a:t>
            </a:r>
            <a:r>
              <a:rPr lang="en-US" baseline="30000" dirty="0"/>
              <a:t>th</a:t>
            </a:r>
            <a:r>
              <a:rPr lang="en-US" dirty="0"/>
              <a:t> Grade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3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Guiding Questions:</a:t>
            </a:r>
            <a:endParaRPr sz="36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1017767" y="1685677"/>
            <a:ext cx="7323151" cy="284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i="1" dirty="0"/>
              <a:t>What are metaphors and similes? </a:t>
            </a:r>
          </a:p>
          <a:p>
            <a:pPr marL="63500" indent="0">
              <a:buNone/>
            </a:pPr>
            <a:r>
              <a:rPr lang="en-US" i="1" dirty="0"/>
              <a:t> </a:t>
            </a:r>
          </a:p>
          <a:p>
            <a:r>
              <a:rPr lang="en-US" i="1" dirty="0"/>
              <a:t>How do we recognize them? </a:t>
            </a:r>
          </a:p>
          <a:p>
            <a:pPr marL="63500" indent="0">
              <a:buNone/>
            </a:pPr>
            <a:endParaRPr lang="en-US" i="1" dirty="0"/>
          </a:p>
          <a:p>
            <a:r>
              <a:rPr lang="en-US" i="1" dirty="0"/>
              <a:t>Why do we use metaphors and similes in writing?</a:t>
            </a:r>
            <a:endParaRPr lang="en-US" dirty="0"/>
          </a:p>
          <a:p>
            <a:pPr marL="63500" indent="0">
              <a:buNone/>
            </a:pPr>
            <a:br>
              <a:rPr lang="en-US" dirty="0"/>
            </a:br>
            <a:endParaRPr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701CB-C89C-41A5-AA18-D8809CB01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Sticky Bars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4C272-1C01-49D7-BA58-72563A595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Place your name at the top of the sticky note.</a:t>
            </a:r>
          </a:p>
          <a:p>
            <a:endParaRPr lang="en-US" dirty="0"/>
          </a:p>
          <a:p>
            <a:r>
              <a:rPr lang="en-US" dirty="0"/>
              <a:t>Choose the sentence that tells you the LEAST about </a:t>
            </a:r>
            <a:r>
              <a:rPr lang="en-US" dirty="0" err="1"/>
              <a:t>Leeza’s</a:t>
            </a:r>
            <a:r>
              <a:rPr lang="en-US" dirty="0"/>
              <a:t> feelings.</a:t>
            </a:r>
          </a:p>
          <a:p>
            <a:pPr marL="63500" indent="0">
              <a:buNone/>
            </a:pPr>
            <a:endParaRPr lang="en-US" dirty="0"/>
          </a:p>
          <a:p>
            <a:r>
              <a:rPr lang="en-US" dirty="0"/>
              <a:t>Write the reason you chose that sentence on the </a:t>
            </a:r>
            <a:br>
              <a:rPr lang="en-US" dirty="0"/>
            </a:br>
            <a:r>
              <a:rPr lang="en-US" dirty="0"/>
              <a:t>sticky note.</a:t>
            </a:r>
          </a:p>
        </p:txBody>
      </p:sp>
    </p:spTree>
    <p:extLst>
      <p:ext uri="{BB962C8B-B14F-4D97-AF65-F5344CB8AC3E}">
        <p14:creationId xmlns:p14="http://schemas.microsoft.com/office/powerpoint/2010/main" val="308096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1203B-24E9-41A7-8F65-8A1A06337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87743"/>
            <a:ext cx="8305800" cy="503565"/>
          </a:xfrm>
        </p:spPr>
        <p:txBody>
          <a:bodyPr/>
          <a:lstStyle/>
          <a:p>
            <a:pPr algn="ctr"/>
            <a:r>
              <a:rPr lang="en-US" sz="2400" dirty="0"/>
              <a:t>Choose the sentence that LEAST describes </a:t>
            </a:r>
            <a:r>
              <a:rPr lang="en-US" sz="2400" dirty="0" err="1"/>
              <a:t>Leeza’s</a:t>
            </a:r>
            <a:r>
              <a:rPr lang="en-US" sz="2400" dirty="0"/>
              <a:t> feelings.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9E831D-43DD-4F5F-B1A5-10AEDE924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771732"/>
              </p:ext>
            </p:extLst>
          </p:nvPr>
        </p:nvGraphicFramePr>
        <p:xfrm>
          <a:off x="499672" y="939385"/>
          <a:ext cx="7879831" cy="3596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6171">
                  <a:extLst>
                    <a:ext uri="{9D8B030D-6E8A-4147-A177-3AD203B41FA5}">
                      <a16:colId xmlns:a16="http://schemas.microsoft.com/office/drawing/2014/main" val="1567489283"/>
                    </a:ext>
                  </a:extLst>
                </a:gridCol>
                <a:gridCol w="1951220">
                  <a:extLst>
                    <a:ext uri="{9D8B030D-6E8A-4147-A177-3AD203B41FA5}">
                      <a16:colId xmlns:a16="http://schemas.microsoft.com/office/drawing/2014/main" val="1952774090"/>
                    </a:ext>
                  </a:extLst>
                </a:gridCol>
                <a:gridCol w="1951220">
                  <a:extLst>
                    <a:ext uri="{9D8B030D-6E8A-4147-A177-3AD203B41FA5}">
                      <a16:colId xmlns:a16="http://schemas.microsoft.com/office/drawing/2014/main" val="2578500979"/>
                    </a:ext>
                  </a:extLst>
                </a:gridCol>
                <a:gridCol w="1951220">
                  <a:extLst>
                    <a:ext uri="{9D8B030D-6E8A-4147-A177-3AD203B41FA5}">
                      <a16:colId xmlns:a16="http://schemas.microsoft.com/office/drawing/2014/main" val="1685870073"/>
                    </a:ext>
                  </a:extLst>
                </a:gridCol>
              </a:tblGrid>
              <a:tr h="395927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159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cried large tears down her cheeks. 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Leeza's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tears were the Pacific Ocean—rushing and salty. 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cried.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4.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Leeza's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tears were flowing down her cheeks like a river.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661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57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1203B-24E9-41A7-8F65-8A1A06337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287743"/>
            <a:ext cx="8305800" cy="503565"/>
          </a:xfrm>
        </p:spPr>
        <p:txBody>
          <a:bodyPr/>
          <a:lstStyle/>
          <a:p>
            <a:pPr algn="ctr"/>
            <a:r>
              <a:rPr lang="en-US" sz="2400" dirty="0"/>
              <a:t>Choose the sentence that MOST describes </a:t>
            </a:r>
            <a:r>
              <a:rPr lang="en-US" sz="2400" dirty="0" err="1"/>
              <a:t>Leeza’s</a:t>
            </a:r>
            <a:r>
              <a:rPr lang="en-US" sz="2400" dirty="0"/>
              <a:t> feelings.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9E831D-43DD-4F5F-B1A5-10AEDE924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950279"/>
              </p:ext>
            </p:extLst>
          </p:nvPr>
        </p:nvGraphicFramePr>
        <p:xfrm>
          <a:off x="499672" y="939385"/>
          <a:ext cx="7879831" cy="3596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6171">
                  <a:extLst>
                    <a:ext uri="{9D8B030D-6E8A-4147-A177-3AD203B41FA5}">
                      <a16:colId xmlns:a16="http://schemas.microsoft.com/office/drawing/2014/main" val="1567489283"/>
                    </a:ext>
                  </a:extLst>
                </a:gridCol>
                <a:gridCol w="1951220">
                  <a:extLst>
                    <a:ext uri="{9D8B030D-6E8A-4147-A177-3AD203B41FA5}">
                      <a16:colId xmlns:a16="http://schemas.microsoft.com/office/drawing/2014/main" val="1952774090"/>
                    </a:ext>
                  </a:extLst>
                </a:gridCol>
                <a:gridCol w="1951220">
                  <a:extLst>
                    <a:ext uri="{9D8B030D-6E8A-4147-A177-3AD203B41FA5}">
                      <a16:colId xmlns:a16="http://schemas.microsoft.com/office/drawing/2014/main" val="2578500979"/>
                    </a:ext>
                  </a:extLst>
                </a:gridCol>
                <a:gridCol w="1951220">
                  <a:extLst>
                    <a:ext uri="{9D8B030D-6E8A-4147-A177-3AD203B41FA5}">
                      <a16:colId xmlns:a16="http://schemas.microsoft.com/office/drawing/2014/main" val="1685870073"/>
                    </a:ext>
                  </a:extLst>
                </a:gridCol>
              </a:tblGrid>
              <a:tr h="395927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159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cried large tears down her cheeks. 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Leeza's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tears were the Pacific Ocean—rushing and salty. 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cried.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4. </a:t>
                      </a:r>
                      <a:r>
                        <a:rPr lang="en-US" sz="1400" b="0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Leeza's</a:t>
                      </a:r>
                      <a:r>
                        <a:rPr lang="en-US" sz="1400" b="0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 tears were flowing down her cheeks like a river.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661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72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3E98D-CC36-4197-BFA9-155C3C7B1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5122"/>
            <a:ext cx="8229600" cy="857250"/>
          </a:xfrm>
        </p:spPr>
        <p:txBody>
          <a:bodyPr/>
          <a:lstStyle/>
          <a:p>
            <a:r>
              <a:rPr lang="en-US" dirty="0"/>
              <a:t>Elbow Partners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4FAE4-A45F-4C66-AB94-0C8E7ED1F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51825"/>
            <a:ext cx="8229600" cy="3827321"/>
          </a:xfrm>
        </p:spPr>
        <p:txBody>
          <a:bodyPr/>
          <a:lstStyle/>
          <a:p>
            <a:pPr marL="63500" indent="0">
              <a:buNone/>
            </a:pPr>
            <a:r>
              <a:rPr lang="en-US" dirty="0"/>
              <a:t>Which sentence below contains a simile? Which contains a metaphor?</a:t>
            </a:r>
            <a:br>
              <a:rPr lang="en-US" dirty="0"/>
            </a:br>
            <a:endParaRPr lang="en-US" dirty="0"/>
          </a:p>
          <a:p>
            <a:pPr marL="577850" indent="-514350">
              <a:buAutoNum type="arabicPeriod"/>
            </a:pPr>
            <a:r>
              <a:rPr lang="en-US" dirty="0" err="1"/>
              <a:t>Leeza’s</a:t>
            </a:r>
            <a:r>
              <a:rPr lang="en-US" dirty="0"/>
              <a:t> hair was as golden as morning sunshine.</a:t>
            </a:r>
          </a:p>
          <a:p>
            <a:pPr marL="577850" indent="-514350">
              <a:buAutoNum type="arabicPeriod"/>
            </a:pPr>
            <a:r>
              <a:rPr lang="en-US" dirty="0" err="1"/>
              <a:t>Leeza</a:t>
            </a:r>
            <a:r>
              <a:rPr lang="en-US" dirty="0"/>
              <a:t> had blonde and curly hair.</a:t>
            </a:r>
          </a:p>
          <a:p>
            <a:pPr marL="577850" indent="-514350">
              <a:buAutoNum type="arabicPeriod"/>
            </a:pPr>
            <a:r>
              <a:rPr lang="en-US" dirty="0" err="1"/>
              <a:t>Leeza’s</a:t>
            </a:r>
            <a:r>
              <a:rPr lang="en-US" dirty="0"/>
              <a:t> hair was golden curly ribbons.</a:t>
            </a:r>
          </a:p>
        </p:txBody>
      </p:sp>
    </p:spTree>
    <p:extLst>
      <p:ext uri="{BB962C8B-B14F-4D97-AF65-F5344CB8AC3E}">
        <p14:creationId xmlns:p14="http://schemas.microsoft.com/office/powerpoint/2010/main" val="76223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1CA7-89AE-47DC-A3E8-613DD6E1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Leeza</a:t>
            </a:r>
            <a:r>
              <a:rPr lang="en-US" dirty="0"/>
              <a:t> is young…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9C4937-3D52-4741-AD7B-137B9DCF1625}"/>
              </a:ext>
            </a:extLst>
          </p:cNvPr>
          <p:cNvSpPr txBox="1"/>
          <p:nvPr/>
        </p:nvSpPr>
        <p:spPr>
          <a:xfrm>
            <a:off x="534649" y="1848787"/>
            <a:ext cx="29380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With your elbow partner, create two sentences to describe how </a:t>
            </a:r>
            <a:r>
              <a:rPr lang="en-US" sz="2800" dirty="0"/>
              <a:t>young</a:t>
            </a:r>
            <a:r>
              <a:rPr lang="en-US" sz="2000" dirty="0"/>
              <a:t> </a:t>
            </a:r>
            <a:r>
              <a:rPr lang="en-US" sz="2000" dirty="0" err="1"/>
              <a:t>Leeza</a:t>
            </a:r>
            <a:r>
              <a:rPr lang="en-US" sz="2000" dirty="0"/>
              <a:t> is. In the first sentence, use a simile.  In the second sentence, create a metaphor.</a:t>
            </a:r>
          </a:p>
        </p:txBody>
      </p:sp>
      <p:pic>
        <p:nvPicPr>
          <p:cNvPr id="1028" name="Picture 4" descr="https://lh5.googleusercontent.com/gmdSehcDkj6abbiwIaG59fhMyUxYiBdrTYNmcatrWS5x0yayx1FZLJDBf0FoOi-lkK33SVZDrI4FvBGxn5E3M91NeHfntTeUYELnGSvlpBZdnkeVT10dZFAbRdpN_FnRAL1Vd7JQGldzYD72UQ">
            <a:extLst>
              <a:ext uri="{FF2B5EF4-FFF2-40B4-BE49-F238E27FC236}">
                <a16:creationId xmlns:a16="http://schemas.microsoft.com/office/drawing/2014/main" id="{F8E4F189-E25C-4D8E-811C-25BEFF6DD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590" y="624304"/>
            <a:ext cx="5014210" cy="3133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CD5BFB7-F7CD-48AA-9EAD-5F00711396DE}"/>
              </a:ext>
            </a:extLst>
          </p:cNvPr>
          <p:cNvSpPr/>
          <p:nvPr/>
        </p:nvSpPr>
        <p:spPr>
          <a:xfrm>
            <a:off x="3929921" y="3849335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hlinkClick r:id="rId3"/>
              </a:rPr>
              <a:t>This Photo</a:t>
            </a:r>
            <a:r>
              <a:rPr lang="en-US" dirty="0">
                <a:latin typeface="Calibri" panose="020F0502020204030204" pitchFamily="34" charset="0"/>
              </a:rPr>
              <a:t> by Unknown Author is licensed under </a:t>
            </a:r>
            <a:r>
              <a:rPr lang="en-US" u="sng" dirty="0">
                <a:solidFill>
                  <a:srgbClr val="0563C1"/>
                </a:solidFill>
                <a:latin typeface="Calibri" panose="020F0502020204030204" pitchFamily="34" charset="0"/>
                <a:hlinkClick r:id="rId4"/>
              </a:rPr>
              <a:t>CC 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22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Partner Work</a:t>
            </a:r>
            <a:endParaRPr sz="36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114300" indent="0">
              <a:spcBef>
                <a:spcPts val="0"/>
              </a:spcBef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 the similes in the text from the “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Twas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Night Before Christmas”.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114300" indent="0">
              <a:spcBef>
                <a:spcPts val="0"/>
              </a:spcBef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</a:t>
            </a:r>
            <a:r>
              <a:rPr lang="en-US" dirty="0"/>
              <a:t>three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metaphor 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sentences describing St. Nick further.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5784</TotalTime>
  <Words>367</Words>
  <Application>Microsoft Office PowerPoint</Application>
  <PresentationFormat>On-screen Show (16:9)</PresentationFormat>
  <Paragraphs>62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Constantia</vt:lpstr>
      <vt:lpstr>Arial</vt:lpstr>
      <vt:lpstr>Georgia</vt:lpstr>
      <vt:lpstr>Calibri</vt:lpstr>
      <vt:lpstr>Noto Sans Symbols</vt:lpstr>
      <vt:lpstr>LEARN theme</vt:lpstr>
      <vt:lpstr>LEARN theme</vt:lpstr>
      <vt:lpstr>PowerPoint Presentation</vt:lpstr>
      <vt:lpstr>Nose Like a Cherry: Understanding Similes and Metaphors</vt:lpstr>
      <vt:lpstr>Guiding Questions:</vt:lpstr>
      <vt:lpstr>Sticky Bars Activity</vt:lpstr>
      <vt:lpstr>Choose the sentence that LEAST describes Leeza’s feelings.</vt:lpstr>
      <vt:lpstr>Choose the sentence that MOST describes Leeza’s feelings.</vt:lpstr>
      <vt:lpstr>Elbow Partners</vt:lpstr>
      <vt:lpstr>Leeza is young…</vt:lpstr>
      <vt:lpstr>Partner Work</vt:lpstr>
      <vt:lpstr>Mahatma Ghandi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McHale, Susan</dc:creator>
  <cp:lastModifiedBy>Bracken, Pam</cp:lastModifiedBy>
  <cp:revision>29</cp:revision>
  <dcterms:modified xsi:type="dcterms:W3CDTF">2024-09-25T18:31:41Z</dcterms:modified>
</cp:coreProperties>
</file>