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59456"/>
  </p:normalViewPr>
  <p:slideViewPr>
    <p:cSldViewPr snapToGrid="0">
      <p:cViewPr varScale="1">
        <p:scale>
          <a:sx n="98" d="100"/>
          <a:sy n="98" d="100"/>
        </p:scale>
        <p:origin x="2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8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0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sonholtzclaw.wordpress.com/tag/giv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3558245@N02/497840353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D0C7-B006-474B-96CE-A1DDBE1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257"/>
            <a:ext cx="8229600" cy="775813"/>
          </a:xfrm>
        </p:spPr>
        <p:txBody>
          <a:bodyPr/>
          <a:lstStyle/>
          <a:p>
            <a:r>
              <a:rPr lang="en-US" dirty="0"/>
              <a:t>Mahatma </a:t>
            </a:r>
            <a:r>
              <a:rPr lang="en-US" dirty="0" err="1"/>
              <a:t>Ghandi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2A8EB-3885-443A-8C93-980EA9AE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53" y="1154066"/>
            <a:ext cx="4739390" cy="3728177"/>
          </a:xfrm>
        </p:spPr>
        <p:txBody>
          <a:bodyPr/>
          <a:lstStyle/>
          <a:p>
            <a:pPr marL="63500" indent="0">
              <a:buNone/>
            </a:pPr>
            <a:r>
              <a:rPr lang="en-US" sz="2400" i="1" dirty="0"/>
              <a:t>I admire Mahatma </a:t>
            </a:r>
            <a:r>
              <a:rPr lang="en-US" sz="2400" i="1" dirty="0" err="1"/>
              <a:t>Ghandi</a:t>
            </a:r>
            <a:r>
              <a:rPr lang="en-US" sz="2400" i="1" dirty="0"/>
              <a:t> for his courage. He led his people in peaceful protests against an </a:t>
            </a:r>
            <a:r>
              <a:rPr lang="en-US" sz="2400" i="1"/>
              <a:t>unfair government, </a:t>
            </a:r>
            <a:r>
              <a:rPr lang="en-US" sz="2400" i="1" dirty="0"/>
              <a:t>always stressing non-violence. His courage was like a lion but his heart was a lamb, working for justice for all people. Although a small man in height and barely 90 pounds, </a:t>
            </a:r>
            <a:r>
              <a:rPr lang="en-US" sz="2400" i="1" dirty="0" err="1"/>
              <a:t>Ghandi</a:t>
            </a:r>
            <a:r>
              <a:rPr lang="en-US" sz="2400" i="1" dirty="0"/>
              <a:t> was a giant among men.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BD16A-10BC-4C4B-AFE4-840EBAE5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6591" y="808996"/>
            <a:ext cx="3749756" cy="2812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39C8F-E94A-4BD8-8A84-1076D1168295}"/>
              </a:ext>
            </a:extLst>
          </p:cNvPr>
          <p:cNvSpPr txBox="1"/>
          <p:nvPr/>
        </p:nvSpPr>
        <p:spPr>
          <a:xfrm>
            <a:off x="5413596" y="3875598"/>
            <a:ext cx="3360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jasonholtzclaw.wordpress.com/tag/givi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5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600" dirty="0"/>
              <a:t>Nose Like a Cherry:</a:t>
            </a:r>
            <a:br>
              <a:rPr lang="en-US" sz="3600" dirty="0"/>
            </a:br>
            <a:r>
              <a:rPr lang="en-US" sz="3600" dirty="0"/>
              <a:t>Understanding Similes and Metaphors</a:t>
            </a:r>
            <a:endParaRPr sz="3600"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ELA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Guiding Questions: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017767" y="1685677"/>
            <a:ext cx="7323151" cy="2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i="1" dirty="0"/>
              <a:t>What are metaphors and similes? </a:t>
            </a:r>
          </a:p>
          <a:p>
            <a:pPr marL="63500" indent="0">
              <a:buNone/>
            </a:pPr>
            <a:r>
              <a:rPr lang="en-US" i="1" dirty="0"/>
              <a:t> </a:t>
            </a:r>
          </a:p>
          <a:p>
            <a:r>
              <a:rPr lang="en-US" i="1" dirty="0"/>
              <a:t>How do we recognize them? </a:t>
            </a:r>
          </a:p>
          <a:p>
            <a:pPr marL="63500" indent="0">
              <a:buNone/>
            </a:pPr>
            <a:endParaRPr lang="en-US" i="1" dirty="0"/>
          </a:p>
          <a:p>
            <a:r>
              <a:rPr lang="en-US" i="1" dirty="0"/>
              <a:t>Why do we use metaphors and similes in writing?</a:t>
            </a:r>
            <a:endParaRPr lang="en-US" dirty="0"/>
          </a:p>
          <a:p>
            <a:pPr marL="63500" indent="0">
              <a:buNone/>
            </a:pPr>
            <a:br>
              <a:rPr lang="en-US" dirty="0"/>
            </a:b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01CB-C89C-41A5-AA18-D8809CB0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Bars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C272-1C01-49D7-BA58-72563A595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your name at the top of the sticky note.</a:t>
            </a:r>
          </a:p>
          <a:p>
            <a:endParaRPr lang="en-US" dirty="0"/>
          </a:p>
          <a:p>
            <a:r>
              <a:rPr lang="en-US" dirty="0"/>
              <a:t>Choose the sentence that tells you the LEAST about </a:t>
            </a:r>
            <a:r>
              <a:rPr lang="en-US" dirty="0" err="1"/>
              <a:t>Leeza’s</a:t>
            </a:r>
            <a:r>
              <a:rPr lang="en-US" dirty="0"/>
              <a:t> feelings.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Write the reason you chose that sentence on the </a:t>
            </a:r>
            <a:br>
              <a:rPr lang="en-US" dirty="0"/>
            </a:br>
            <a:r>
              <a:rPr lang="en-US" dirty="0"/>
              <a:t>sticky note.</a:t>
            </a:r>
          </a:p>
        </p:txBody>
      </p:sp>
    </p:spTree>
    <p:extLst>
      <p:ext uri="{BB962C8B-B14F-4D97-AF65-F5344CB8AC3E}">
        <p14:creationId xmlns:p14="http://schemas.microsoft.com/office/powerpoint/2010/main" val="30809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203B-24E9-41A7-8F65-8A1A0633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7743"/>
            <a:ext cx="8305800" cy="503565"/>
          </a:xfrm>
        </p:spPr>
        <p:txBody>
          <a:bodyPr/>
          <a:lstStyle/>
          <a:p>
            <a:pPr algn="ctr"/>
            <a:r>
              <a:rPr lang="en-US" sz="2400" dirty="0"/>
              <a:t>Choose the sentence that LEAST describes </a:t>
            </a:r>
            <a:r>
              <a:rPr lang="en-US" sz="2400" dirty="0" err="1"/>
              <a:t>Leeza’s</a:t>
            </a:r>
            <a:r>
              <a:rPr lang="en-US" sz="2400" dirty="0"/>
              <a:t> feelings.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9E831D-43DD-4F5F-B1A5-10AEDE924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71732"/>
              </p:ext>
            </p:extLst>
          </p:nvPr>
        </p:nvGraphicFramePr>
        <p:xfrm>
          <a:off x="499672" y="939385"/>
          <a:ext cx="7879831" cy="3596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6171">
                  <a:extLst>
                    <a:ext uri="{9D8B030D-6E8A-4147-A177-3AD203B41FA5}">
                      <a16:colId xmlns:a16="http://schemas.microsoft.com/office/drawing/2014/main" val="1567489283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1952774090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2578500979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1685870073"/>
                    </a:ext>
                  </a:extLst>
                </a:gridCol>
              </a:tblGrid>
              <a:tr h="39592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5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cried large tears down her cheeks. 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Leeza's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tears were the Pacific Ocean—rushing and salty. 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cried.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Leeza's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tears were flowing down her cheeks like a river.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6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5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203B-24E9-41A7-8F65-8A1A0633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7743"/>
            <a:ext cx="8305800" cy="503565"/>
          </a:xfrm>
        </p:spPr>
        <p:txBody>
          <a:bodyPr/>
          <a:lstStyle/>
          <a:p>
            <a:pPr algn="ctr"/>
            <a:r>
              <a:rPr lang="en-US" sz="2400" dirty="0"/>
              <a:t>Choose the sentence that MOST describes </a:t>
            </a:r>
            <a:r>
              <a:rPr lang="en-US" sz="2400" dirty="0" err="1"/>
              <a:t>Leeza’s</a:t>
            </a:r>
            <a:r>
              <a:rPr lang="en-US" sz="2400" dirty="0"/>
              <a:t> feelings.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9E831D-43DD-4F5F-B1A5-10AEDE924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50279"/>
              </p:ext>
            </p:extLst>
          </p:nvPr>
        </p:nvGraphicFramePr>
        <p:xfrm>
          <a:off x="499672" y="939385"/>
          <a:ext cx="7879831" cy="3596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6171">
                  <a:extLst>
                    <a:ext uri="{9D8B030D-6E8A-4147-A177-3AD203B41FA5}">
                      <a16:colId xmlns:a16="http://schemas.microsoft.com/office/drawing/2014/main" val="1567489283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1952774090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2578500979"/>
                    </a:ext>
                  </a:extLst>
                </a:gridCol>
                <a:gridCol w="1951220">
                  <a:extLst>
                    <a:ext uri="{9D8B030D-6E8A-4147-A177-3AD203B41FA5}">
                      <a16:colId xmlns:a16="http://schemas.microsoft.com/office/drawing/2014/main" val="1685870073"/>
                    </a:ext>
                  </a:extLst>
                </a:gridCol>
              </a:tblGrid>
              <a:tr h="39592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5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cried large tears down her cheeks. 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Leeza's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tears were the Pacific Ocean—rushing and salty. 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cried.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Leeza's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tears were flowing down her cheeks like a river.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6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98D-CC36-4197-BFA9-155C3C7B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5122"/>
            <a:ext cx="8229600" cy="857250"/>
          </a:xfrm>
        </p:spPr>
        <p:txBody>
          <a:bodyPr/>
          <a:lstStyle/>
          <a:p>
            <a:r>
              <a:rPr lang="en-US" dirty="0"/>
              <a:t>Elbow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FAE4-A45F-4C66-AB94-0C8E7ED1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1825"/>
            <a:ext cx="8229600" cy="3827321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Which sentence below contains a simile? Which contains a metaphor?</a:t>
            </a:r>
            <a:br>
              <a:rPr lang="en-US" dirty="0"/>
            </a:br>
            <a:endParaRPr lang="en-US" dirty="0"/>
          </a:p>
          <a:p>
            <a:pPr marL="577850" indent="-514350">
              <a:buAutoNum type="arabicPeriod"/>
            </a:pPr>
            <a:r>
              <a:rPr lang="en-US" dirty="0" err="1"/>
              <a:t>Leeza’s</a:t>
            </a:r>
            <a:r>
              <a:rPr lang="en-US" dirty="0"/>
              <a:t> hair was as golden as morning sunshine.</a:t>
            </a:r>
          </a:p>
          <a:p>
            <a:pPr marL="577850" indent="-514350">
              <a:buAutoNum type="arabicPeriod"/>
            </a:pPr>
            <a:r>
              <a:rPr lang="en-US" dirty="0" err="1"/>
              <a:t>Leeza</a:t>
            </a:r>
            <a:r>
              <a:rPr lang="en-US" dirty="0"/>
              <a:t> had blonde and curly hair.</a:t>
            </a:r>
          </a:p>
          <a:p>
            <a:pPr marL="577850" indent="-514350">
              <a:buAutoNum type="arabicPeriod"/>
            </a:pPr>
            <a:r>
              <a:rPr lang="en-US" dirty="0" err="1"/>
              <a:t>Leeza’s</a:t>
            </a:r>
            <a:r>
              <a:rPr lang="en-US" dirty="0"/>
              <a:t> hair was golden curly ribbons.</a:t>
            </a:r>
          </a:p>
        </p:txBody>
      </p:sp>
    </p:spTree>
    <p:extLst>
      <p:ext uri="{BB962C8B-B14F-4D97-AF65-F5344CB8AC3E}">
        <p14:creationId xmlns:p14="http://schemas.microsoft.com/office/powerpoint/2010/main" val="7622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1CA7-89AE-47DC-A3E8-613DD6E1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Leeza</a:t>
            </a:r>
            <a:r>
              <a:rPr lang="en-US" dirty="0"/>
              <a:t> is young…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C4937-3D52-4741-AD7B-137B9DCF1625}"/>
              </a:ext>
            </a:extLst>
          </p:cNvPr>
          <p:cNvSpPr txBox="1"/>
          <p:nvPr/>
        </p:nvSpPr>
        <p:spPr>
          <a:xfrm>
            <a:off x="534649" y="1848787"/>
            <a:ext cx="29380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your elbow partner, create two sentences to describe how </a:t>
            </a:r>
            <a:r>
              <a:rPr lang="en-US" sz="2800" dirty="0"/>
              <a:t>young</a:t>
            </a:r>
            <a:r>
              <a:rPr lang="en-US" sz="2000" dirty="0"/>
              <a:t> </a:t>
            </a:r>
            <a:r>
              <a:rPr lang="en-US" sz="2000" dirty="0" err="1"/>
              <a:t>Leeza</a:t>
            </a:r>
            <a:r>
              <a:rPr lang="en-US" sz="2000" dirty="0"/>
              <a:t> is. In the first sentence, use a simile.  In the second sentence, create a metaphor.</a:t>
            </a:r>
          </a:p>
        </p:txBody>
      </p:sp>
      <p:pic>
        <p:nvPicPr>
          <p:cNvPr id="1028" name="Picture 4" descr="https://lh5.googleusercontent.com/gmdSehcDkj6abbiwIaG59fhMyUxYiBdrTYNmcatrWS5x0yayx1FZLJDBf0FoOi-lkK33SVZDrI4FvBGxn5E3M91NeHfntTeUYELnGSvlpBZdnkeVT10dZFAbRdpN_FnRAL1Vd7JQGldzYD72UQ">
            <a:extLst>
              <a:ext uri="{FF2B5EF4-FFF2-40B4-BE49-F238E27FC236}">
                <a16:creationId xmlns:a16="http://schemas.microsoft.com/office/drawing/2014/main" id="{F8E4F189-E25C-4D8E-811C-25BEFF6D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90" y="624304"/>
            <a:ext cx="5014210" cy="31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D5BFB7-F7CD-48AA-9EAD-5F00711396DE}"/>
              </a:ext>
            </a:extLst>
          </p:cNvPr>
          <p:cNvSpPr/>
          <p:nvPr/>
        </p:nvSpPr>
        <p:spPr>
          <a:xfrm>
            <a:off x="3929921" y="38493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This Photo</a:t>
            </a:r>
            <a:r>
              <a:rPr lang="en-US" dirty="0">
                <a:latin typeface="Calibri" panose="020F0502020204030204" pitchFamily="34" charset="0"/>
              </a:rPr>
              <a:t> by Unknown Author is licensed under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CC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Partner Work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similes in the text from the “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Night Before Christmas”.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dirty="0"/>
              <a:t>three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metaphor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sentences describing St. Nick further.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316</Words>
  <Application>Microsoft Macintosh PowerPoint</Application>
  <PresentationFormat>On-screen Show (16:9)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PowerPoint Presentation</vt:lpstr>
      <vt:lpstr>Nose Like a Cherry: Understanding Similes and Metaphors</vt:lpstr>
      <vt:lpstr>Guiding Questions:</vt:lpstr>
      <vt:lpstr>Sticky Bars Activity</vt:lpstr>
      <vt:lpstr>Choose the sentence that LEAST describes Leeza’s feelings.</vt:lpstr>
      <vt:lpstr>Choose the sentence that MOST describes Leeza’s feelings.</vt:lpstr>
      <vt:lpstr>Elbow Partners</vt:lpstr>
      <vt:lpstr>Leeza is young…</vt:lpstr>
      <vt:lpstr>Partner Work</vt:lpstr>
      <vt:lpstr>Mahatma Ghandi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29</cp:revision>
  <dcterms:modified xsi:type="dcterms:W3CDTF">2019-06-05T12:35:17Z</dcterms:modified>
</cp:coreProperties>
</file>