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le Joh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7347"/>
  </p:normalViewPr>
  <p:slideViewPr>
    <p:cSldViewPr snapToGrid="0">
      <p:cViewPr varScale="1">
        <p:scale>
          <a:sx n="124" d="100"/>
          <a:sy n="124" d="100"/>
        </p:scale>
        <p:origin x="7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-revere-heritage.com/boston-massacre-engraving.html#google_vignett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resource/cph.3g09659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igital.library.unt.edu/about/digital-library/purpose/" TargetMode="External"/><Relationship Id="rId4" Type="http://schemas.openxmlformats.org/officeDocument/2006/relationships/hyperlink" Target="https://www.loc.gov/pictures/resource/cph.3g05315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resource/cph.3g0531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3e47f4be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H.I.P.P.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https://learn.k20center.ou.edu/strategy/1618</a:t>
            </a:r>
            <a:endParaRPr dirty="0"/>
          </a:p>
        </p:txBody>
      </p:sp>
      <p:sp>
        <p:nvSpPr>
          <p:cNvPr id="106" name="Google Shape;106;g373e47f4be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e47f4be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Revere, P. (1770).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Bloody massacre perpetrated in Kings Street in Boston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[Engraving]. Paul Revere Heritage Project.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http://www.paul-revere-heritage.com/boston-massacre-engraving.html#google_vignette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1100" b="0" i="1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373e47f4be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3e47f4be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73e47f4be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5f948290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75f948290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https://learn.k20center.ou.edu/strategy/82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202564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7202564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3e47f4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373e47f4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Brey, L. (1917). </a:t>
            </a:r>
            <a:r>
              <a:rPr lang="en-US" i="1" dirty="0"/>
              <a:t>Enlist on which side of the window are you? </a:t>
            </a:r>
            <a:r>
              <a:rPr lang="en-US" dirty="0"/>
              <a:t>[Color slide film]. Library of Congress. </a:t>
            </a:r>
            <a:r>
              <a:rPr lang="en-US" dirty="0">
                <a:hlinkClick r:id="rId3"/>
              </a:rPr>
              <a:t>https://www.loc.gov/pictures/resource/cph.3g09659/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Franklin, B. (1754). </a:t>
            </a:r>
            <a:r>
              <a:rPr lang="en-US" i="1" dirty="0"/>
              <a:t>Join or die </a:t>
            </a:r>
            <a:r>
              <a:rPr lang="en-US" i="0" dirty="0"/>
              <a:t>[Color slide film]. Library of Congress. </a:t>
            </a:r>
            <a:r>
              <a:rPr lang="en-US" dirty="0">
                <a:hlinkClick r:id="rId4"/>
              </a:rPr>
              <a:t>https://www.loc.gov/pictures/resource/cph.3g05315/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United States Office of War Information. (1943). </a:t>
            </a:r>
            <a:r>
              <a:rPr lang="en-US" i="1" dirty="0"/>
              <a:t>Do with less, so they'll have enough! Rationing gives you a fair share </a:t>
            </a:r>
            <a:r>
              <a:rPr lang="en-US" dirty="0"/>
              <a:t>[Poster]. University of North Texas Digital Library. </a:t>
            </a:r>
            <a:r>
              <a:rPr lang="en-US" dirty="0">
                <a:hlinkClick r:id="rId5"/>
              </a:rPr>
              <a:t>https://digital.library.unt.edu/about/digital-library/purpose/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3e47f4b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73e47f4b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Franklin, B. (1754). </a:t>
            </a:r>
            <a:r>
              <a:rPr lang="en-US" i="1" dirty="0"/>
              <a:t>Join or die </a:t>
            </a:r>
            <a:r>
              <a:rPr lang="en-US" i="0" dirty="0"/>
              <a:t>[Color slide film]. Library of Congress. </a:t>
            </a:r>
            <a:r>
              <a:rPr lang="en-US" dirty="0">
                <a:hlinkClick r:id="rId3"/>
              </a:rPr>
              <a:t>https://www.loc.gov/pictures/resource/cph.3g05315/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3e47f4be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Lines of agreement.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https://learn.k20center.ou.edu/strategy/165</a:t>
            </a:r>
            <a:endParaRPr dirty="0"/>
          </a:p>
        </p:txBody>
      </p:sp>
      <p:sp>
        <p:nvSpPr>
          <p:cNvPr id="85" name="Google Shape;85;g373e47f4be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3e47f4be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CUS and discuss.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https://learn.k20center.ou.edu/strategy/162</a:t>
            </a:r>
            <a:endParaRPr dirty="0"/>
          </a:p>
        </p:txBody>
      </p:sp>
      <p:sp>
        <p:nvSpPr>
          <p:cNvPr id="92" name="Google Shape;92;g373e47f4be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5f948290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CUS and discuss.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https://learn.k20center.ou.edu/strategy/162</a:t>
            </a:r>
            <a:endParaRPr/>
          </a:p>
        </p:txBody>
      </p:sp>
      <p:sp>
        <p:nvSpPr>
          <p:cNvPr id="99" name="Google Shape;99;g375f948290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306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5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0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66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2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108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7266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8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16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56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09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3983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88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140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50085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030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472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965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44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100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57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6203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H.I.P.P.</a:t>
            </a:r>
            <a:endParaRPr dirty="0"/>
          </a:p>
        </p:txBody>
      </p:sp>
      <p:sp>
        <p:nvSpPr>
          <p:cNvPr id="110" name="Google Shape;110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/>
              <a:t>Use the H.I.P.P. strategy to help you analyze the document.</a:t>
            </a:r>
            <a:endParaRPr sz="2200" dirty="0"/>
          </a:p>
          <a:p>
            <a:pPr marL="914400" lvl="1" algn="l" rtl="0">
              <a:lnSpc>
                <a:spcPct val="100000"/>
              </a:lnSpc>
              <a:spcAft>
                <a:spcPts val="0"/>
              </a:spcAft>
              <a:buSzPts val="2400"/>
            </a:pPr>
            <a:r>
              <a:rPr lang="en-US" sz="2200" b="1" dirty="0">
                <a:solidFill>
                  <a:srgbClr val="292929"/>
                </a:solidFill>
              </a:rPr>
              <a:t>Historical context:</a:t>
            </a:r>
            <a:r>
              <a:rPr lang="en-US" sz="2200" dirty="0">
                <a:solidFill>
                  <a:srgbClr val="292929"/>
                </a:solidFill>
              </a:rPr>
              <a:t> What events were occurring during the document’s creation?</a:t>
            </a:r>
            <a:endParaRPr sz="2200" dirty="0">
              <a:solidFill>
                <a:srgbClr val="292929"/>
              </a:solidFill>
            </a:endParaRPr>
          </a:p>
          <a:p>
            <a:pPr marL="914400" lvl="1" algn="l" rtl="0">
              <a:lnSpc>
                <a:spcPct val="100000"/>
              </a:lnSpc>
              <a:spcAft>
                <a:spcPts val="0"/>
              </a:spcAft>
              <a:buSzPts val="2400"/>
            </a:pPr>
            <a:r>
              <a:rPr lang="en-US" sz="2200" b="1" dirty="0">
                <a:solidFill>
                  <a:srgbClr val="292929"/>
                </a:solidFill>
              </a:rPr>
              <a:t>Intended audience</a:t>
            </a:r>
            <a:r>
              <a:rPr lang="en-US" sz="2200" dirty="0">
                <a:solidFill>
                  <a:srgbClr val="292929"/>
                </a:solidFill>
              </a:rPr>
              <a:t>. Whom is the author addressing in the document?</a:t>
            </a:r>
            <a:endParaRPr sz="2200" dirty="0">
              <a:solidFill>
                <a:srgbClr val="292929"/>
              </a:solidFill>
            </a:endParaRPr>
          </a:p>
          <a:p>
            <a:pPr marL="914400" lvl="1" algn="l" rtl="0">
              <a:lnSpc>
                <a:spcPct val="100000"/>
              </a:lnSpc>
              <a:spcAft>
                <a:spcPts val="0"/>
              </a:spcAft>
              <a:buSzPts val="2400"/>
            </a:pPr>
            <a:r>
              <a:rPr lang="en-US" sz="2200" b="1" dirty="0">
                <a:solidFill>
                  <a:srgbClr val="292929"/>
                </a:solidFill>
              </a:rPr>
              <a:t>Point of view.</a:t>
            </a:r>
            <a:r>
              <a:rPr lang="en-US" sz="2200" dirty="0">
                <a:solidFill>
                  <a:srgbClr val="292929"/>
                </a:solidFill>
              </a:rPr>
              <a:t> What is the author's perspective? What role in society did the author have?</a:t>
            </a:r>
          </a:p>
          <a:p>
            <a:pPr marL="914400" lvl="1" algn="l" rtl="0">
              <a:lnSpc>
                <a:spcPct val="100000"/>
              </a:lnSpc>
              <a:spcAft>
                <a:spcPts val="0"/>
              </a:spcAft>
              <a:buSzPts val="2400"/>
            </a:pPr>
            <a:r>
              <a:rPr lang="en-US" sz="2200" b="1" dirty="0">
                <a:solidFill>
                  <a:srgbClr val="292929"/>
                </a:solidFill>
              </a:rPr>
              <a:t>Purpose.</a:t>
            </a:r>
            <a:r>
              <a:rPr lang="en-US" sz="2200" dirty="0">
                <a:solidFill>
                  <a:srgbClr val="292929"/>
                </a:solidFill>
              </a:rPr>
              <a:t> What is the author(s) trying to accomplish with the document? </a:t>
            </a:r>
            <a:endParaRPr sz="2200" dirty="0"/>
          </a:p>
        </p:txBody>
      </p:sp>
      <p:pic>
        <p:nvPicPr>
          <p:cNvPr id="111" name="Google Shape;111;p21" title="HIP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375" y="389438"/>
            <a:ext cx="1865325" cy="9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300" dirty="0"/>
              <a:t>Paul Revere’s Engraving</a:t>
            </a:r>
            <a:endParaRPr sz="3300"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3771758" cy="326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With your partner, use the H.I.P.P. Graphic Organizer to analyze the engraving.</a:t>
            </a:r>
            <a:endParaRPr sz="2400" dirty="0"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3593" y="118696"/>
            <a:ext cx="4324018" cy="490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Loyalist? Or Patriot?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A7EA-FE42-0E29-5CEB-B5BAB7A82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propaganda poster in favor of the cause of Loyalists </a:t>
            </a:r>
            <a:r>
              <a:rPr lang="en-US" b="1" dirty="0"/>
              <a:t>or</a:t>
            </a:r>
            <a:r>
              <a:rPr lang="en-US" dirty="0"/>
              <a:t> Patriots.</a:t>
            </a:r>
          </a:p>
          <a:p>
            <a:r>
              <a:rPr lang="en-US" dirty="0"/>
              <a:t>Use facts from the Boston Massacre to support your cause.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Caption This!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With a partner, observe other groups' posters.</a:t>
            </a:r>
          </a:p>
          <a:p>
            <a:r>
              <a:rPr lang="en-US" dirty="0"/>
              <a:t>For each group’s poster, write a caption that explains the poster and answers the essential question:</a:t>
            </a:r>
          </a:p>
          <a:p>
            <a:pPr lvl="1"/>
            <a:r>
              <a:rPr lang="en-US" dirty="0"/>
              <a:t>How was propaganda used by Loyalists and Patriots to influence the public opinion of Great Britain within the colonies?</a:t>
            </a:r>
          </a:p>
        </p:txBody>
      </p:sp>
      <p:pic>
        <p:nvPicPr>
          <p:cNvPr id="131" name="Google Shape;131;p24" title="CaptionTh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871" y="116862"/>
            <a:ext cx="1502229" cy="14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808116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Paul Revere and the Boston Massacre</a:t>
            </a:r>
            <a:endParaRPr dirty="0"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Propaganda and the American Revolution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3D7739F0-E8B5-F16C-8CC3-44B9ABDB05ED}"/>
              </a:ext>
            </a:extLst>
          </p:cNvPr>
          <p:cNvSpPr/>
          <p:nvPr/>
        </p:nvSpPr>
        <p:spPr>
          <a:xfrm>
            <a:off x="765976" y="1210424"/>
            <a:ext cx="3158275" cy="2722651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/>
              <a:t>How was propaganda used by Loyalists and Patriots to influence the public opinion of Great Britain within the colonies?</a:t>
            </a:r>
            <a:endParaRPr sz="2800"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154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sz="quarter" idx="10"/>
          </p:nvPr>
        </p:nvSpPr>
        <p:spPr>
          <a:xfrm>
            <a:off x="623888" y="1866900"/>
            <a:ext cx="7885113" cy="233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SzPts val="2800"/>
            </a:pPr>
            <a:r>
              <a:rPr lang="en-US" dirty="0"/>
              <a:t>Describe how Great Britain attempted to control the colonies and how the colonists responded to control.</a:t>
            </a:r>
          </a:p>
          <a:p>
            <a:pPr lvl="0">
              <a:lnSpc>
                <a:spcPct val="100000"/>
              </a:lnSpc>
              <a:buSzPts val="2800"/>
            </a:pPr>
            <a:r>
              <a:rPr lang="en-US" dirty="0"/>
              <a:t>Explain how Loyalists and Patriots used propaganda to spread their message and influence public opinion.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do these images have in common? </a:t>
            </a:r>
            <a:br>
              <a:rPr lang="en-US" dirty="0"/>
            </a:br>
            <a:r>
              <a:rPr lang="en-US" dirty="0"/>
              <a:t>What was their importance?</a:t>
            </a:r>
            <a:endParaRPr dirty="0"/>
          </a:p>
        </p:txBody>
      </p:sp>
      <p:pic>
        <p:nvPicPr>
          <p:cNvPr id="69" name="Google Shape;69;p16" descr="A person standing in front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275" y="1519602"/>
            <a:ext cx="1825671" cy="26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2265" y="1710141"/>
            <a:ext cx="3281561" cy="233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descr="A person wearing a ha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1251" y="1519600"/>
            <a:ext cx="1941275" cy="27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7263" y="4232900"/>
            <a:ext cx="2687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War I, 1917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742265" y="4038581"/>
            <a:ext cx="3223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French and Indian War, 1754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897773" y="4273482"/>
            <a:ext cx="2687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War II, 1943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8227674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These images are examples of </a:t>
            </a:r>
            <a:r>
              <a:rPr lang="en-US" i="1" dirty="0"/>
              <a:t>propaganda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4294967295"/>
          </p:nvPr>
        </p:nvSpPr>
        <p:spPr>
          <a:xfrm>
            <a:off x="628650" y="1605047"/>
            <a:ext cx="3432175" cy="269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800" i="1" dirty="0"/>
              <a:t>Propaganda</a:t>
            </a:r>
            <a:r>
              <a:rPr lang="en-US" sz="2800" dirty="0"/>
              <a:t> is information </a:t>
            </a:r>
            <a:r>
              <a:rPr lang="en-US" sz="2800" b="1" dirty="0"/>
              <a:t>purposely </a:t>
            </a:r>
            <a:r>
              <a:rPr lang="en-US" sz="2800" dirty="0"/>
              <a:t>created</a:t>
            </a:r>
            <a:r>
              <a:rPr lang="en-US" sz="2800" b="1" dirty="0"/>
              <a:t> </a:t>
            </a:r>
            <a:r>
              <a:rPr lang="en-US" sz="2800" dirty="0"/>
              <a:t>to promote a political cause or point of view.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732" y="1605047"/>
            <a:ext cx="3281561" cy="233222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683411" y="3962805"/>
            <a:ext cx="350020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Join or Die </a:t>
            </a:r>
            <a:r>
              <a:rPr lang="en-US" sz="1800" b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image was republished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newspapers in 1765 to unite colonists against the British.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Lines of Agreement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294967295"/>
          </p:nvPr>
        </p:nvSpPr>
        <p:spPr>
          <a:xfrm>
            <a:off x="628650" y="1431925"/>
            <a:ext cx="7597775" cy="29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If you were a colonist in the 1770s, would you be willing to overthrow your government?</a:t>
            </a:r>
          </a:p>
          <a:p>
            <a:pPr marL="6350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 members, develop a rationale for your answer.</a:t>
            </a:r>
            <a:endParaRPr dirty="0"/>
          </a:p>
        </p:txBody>
      </p:sp>
      <p:pic>
        <p:nvPicPr>
          <p:cNvPr id="89" name="Google Shape;89;p18" title="Lines of Agree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151" y="259775"/>
            <a:ext cx="979424" cy="11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Read and annotate the article about the Boston Massacre.</a:t>
            </a: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Circle the main ideas. </a:t>
            </a: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Underline supporting details. </a:t>
            </a: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Star anything confusing or any questions you have. 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6" name="Google Shape;96;p19" title="CUS and Discu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825" y="220325"/>
            <a:ext cx="1127750" cy="11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/>
              <a:buChar char="●"/>
            </a:pPr>
            <a:r>
              <a:rPr lang="en-US" dirty="0"/>
              <a:t>Compare your circled main ideas with your partner’s.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/>
              <a:buChar char="●"/>
            </a:pPr>
            <a:r>
              <a:rPr lang="en-US" dirty="0"/>
              <a:t>Work with your partner to summarize the reading using 25 words or less. </a:t>
            </a:r>
          </a:p>
        </p:txBody>
      </p:sp>
      <p:pic>
        <p:nvPicPr>
          <p:cNvPr id="103" name="Google Shape;103;p20" title="CUS and Discu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825" y="273589"/>
            <a:ext cx="1127750" cy="11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75</TotalTime>
  <Words>756</Words>
  <Application>Microsoft Macintosh PowerPoint</Application>
  <PresentationFormat>On-screen Show (16:9)</PresentationFormat>
  <Paragraphs>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Noto Sans Symbols</vt:lpstr>
      <vt:lpstr>System Font Regular</vt:lpstr>
      <vt:lpstr>NTR</vt:lpstr>
      <vt:lpstr>Calibri</vt:lpstr>
      <vt:lpstr>Wingdings</vt:lpstr>
      <vt:lpstr>Courier New</vt:lpstr>
      <vt:lpstr>Aptos Display</vt:lpstr>
      <vt:lpstr>Custom Design</vt:lpstr>
      <vt:lpstr>1_Custom Design</vt:lpstr>
      <vt:lpstr>PowerPoint Presentation</vt:lpstr>
      <vt:lpstr>Paul Revere and the Boston Massacre</vt:lpstr>
      <vt:lpstr>Essential Question</vt:lpstr>
      <vt:lpstr>Learning Objectives</vt:lpstr>
      <vt:lpstr>What do these images have in common?  What was their importance?</vt:lpstr>
      <vt:lpstr>These images are examples of propaganda.</vt:lpstr>
      <vt:lpstr>Lines of Agreement</vt:lpstr>
      <vt:lpstr>CUS and Discuss</vt:lpstr>
      <vt:lpstr>CUS and Discuss</vt:lpstr>
      <vt:lpstr>H.I.P.P.</vt:lpstr>
      <vt:lpstr>Paul Revere’s Engraving</vt:lpstr>
      <vt:lpstr>Loyalist? Or Patriot?</vt:lpstr>
      <vt:lpstr>Caption This!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Revere and the Boston Massacre</dc:title>
  <dc:subject/>
  <dc:creator>K20 Center</dc:creator>
  <cp:keywords/>
  <dc:description/>
  <cp:lastModifiedBy>Gracia, Ann M.</cp:lastModifiedBy>
  <cp:revision>6</cp:revision>
  <dcterms:modified xsi:type="dcterms:W3CDTF">2025-10-30T18:50:20Z</dcterms:modified>
  <cp:category/>
</cp:coreProperties>
</file>