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2" r:id="rId7"/>
    <p:sldId id="265" r:id="rId8"/>
    <p:sldId id="264" r:id="rId9"/>
    <p:sldId id="263" r:id="rId10"/>
    <p:sldId id="266" r:id="rId11"/>
    <p:sldId id="267" r:id="rId12"/>
    <p:sldId id="261" r:id="rId13"/>
    <p:sldId id="268" r:id="rId14"/>
    <p:sldId id="269" r:id="rId1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0646"/>
  </p:normalViewPr>
  <p:slideViewPr>
    <p:cSldViewPr snapToGrid="0">
      <p:cViewPr varScale="1">
        <p:scale>
          <a:sx n="109" d="100"/>
          <a:sy n="109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98503178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loc.gov/pictures/item/2017696750/" TargetMode="External"/><Relationship Id="rId4" Type="http://schemas.openxmlformats.org/officeDocument/2006/relationships/hyperlink" Target="https://www.loc.gov/pictures/item/2002695523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qVKV465C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 Image:  Brey, L. (1917).  Enlist, On which side of the window are you.  Poster image. Library of Congress. Retrieved from: </a:t>
            </a:r>
            <a:r>
              <a:rPr lang="en-US" dirty="0">
                <a:hlinkClick r:id="rId3"/>
              </a:rPr>
              <a:t>https://www.loc.gov/pictures/item/98503178/</a:t>
            </a:r>
            <a:endParaRPr lang="en-US" dirty="0"/>
          </a:p>
          <a:p>
            <a:r>
              <a:rPr lang="en-US" dirty="0"/>
              <a:t>Image:  Franklin, B. (1754). Join or die. Library of Congress. Retrieved from:  </a:t>
            </a:r>
            <a:r>
              <a:rPr lang="en-US" dirty="0">
                <a:hlinkClick r:id="rId4"/>
              </a:rPr>
              <a:t>https://www.loc.gov/pictures/item/2002695523/</a:t>
            </a:r>
            <a:endParaRPr lang="en-US" dirty="0"/>
          </a:p>
          <a:p>
            <a:r>
              <a:rPr lang="en-US" dirty="0"/>
              <a:t>Poster Image: Do with less so they’ll have enough.(1943). Library of Congress. Retrieved from:  </a:t>
            </a:r>
            <a:r>
              <a:rPr lang="en-US" dirty="0">
                <a:hlinkClick r:id="rId5"/>
              </a:rPr>
              <a:t>https://www.loc.gov/pictures/item/2017696750/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1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only 1:26 of this video to demonstrate to students that not all of the colonists felt comfortable in joining the revolution.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https://www.youtube.com/watch?v=XNqVKV465CM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4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wr/347067456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wr/347067456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pkitten.blogspot.com/2010/04/time-to-rescue-lammys-old-speech-writer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qVKV465C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hool-students-education-teaching-2707947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EC02-EF99-413F-8066-D57AF72A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144"/>
            <a:ext cx="8229600" cy="857250"/>
          </a:xfrm>
        </p:spPr>
        <p:txBody>
          <a:bodyPr/>
          <a:lstStyle/>
          <a:p>
            <a:r>
              <a:rPr lang="en-US" dirty="0"/>
              <a:t>H Chart Partner Work</a:t>
            </a:r>
          </a:p>
        </p:txBody>
      </p:sp>
      <p:pic>
        <p:nvPicPr>
          <p:cNvPr id="5" name="Picture 4" descr="A white sign with black text&#10;&#10;Description automatically generated">
            <a:extLst>
              <a:ext uri="{FF2B5EF4-FFF2-40B4-BE49-F238E27FC236}">
                <a16:creationId xmlns:a16="http://schemas.microsoft.com/office/drawing/2014/main" id="{5B2ADACD-EC5F-4C6F-B22E-ABB83659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9123" y="1513955"/>
            <a:ext cx="3458441" cy="3458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8FFD-4D45-4238-85C5-8C56117809B8}"/>
              </a:ext>
            </a:extLst>
          </p:cNvPr>
          <p:cNvSpPr txBox="1"/>
          <p:nvPr/>
        </p:nvSpPr>
        <p:spPr>
          <a:xfrm>
            <a:off x="6203275" y="4464565"/>
            <a:ext cx="17941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flickr.com/photos/lwr/347067456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5E3EE-7C32-4EB9-A20D-0847FA3AFFD2}"/>
              </a:ext>
            </a:extLst>
          </p:cNvPr>
          <p:cNvSpPr txBox="1"/>
          <p:nvPr/>
        </p:nvSpPr>
        <p:spPr>
          <a:xfrm>
            <a:off x="3138054" y="2853640"/>
            <a:ext cx="85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Summary of the Facts</a:t>
            </a:r>
          </a:p>
        </p:txBody>
      </p:sp>
    </p:spTree>
    <p:extLst>
      <p:ext uri="{BB962C8B-B14F-4D97-AF65-F5344CB8AC3E}">
        <p14:creationId xmlns:p14="http://schemas.microsoft.com/office/powerpoint/2010/main" val="36865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6366-2991-4B67-8317-935BDA73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40" y="626805"/>
            <a:ext cx="3384998" cy="857250"/>
          </a:xfrm>
        </p:spPr>
        <p:txBody>
          <a:bodyPr/>
          <a:lstStyle/>
          <a:p>
            <a:pPr algn="ctr"/>
            <a:r>
              <a:rPr lang="en-US" sz="3200" dirty="0"/>
              <a:t>Paul Revere’s Engraving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09994-766E-4C8A-85D6-140F89527E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668" y="118696"/>
            <a:ext cx="4324017" cy="4906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12B9D-52B7-4BFE-8A5D-AC312F00EED8}"/>
              </a:ext>
            </a:extLst>
          </p:cNvPr>
          <p:cNvSpPr txBox="1"/>
          <p:nvPr/>
        </p:nvSpPr>
        <p:spPr>
          <a:xfrm>
            <a:off x="356315" y="1738648"/>
            <a:ext cx="3279820" cy="3323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few weeks after the Boston Massacre, Paul Revere created a print of the event.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Historians believe he made the engraving and wrote the poem about the Boston Massacre as propaganda to persuade others to the side of the patriots.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you spot the differences between the facts and Paul Revere’s engraving?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EC02-EF99-413F-8066-D57AF72A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96" y="293604"/>
            <a:ext cx="8229600" cy="857250"/>
          </a:xfrm>
        </p:spPr>
        <p:txBody>
          <a:bodyPr/>
          <a:lstStyle/>
          <a:p>
            <a:r>
              <a:rPr lang="en-US" dirty="0"/>
              <a:t>H Chart Partner Work</a:t>
            </a:r>
          </a:p>
        </p:txBody>
      </p:sp>
      <p:pic>
        <p:nvPicPr>
          <p:cNvPr id="5" name="Picture 4" descr="A white sign with black text&#10;&#10;Description automatically generated">
            <a:extLst>
              <a:ext uri="{FF2B5EF4-FFF2-40B4-BE49-F238E27FC236}">
                <a16:creationId xmlns:a16="http://schemas.microsoft.com/office/drawing/2014/main" id="{5B2ADACD-EC5F-4C6F-B22E-ABB83659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9123" y="1209155"/>
            <a:ext cx="3458441" cy="3458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08FFD-4D45-4238-85C5-8C56117809B8}"/>
              </a:ext>
            </a:extLst>
          </p:cNvPr>
          <p:cNvSpPr txBox="1"/>
          <p:nvPr/>
        </p:nvSpPr>
        <p:spPr>
          <a:xfrm>
            <a:off x="6137564" y="4464565"/>
            <a:ext cx="17941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flickr.com/photos/lwr/347067456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5E3EE-7C32-4EB9-A20D-0847FA3AFFD2}"/>
              </a:ext>
            </a:extLst>
          </p:cNvPr>
          <p:cNvSpPr txBox="1"/>
          <p:nvPr/>
        </p:nvSpPr>
        <p:spPr>
          <a:xfrm>
            <a:off x="3138054" y="2897182"/>
            <a:ext cx="85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Summary of the Facts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1B554-BBAE-49D4-8A4B-56EA56BC2B12}"/>
              </a:ext>
            </a:extLst>
          </p:cNvPr>
          <p:cNvSpPr txBox="1"/>
          <p:nvPr/>
        </p:nvSpPr>
        <p:spPr>
          <a:xfrm>
            <a:off x="4667796" y="2815637"/>
            <a:ext cx="98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Differences in Paul Revere’s Engraving</a:t>
            </a:r>
          </a:p>
        </p:txBody>
      </p:sp>
    </p:spTree>
    <p:extLst>
      <p:ext uri="{BB962C8B-B14F-4D97-AF65-F5344CB8AC3E}">
        <p14:creationId xmlns:p14="http://schemas.microsoft.com/office/powerpoint/2010/main" val="26925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27A4-513D-49F9-81F8-3253FE94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8471"/>
          </a:xfrm>
        </p:spPr>
        <p:txBody>
          <a:bodyPr/>
          <a:lstStyle/>
          <a:p>
            <a:r>
              <a:rPr lang="en-US" dirty="0"/>
              <a:t>Loyalist? Or Patriot?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1D6F2-2595-49AC-823F-4299885C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5636" y="1451610"/>
            <a:ext cx="4461164" cy="3291840"/>
          </a:xfrm>
        </p:spPr>
        <p:txBody>
          <a:bodyPr/>
          <a:lstStyle/>
          <a:p>
            <a:r>
              <a:rPr lang="en-US" dirty="0"/>
              <a:t>Create a propaganda poster in favor of your cause.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Use facts from the Boston Massacre to support your cause.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A1E11-ECFE-4DCB-B2CA-0E567CC6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3631" y="1451610"/>
            <a:ext cx="2724150" cy="3476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BBEF9E-192E-406E-A3F0-AB7F30F3BE15}"/>
              </a:ext>
            </a:extLst>
          </p:cNvPr>
          <p:cNvSpPr txBox="1"/>
          <p:nvPr/>
        </p:nvSpPr>
        <p:spPr>
          <a:xfrm>
            <a:off x="918976" y="4861992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ipkitten.blogspot.com/2010/04/time-to-rescue-lammys-old-speech-write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313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471761"/>
            <a:ext cx="7851648" cy="169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200" dirty="0"/>
              <a:t>Paul Revere </a:t>
            </a:r>
            <a:br>
              <a:rPr lang="en-US" sz="3200" dirty="0"/>
            </a:br>
            <a:r>
              <a:rPr lang="en-US" sz="3200" dirty="0"/>
              <a:t>&amp;</a:t>
            </a:r>
            <a:br>
              <a:rPr lang="en-US" sz="3200" dirty="0"/>
            </a:br>
            <a:r>
              <a:rPr lang="en-US" sz="3200" dirty="0"/>
              <a:t>The Boston Massacre</a:t>
            </a:r>
            <a:endParaRPr sz="3200"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US History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Social Studies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Guiding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5100" indent="0">
              <a:spcBef>
                <a:spcPts val="0"/>
              </a:spcBef>
              <a:buNone/>
            </a:pPr>
            <a:endParaRPr lang="en-US" i="1" dirty="0"/>
          </a:p>
          <a:p>
            <a:pPr marL="622300" indent="-457200">
              <a:spcBef>
                <a:spcPts val="0"/>
              </a:spcBef>
            </a:pPr>
            <a:r>
              <a:rPr lang="en-US" i="1" dirty="0"/>
              <a:t>How do we know what really happened in the past?</a:t>
            </a:r>
          </a:p>
          <a:p>
            <a:pPr marL="165100" indent="0">
              <a:spcBef>
                <a:spcPts val="0"/>
              </a:spcBef>
              <a:buNone/>
            </a:pPr>
            <a:r>
              <a:rPr lang="en-US" i="1" dirty="0"/>
              <a:t>  </a:t>
            </a:r>
          </a:p>
          <a:p>
            <a:pPr marL="622300" indent="-457200">
              <a:spcBef>
                <a:spcPts val="0"/>
              </a:spcBef>
            </a:pPr>
            <a:r>
              <a:rPr lang="en-US" i="1" dirty="0"/>
              <a:t>How did Patriots influence colonists against British rule?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94A6-6A1A-4792-9541-3180851C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920"/>
            <a:ext cx="8229600" cy="884753"/>
          </a:xfrm>
        </p:spPr>
        <p:txBody>
          <a:bodyPr/>
          <a:lstStyle/>
          <a:p>
            <a:pPr algn="ctr"/>
            <a:r>
              <a:rPr lang="en-US" sz="2400" dirty="0"/>
              <a:t>What do these images have in common? </a:t>
            </a:r>
            <a:br>
              <a:rPr lang="en-US" sz="2400" dirty="0"/>
            </a:br>
            <a:r>
              <a:rPr lang="en-US" sz="2400" dirty="0"/>
              <a:t>What was their importance?</a:t>
            </a:r>
          </a:p>
        </p:txBody>
      </p:sp>
      <p:pic>
        <p:nvPicPr>
          <p:cNvPr id="5" name="Picture 4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25A7B6A0-EB72-467B-A19E-D5DFAE60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9" y="945929"/>
            <a:ext cx="2354924" cy="3400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904F5-45F1-44F0-BA78-153DB8969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265" y="1710141"/>
            <a:ext cx="3281563" cy="2332221"/>
          </a:xfrm>
          <a:prstGeom prst="rect">
            <a:avLst/>
          </a:prstGeom>
        </p:spPr>
      </p:pic>
      <p:pic>
        <p:nvPicPr>
          <p:cNvPr id="12" name="Picture 11" descr="A person wearing a hat&#10;&#10;Description automatically generated">
            <a:extLst>
              <a:ext uri="{FF2B5EF4-FFF2-40B4-BE49-F238E27FC236}">
                <a16:creationId xmlns:a16="http://schemas.microsoft.com/office/drawing/2014/main" id="{E0782077-C4E7-46F9-B382-5B222F2F1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912" y="1049854"/>
            <a:ext cx="2118896" cy="2961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805D9-1BA5-4BB4-8BEC-6B269B0F38AE}"/>
              </a:ext>
            </a:extLst>
          </p:cNvPr>
          <p:cNvSpPr txBox="1"/>
          <p:nvPr/>
        </p:nvSpPr>
        <p:spPr>
          <a:xfrm>
            <a:off x="100850" y="4555370"/>
            <a:ext cx="2414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War I, 1917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CB694-CB70-4478-9DA5-3033106D6C00}"/>
              </a:ext>
            </a:extLst>
          </p:cNvPr>
          <p:cNvSpPr txBox="1"/>
          <p:nvPr/>
        </p:nvSpPr>
        <p:spPr>
          <a:xfrm>
            <a:off x="2742265" y="4038581"/>
            <a:ext cx="322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French &amp; Indian War, 1754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8C8CE-2800-4021-9982-7AAE46BC05DE}"/>
              </a:ext>
            </a:extLst>
          </p:cNvPr>
          <p:cNvSpPr txBox="1"/>
          <p:nvPr/>
        </p:nvSpPr>
        <p:spPr>
          <a:xfrm>
            <a:off x="5897773" y="4273482"/>
            <a:ext cx="26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War II, 1943 </a:t>
            </a:r>
          </a:p>
        </p:txBody>
      </p:sp>
    </p:spTree>
    <p:extLst>
      <p:ext uri="{BB962C8B-B14F-4D97-AF65-F5344CB8AC3E}">
        <p14:creationId xmlns:p14="http://schemas.microsoft.com/office/powerpoint/2010/main" val="24426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CD21-31E4-4000-90C1-41F0E246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539"/>
            <a:ext cx="8229600" cy="857250"/>
          </a:xfrm>
        </p:spPr>
        <p:txBody>
          <a:bodyPr/>
          <a:lstStyle/>
          <a:p>
            <a:r>
              <a:rPr lang="en-US" dirty="0"/>
              <a:t>These images are examples of Propaganda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C9EA1-5190-4789-8534-8BF723B63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024745" cy="3291840"/>
          </a:xfrm>
          <a:ln>
            <a:solidFill>
              <a:schemeClr val="tx1"/>
            </a:solidFill>
          </a:ln>
        </p:spPr>
        <p:txBody>
          <a:bodyPr/>
          <a:lstStyle/>
          <a:p>
            <a:pPr marL="63500" indent="0">
              <a:buNone/>
            </a:pPr>
            <a:endParaRPr lang="en-US" sz="2800" dirty="0"/>
          </a:p>
          <a:p>
            <a:pPr marL="63500" indent="0">
              <a:buNone/>
            </a:pPr>
            <a:r>
              <a:rPr lang="en-US" sz="2800" dirty="0"/>
              <a:t>Propaganda is information </a:t>
            </a:r>
            <a:r>
              <a:rPr lang="en-US" sz="2800" b="1" dirty="0"/>
              <a:t>purposely </a:t>
            </a:r>
            <a:r>
              <a:rPr lang="en-US" sz="2800" dirty="0"/>
              <a:t>intended to promote a political cause or point of view.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E4EC1-CB13-453D-A45D-5F2F9CE7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732" y="1605047"/>
            <a:ext cx="3281563" cy="2332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7B585-9BAA-4F7C-81B4-5E4D75B88F51}"/>
              </a:ext>
            </a:extLst>
          </p:cNvPr>
          <p:cNvSpPr txBox="1"/>
          <p:nvPr/>
        </p:nvSpPr>
        <p:spPr>
          <a:xfrm>
            <a:off x="4873237" y="3973078"/>
            <a:ext cx="315190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Republished in newspapers in 1765 to unite colonists against the British.</a:t>
            </a:r>
          </a:p>
        </p:txBody>
      </p:sp>
    </p:spTree>
    <p:extLst>
      <p:ext uri="{BB962C8B-B14F-4D97-AF65-F5344CB8AC3E}">
        <p14:creationId xmlns:p14="http://schemas.microsoft.com/office/powerpoint/2010/main" val="35706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3194-60EF-4BE6-AF7A-3FDE558F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FDCEC-2777-4808-95BD-2F660A71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51610"/>
            <a:ext cx="8442960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If you were a colonist in the 1770s, would you be willing to  overthrow your government?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AC3951-88D7-43E6-A5F7-BCAB18206948}"/>
              </a:ext>
            </a:extLst>
          </p:cNvPr>
          <p:cNvCxnSpPr/>
          <p:nvPr/>
        </p:nvCxnSpPr>
        <p:spPr>
          <a:xfrm>
            <a:off x="681432" y="3081004"/>
            <a:ext cx="7489926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490EAC-6D01-7B47-B4A6-E65E9C37E240}"/>
              </a:ext>
            </a:extLst>
          </p:cNvPr>
          <p:cNvGrpSpPr/>
          <p:nvPr/>
        </p:nvGrpSpPr>
        <p:grpSpPr>
          <a:xfrm>
            <a:off x="320827" y="2574310"/>
            <a:ext cx="1120820" cy="1184255"/>
            <a:chOff x="320827" y="2574310"/>
            <a:chExt cx="1120820" cy="11842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9F74D6-7BF4-FE45-B1A7-E363ECB23A61}"/>
                </a:ext>
              </a:extLst>
            </p:cNvPr>
            <p:cNvSpPr txBox="1"/>
            <p:nvPr/>
          </p:nvSpPr>
          <p:spPr>
            <a:xfrm>
              <a:off x="688716" y="257431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</a:rPr>
                <a:t>1</a:t>
              </a:r>
              <a:endParaRPr lang="en-US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6DFDE2-12BC-E142-A7AE-5E3DC8E4BC1D}"/>
                </a:ext>
              </a:extLst>
            </p:cNvPr>
            <p:cNvSpPr txBox="1"/>
            <p:nvPr/>
          </p:nvSpPr>
          <p:spPr>
            <a:xfrm>
              <a:off x="320827" y="3296900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No way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0A2024-7352-154B-9B57-DFB4A276CBAA}"/>
              </a:ext>
            </a:extLst>
          </p:cNvPr>
          <p:cNvGrpSpPr/>
          <p:nvPr/>
        </p:nvGrpSpPr>
        <p:grpSpPr>
          <a:xfrm>
            <a:off x="1919696" y="2557784"/>
            <a:ext cx="1420582" cy="1260585"/>
            <a:chOff x="1801786" y="2557784"/>
            <a:chExt cx="1420582" cy="1260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A46C7F-8366-2848-B281-82C3367C94E6}"/>
                </a:ext>
              </a:extLst>
            </p:cNvPr>
            <p:cNvSpPr txBox="1"/>
            <p:nvPr/>
          </p:nvSpPr>
          <p:spPr>
            <a:xfrm>
              <a:off x="2319556" y="255778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</a:rPr>
                <a:t>2</a:t>
              </a:r>
              <a:endParaRPr lang="en-US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356FC6-8DA2-644E-B415-16BA6BD54ED2}"/>
                </a:ext>
              </a:extLst>
            </p:cNvPr>
            <p:cNvSpPr txBox="1"/>
            <p:nvPr/>
          </p:nvSpPr>
          <p:spPr>
            <a:xfrm>
              <a:off x="1801786" y="3356704"/>
              <a:ext cx="1420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Not Likely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7B8E48-D68F-8344-9B7C-B8253E6B47C4}"/>
              </a:ext>
            </a:extLst>
          </p:cNvPr>
          <p:cNvGrpSpPr/>
          <p:nvPr/>
        </p:nvGrpSpPr>
        <p:grpSpPr>
          <a:xfrm>
            <a:off x="3818327" y="2574471"/>
            <a:ext cx="1050288" cy="1277272"/>
            <a:chOff x="3815538" y="2574471"/>
            <a:chExt cx="1050288" cy="12772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9A4256-A83E-4C47-8A6A-E32A670F29A5}"/>
                </a:ext>
              </a:extLst>
            </p:cNvPr>
            <p:cNvSpPr txBox="1"/>
            <p:nvPr/>
          </p:nvSpPr>
          <p:spPr>
            <a:xfrm>
              <a:off x="4148161" y="257447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AB8DDF-F6D0-A94B-AB5F-53839A07D1D6}"/>
                </a:ext>
              </a:extLst>
            </p:cNvPr>
            <p:cNvSpPr txBox="1"/>
            <p:nvPr/>
          </p:nvSpPr>
          <p:spPr>
            <a:xfrm>
              <a:off x="3815538" y="3390078"/>
              <a:ext cx="105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Maybe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2F2794-8F87-EA45-8968-A4A630FABBD8}"/>
              </a:ext>
            </a:extLst>
          </p:cNvPr>
          <p:cNvGrpSpPr/>
          <p:nvPr/>
        </p:nvGrpSpPr>
        <p:grpSpPr>
          <a:xfrm>
            <a:off x="5346664" y="2546354"/>
            <a:ext cx="1188146" cy="1294350"/>
            <a:chOff x="5385082" y="2546354"/>
            <a:chExt cx="1188146" cy="12943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EFF966-180C-2246-8A2C-D88F3C6A3095}"/>
                </a:ext>
              </a:extLst>
            </p:cNvPr>
            <p:cNvSpPr txBox="1"/>
            <p:nvPr/>
          </p:nvSpPr>
          <p:spPr>
            <a:xfrm>
              <a:off x="5786634" y="254635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C9E723-62E8-EC49-ABD2-C437949C9E6F}"/>
                </a:ext>
              </a:extLst>
            </p:cNvPr>
            <p:cNvSpPr txBox="1"/>
            <p:nvPr/>
          </p:nvSpPr>
          <p:spPr>
            <a:xfrm>
              <a:off x="5385082" y="3379039"/>
              <a:ext cx="1188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Possibly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29FE47-4256-1944-96C2-726E17EDF23D}"/>
              </a:ext>
            </a:extLst>
          </p:cNvPr>
          <p:cNvGrpSpPr/>
          <p:nvPr/>
        </p:nvGrpSpPr>
        <p:grpSpPr>
          <a:xfrm>
            <a:off x="7012858" y="2551611"/>
            <a:ext cx="1391728" cy="1260585"/>
            <a:chOff x="7012858" y="2551611"/>
            <a:chExt cx="1391728" cy="12605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601A51-D888-8849-B302-FE5F9EBE0388}"/>
                </a:ext>
              </a:extLst>
            </p:cNvPr>
            <p:cNvSpPr txBox="1"/>
            <p:nvPr/>
          </p:nvSpPr>
          <p:spPr>
            <a:xfrm>
              <a:off x="7516201" y="255161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</a:rPr>
                <a:t>5</a:t>
              </a:r>
              <a:endParaRPr lang="en-US" sz="2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A203CE-82ED-F444-9CFC-2B5E4EF2DC3C}"/>
                </a:ext>
              </a:extLst>
            </p:cNvPr>
            <p:cNvSpPr txBox="1"/>
            <p:nvPr/>
          </p:nvSpPr>
          <p:spPr>
            <a:xfrm>
              <a:off x="7012858" y="3350531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Definitely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0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8D00-9D60-460B-973B-E5EBA2AD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Would you have </a:t>
            </a:r>
            <a:r>
              <a:rPr lang="en-US" sz="3200" u="sng" dirty="0"/>
              <a:t>really</a:t>
            </a:r>
            <a:r>
              <a:rPr lang="en-US" sz="3200" dirty="0"/>
              <a:t> joined the American Revolution?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4DCD-791A-472F-BE57-298C94B48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737" y="1385316"/>
            <a:ext cx="8229600" cy="3291840"/>
          </a:xfrm>
        </p:spPr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Link to </a:t>
            </a:r>
            <a:r>
              <a:rPr lang="en-US" dirty="0">
                <a:hlinkClick r:id="rId3"/>
              </a:rPr>
              <a:t>Video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7424D-47D7-A54B-92E3-4363ED14A47E}"/>
              </a:ext>
            </a:extLst>
          </p:cNvPr>
          <p:cNvSpPr txBox="1"/>
          <p:nvPr/>
        </p:nvSpPr>
        <p:spPr>
          <a:xfrm>
            <a:off x="291737" y="4615434"/>
            <a:ext cx="4935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Would you have joined the American Revolution (2018). YouTube video. PBS digital studios. </a:t>
            </a:r>
            <a:br>
              <a:rPr lang="en-US" sz="900" dirty="0"/>
            </a:br>
            <a:r>
              <a:rPr lang="en-US" sz="900" dirty="0"/>
              <a:t>Retrieved from https://</a:t>
            </a:r>
            <a:r>
              <a:rPr lang="en-US" sz="900" dirty="0" err="1"/>
              <a:t>www.youtube.com</a:t>
            </a:r>
            <a:r>
              <a:rPr lang="en-US" sz="900" dirty="0"/>
              <a:t>/</a:t>
            </a:r>
            <a:r>
              <a:rPr lang="en-US" sz="900" dirty="0" err="1"/>
              <a:t>watch?v</a:t>
            </a:r>
            <a:r>
              <a:rPr lang="en-US" sz="900" dirty="0"/>
              <a:t>=XNqVKV465CM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6E4F-418C-496C-9E34-CA0DC97A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dirty="0"/>
              <a:t>CUS &amp; 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9772C-DF78-4C9E-B823-41F2B61CC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Read the article about the Boston Massacre.  </a:t>
            </a:r>
          </a:p>
          <a:p>
            <a:pPr marL="63500" indent="0">
              <a:buNone/>
            </a:pPr>
            <a:r>
              <a:rPr lang="en-US" dirty="0"/>
              <a:t> </a:t>
            </a:r>
          </a:p>
          <a:p>
            <a:pPr marL="63500" indent="0">
              <a:buNone/>
            </a:pPr>
            <a:r>
              <a:rPr lang="en-US" dirty="0"/>
              <a:t>Circle main ideas.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u="sng" dirty="0"/>
              <a:t>Underline </a:t>
            </a:r>
            <a:r>
              <a:rPr lang="en-US" dirty="0"/>
              <a:t>supporting details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Star any questions or confusion.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D97A39-7C81-4469-8E30-D0F6388AD844}"/>
              </a:ext>
            </a:extLst>
          </p:cNvPr>
          <p:cNvSpPr/>
          <p:nvPr/>
        </p:nvSpPr>
        <p:spPr>
          <a:xfrm>
            <a:off x="457200" y="2417618"/>
            <a:ext cx="976745" cy="5472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1C94969-0F14-40B5-BF0D-BF8E8E44C177}"/>
              </a:ext>
            </a:extLst>
          </p:cNvPr>
          <p:cNvSpPr/>
          <p:nvPr/>
        </p:nvSpPr>
        <p:spPr>
          <a:xfrm>
            <a:off x="277091" y="3956684"/>
            <a:ext cx="1226127" cy="1042901"/>
          </a:xfrm>
          <a:prstGeom prst="star5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620636-DC65-434C-9F62-197BCF81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177" y="2407691"/>
            <a:ext cx="1677616" cy="2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D3-F6E8-40BD-A86D-F14AF09B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4" y="193215"/>
            <a:ext cx="8229600" cy="858559"/>
          </a:xfrm>
        </p:spPr>
        <p:txBody>
          <a:bodyPr/>
          <a:lstStyle/>
          <a:p>
            <a:r>
              <a:rPr lang="en-US" dirty="0"/>
              <a:t>Summarize the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12C34-05BA-4F92-BC83-B74DA250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3842" y="1176861"/>
            <a:ext cx="3457977" cy="3880048"/>
          </a:xfrm>
        </p:spPr>
        <p:txBody>
          <a:bodyPr/>
          <a:lstStyle/>
          <a:p>
            <a:r>
              <a:rPr lang="en-US" dirty="0"/>
              <a:t>Compare your main ideas with your partner.</a:t>
            </a:r>
          </a:p>
          <a:p>
            <a:r>
              <a:rPr lang="en-US" dirty="0"/>
              <a:t>Together, summarize the reading in 25 words or less.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55D73C08-65F0-4B09-877B-65D2A7AC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945" y="1644203"/>
            <a:ext cx="3197250" cy="26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509</Words>
  <Application>Microsoft Office PowerPoint</Application>
  <PresentationFormat>On-screen Show (16:9)</PresentationFormat>
  <Paragraphs>69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Constantia</vt:lpstr>
      <vt:lpstr>Arial</vt:lpstr>
      <vt:lpstr>Georgia</vt:lpstr>
      <vt:lpstr>Calibri</vt:lpstr>
      <vt:lpstr>Noto Sans Symbols</vt:lpstr>
      <vt:lpstr>LEARN theme</vt:lpstr>
      <vt:lpstr>LEARN theme</vt:lpstr>
      <vt:lpstr>PowerPoint Presentation</vt:lpstr>
      <vt:lpstr>Paul Revere  &amp; The Boston Massacre</vt:lpstr>
      <vt:lpstr>Guiding Questions</vt:lpstr>
      <vt:lpstr>What do these images have in common?  What was their importance?</vt:lpstr>
      <vt:lpstr>These images are examples of Propaganda</vt:lpstr>
      <vt:lpstr>Opinion Line</vt:lpstr>
      <vt:lpstr>Would you have really joined the American Revolution?</vt:lpstr>
      <vt:lpstr>CUS &amp; Discuss</vt:lpstr>
      <vt:lpstr>Summarize the reading</vt:lpstr>
      <vt:lpstr>H Chart Partner Work</vt:lpstr>
      <vt:lpstr>Paul Revere’s Engraving</vt:lpstr>
      <vt:lpstr>H Chart Partner Work</vt:lpstr>
      <vt:lpstr>Loyalist? Or Patriot?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Bracken, Pam</cp:lastModifiedBy>
  <cp:revision>40</cp:revision>
  <dcterms:modified xsi:type="dcterms:W3CDTF">2024-09-25T19:43:44Z</dcterms:modified>
</cp:coreProperties>
</file>