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Constantia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9" roundtripDataSignature="AMtx7mh5wZwKHWslFKH7iSCTdpUEeu4g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Constantia-bold.fntdata"/><Relationship Id="rId25" Type="http://schemas.openxmlformats.org/officeDocument/2006/relationships/font" Target="fonts/Constantia-regular.fntdata"/><Relationship Id="rId28" Type="http://schemas.openxmlformats.org/officeDocument/2006/relationships/font" Target="fonts/Constantia-boldItalic.fntdata"/><Relationship Id="rId27" Type="http://schemas.openxmlformats.org/officeDocument/2006/relationships/font" Target="fonts/Constanti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62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62" TargetMode="Externa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65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i.org/10.1093/OED/1115265947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merriam-webster.com/dictionary/stan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16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5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88e05fa2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f88e05fa2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K20 Center. (n.d.). CUS and discuss. Strategies.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https://learn.k20center.ou.edu/strategy/162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88e05fa2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f88e05fa2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K20 Center. (n.d.). CUS and discuss. Strategies.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https://learn.k20center.ou.edu/strategy/162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f88e05fa2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f88e05fa2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Triangle-Square-Circle. Strategies.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https://learn.k20center.ou.edu/strategy/65</a:t>
            </a:r>
            <a:r>
              <a:rPr lang="en-US"/>
              <a:t>  </a:t>
            </a:r>
            <a:endParaRPr>
              <a:highlight>
                <a:schemeClr val="accent4"/>
              </a:highligh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93e2199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93e2199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93e2199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93e2199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635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Source: Oxford English Dictionary, s.v. “slang (n.4),” June 2024,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https://doi.org/10.1093/OED/1115265947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Stan. (n.d.). </a:t>
            </a:r>
            <a:r>
              <a:rPr i="1" lang="en-US"/>
              <a:t>Merriam-Webster Dictionary.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https://www.merriam-webster.com/dictionary/stan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93e21998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93e21998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K20 Center. (n.d.). Elbow partners. Strategies.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https://learn.k20center.ou.edu/strategy/116</a:t>
            </a:r>
            <a:endParaRPr>
              <a:highlight>
                <a:schemeClr val="accent4"/>
              </a:highlight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88e05fa2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f88e05fa2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Chain notes. Strategies.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https://learn.k20center.ou.edu/strategy/52</a:t>
            </a:r>
            <a:endParaRPr>
              <a:highlight>
                <a:schemeClr val="accent4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1" name="Google Shape;41;p29"/>
          <p:cNvSpPr txBox="1"/>
          <p:nvPr>
            <p:ph idx="1" type="body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97179" lvl="6" marL="3200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14325" lvl="7" marL="3657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4325" lvl="8" marL="4114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2" name="Google Shape;42;p29"/>
          <p:cNvSpPr txBox="1"/>
          <p:nvPr>
            <p:ph idx="2" type="body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97179" lvl="6" marL="3200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14325" lvl="7" marL="3657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4325" lvl="8" marL="4114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43" name="Google Shape;4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48" name="Google Shape;4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52" name="Google Shape;52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56" name="Google Shape;56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20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63" name="Google Shape;6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13" name="Google Shape;1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2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17" name="Google Shape;1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3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i="0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23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21" name="Google Shape;21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4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24"/>
          <p:cNvSpPr txBox="1"/>
          <p:nvPr>
            <p:ph idx="1" type="body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5275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4289" lvl="3" marL="1828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5" name="Google Shape;25;p24"/>
          <p:cNvSpPr txBox="1"/>
          <p:nvPr>
            <p:ph idx="2" type="body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5275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4289" lvl="3" marL="1828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26" name="Google Shape;2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/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29" name="Google Shape;29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8"/>
          <p:cNvSpPr txBox="1"/>
          <p:nvPr>
            <p:ph idx="1" type="body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3883" lvl="1" marL="914400" marR="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b="0" i="0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861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6" name="Google Shape;36;p28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28"/>
          <p:cNvSpPr txBox="1"/>
          <p:nvPr>
            <p:ph idx="2" type="body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9562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8607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813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8129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38" name="Google Shape;3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“boffo” mean?</a:t>
            </a:r>
            <a:endParaRPr/>
          </a:p>
        </p:txBody>
      </p:sp>
      <p:sp>
        <p:nvSpPr>
          <p:cNvPr id="123" name="Google Shape;123;p8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i="1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Amy Poehler</a:t>
            </a:r>
            <a:r>
              <a:rPr i="1" lang="en-US"/>
              <a:t> is a comedian whose movies are always so </a:t>
            </a:r>
            <a:r>
              <a:rPr b="1" i="1" lang="en-US"/>
              <a:t>boffo</a:t>
            </a:r>
            <a:r>
              <a:rPr i="1" lang="en-US"/>
              <a:t>!</a:t>
            </a:r>
            <a:endParaRPr sz="2400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“cheesed” mean?</a:t>
            </a:r>
            <a:endParaRPr/>
          </a:p>
        </p:txBody>
      </p:sp>
      <p:sp>
        <p:nvSpPr>
          <p:cNvPr id="129" name="Google Shape;129;p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i="1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The waitress was really </a:t>
            </a:r>
            <a:r>
              <a:rPr b="1" i="1" lang="en-US"/>
              <a:t>cheesed off </a:t>
            </a:r>
            <a:r>
              <a:rPr i="1" lang="en-US"/>
              <a:t>at the customer’s bad attitude.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“boonies” mean?</a:t>
            </a:r>
            <a:endParaRPr/>
          </a:p>
        </p:txBody>
      </p:sp>
      <p:sp>
        <p:nvSpPr>
          <p:cNvPr id="135" name="Google Shape;135;p10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i="1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Her house was way out in the </a:t>
            </a:r>
            <a:r>
              <a:rPr b="1" i="1" lang="en-US"/>
              <a:t>boonies. </a:t>
            </a:r>
            <a:r>
              <a:rPr i="1" lang="en-US"/>
              <a:t>Even her grandmother got lost trying to find it.</a:t>
            </a:r>
            <a:endParaRPr b="1" i="1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“hot dog” mean?</a:t>
            </a:r>
            <a:endParaRPr/>
          </a:p>
        </p:txBody>
      </p:sp>
      <p:sp>
        <p:nvSpPr>
          <p:cNvPr id="141" name="Google Shape;141;p1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When he does wheelies on his motorcycle, he’s a 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real </a:t>
            </a:r>
            <a:r>
              <a:rPr b="1" i="1" lang="en-US"/>
              <a:t>hot dog!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“bounce” mean?</a:t>
            </a:r>
            <a:endParaRPr/>
          </a:p>
        </p:txBody>
      </p:sp>
      <p:sp>
        <p:nvSpPr>
          <p:cNvPr id="147" name="Google Shape;147;p12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Let’s </a:t>
            </a:r>
            <a:r>
              <a:rPr b="1" i="1" lang="en-US"/>
              <a:t>bounce</a:t>
            </a:r>
            <a:r>
              <a:rPr i="1" lang="en-US"/>
              <a:t> outta here and grab a burger.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“peeps” mean?</a:t>
            </a:r>
            <a:endParaRPr/>
          </a:p>
        </p:txBody>
      </p:sp>
      <p:sp>
        <p:nvSpPr>
          <p:cNvPr id="153" name="Google Shape;153;p13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After school, I am going to hang with my </a:t>
            </a:r>
            <a:r>
              <a:rPr b="1" i="1" lang="en-US"/>
              <a:t>peeps </a:t>
            </a:r>
            <a:r>
              <a:rPr i="1" lang="en-US"/>
              <a:t>at the mall.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f88e05fa20_0_1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CUS…</a:t>
            </a:r>
            <a:endParaRPr/>
          </a:p>
        </p:txBody>
      </p:sp>
      <p:sp>
        <p:nvSpPr>
          <p:cNvPr id="159" name="Google Shape;159;g2f88e05fa20_0_10"/>
          <p:cNvSpPr txBox="1"/>
          <p:nvPr>
            <p:ph idx="1" type="body"/>
          </p:nvPr>
        </p:nvSpPr>
        <p:spPr>
          <a:xfrm>
            <a:off x="457200" y="1451600"/>
            <a:ext cx="51117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As you read: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Circle main idea(s).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Underline details that support the main idea(s).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Star any unfamiliar words to discuss later.</a:t>
            </a:r>
            <a:endParaRPr/>
          </a:p>
        </p:txBody>
      </p:sp>
      <p:pic>
        <p:nvPicPr>
          <p:cNvPr id="160" name="Google Shape;160;g2f88e05fa20_0_10" title="CUS and Discu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6500" y="751891"/>
            <a:ext cx="3270300" cy="327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f88e05fa20_0_15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…And Discuss</a:t>
            </a:r>
            <a:endParaRPr/>
          </a:p>
        </p:txBody>
      </p:sp>
      <p:sp>
        <p:nvSpPr>
          <p:cNvPr id="166" name="Google Shape;166;g2f88e05fa20_0_15"/>
          <p:cNvSpPr txBox="1"/>
          <p:nvPr>
            <p:ph idx="1" type="body"/>
          </p:nvPr>
        </p:nvSpPr>
        <p:spPr>
          <a:xfrm>
            <a:off x="457200" y="1451600"/>
            <a:ext cx="44598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300"/>
              <a:t>Discuss and determine with your group:</a:t>
            </a:r>
            <a:endParaRPr sz="2900"/>
          </a:p>
          <a:p>
            <a:pPr indent="-412750" lvl="0" marL="457200" rtl="0" algn="l">
              <a:spcBef>
                <a:spcPts val="520"/>
              </a:spcBef>
              <a:spcAft>
                <a:spcPts val="0"/>
              </a:spcAft>
              <a:buSzPts val="2900"/>
              <a:buChar char="•"/>
            </a:pPr>
            <a:r>
              <a:rPr lang="en-US" sz="2300"/>
              <a:t>Three main ideas of the reading</a:t>
            </a:r>
            <a:endParaRPr sz="2900"/>
          </a:p>
          <a:p>
            <a:pPr indent="-412750" lvl="0" marL="457200" rtl="0" algn="l">
              <a:spcBef>
                <a:spcPts val="520"/>
              </a:spcBef>
              <a:spcAft>
                <a:spcPts val="0"/>
              </a:spcAft>
              <a:buSzPts val="2900"/>
              <a:buChar char="•"/>
            </a:pPr>
            <a:r>
              <a:rPr lang="en-US" sz="2300"/>
              <a:t>At least one supporting detail for each main idea</a:t>
            </a:r>
            <a:endParaRPr sz="2900"/>
          </a:p>
        </p:txBody>
      </p:sp>
      <p:pic>
        <p:nvPicPr>
          <p:cNvPr id="167" name="Google Shape;167;g2f88e05fa20_0_15" title="CUS and Discu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6500" y="751891"/>
            <a:ext cx="3270300" cy="327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"/>
          <p:cNvSpPr txBox="1"/>
          <p:nvPr>
            <p:ph type="title"/>
          </p:nvPr>
        </p:nvSpPr>
        <p:spPr>
          <a:xfrm>
            <a:off x="457200" y="335732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Gen Alpha Dictionary Example</a:t>
            </a:r>
            <a:endParaRPr/>
          </a:p>
        </p:txBody>
      </p:sp>
      <p:sp>
        <p:nvSpPr>
          <p:cNvPr id="173" name="Google Shape;173;p16"/>
          <p:cNvSpPr txBox="1"/>
          <p:nvPr>
            <p:ph idx="1" type="body"/>
          </p:nvPr>
        </p:nvSpPr>
        <p:spPr>
          <a:xfrm>
            <a:off x="508000" y="1351475"/>
            <a:ext cx="7670100" cy="35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Slang term: </a:t>
            </a:r>
            <a:r>
              <a:rPr lang="en-US"/>
              <a:t>GOAT</a:t>
            </a:r>
            <a:r>
              <a:rPr lang="en-US"/>
              <a:t> 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Definition: Greatest Of All Time, best ever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 Simone Biles is the absolute GOAT: there will never be another gymnast as amazing as her.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f88e05fa20_0_2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Triangle-Square-Circle</a:t>
            </a:r>
            <a:endParaRPr/>
          </a:p>
        </p:txBody>
      </p:sp>
      <p:sp>
        <p:nvSpPr>
          <p:cNvPr id="179" name="Google Shape;179;g2f88e05fa20_0_22"/>
          <p:cNvSpPr txBox="1"/>
          <p:nvPr>
            <p:ph idx="1" type="body"/>
          </p:nvPr>
        </p:nvSpPr>
        <p:spPr>
          <a:xfrm>
            <a:off x="457200" y="1451600"/>
            <a:ext cx="54279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On your paper, write: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b="1" lang="en-US"/>
              <a:t>3</a:t>
            </a:r>
            <a:r>
              <a:rPr lang="en-US"/>
              <a:t> important points about understanding unfamiliar words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b="1" lang="en-US"/>
              <a:t>4</a:t>
            </a:r>
            <a:r>
              <a:rPr lang="en-US"/>
              <a:t> things</a:t>
            </a:r>
            <a:r>
              <a:rPr lang="en-US"/>
              <a:t> from the lesson that “square” with your thinking (anything you agree with)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b="1" lang="en-US"/>
              <a:t>1 </a:t>
            </a:r>
            <a:r>
              <a:rPr lang="en-US"/>
              <a:t>thing that is</a:t>
            </a:r>
            <a:r>
              <a:rPr lang="en-US"/>
              <a:t> still “circling” your mind (a question you still have)</a:t>
            </a:r>
            <a:endParaRPr/>
          </a:p>
        </p:txBody>
      </p:sp>
      <p:pic>
        <p:nvPicPr>
          <p:cNvPr id="180" name="Google Shape;180;g2f88e05fa20_0_22" title="Triangle-Square-Circ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2700" y="1135291"/>
            <a:ext cx="2954100" cy="295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Slay the Slang!</a:t>
            </a:r>
            <a:endParaRPr/>
          </a:p>
        </p:txBody>
      </p:sp>
      <p:sp>
        <p:nvSpPr>
          <p:cNvPr id="73" name="Google Shape;73;p2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342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/>
              <a:t>Summarizing Informational Texts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93e21998e_0_0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79" name="Google Shape;79;g2893e21998e_0_0"/>
          <p:cNvSpPr txBox="1"/>
          <p:nvPr>
            <p:ph idx="1" type="body"/>
          </p:nvPr>
        </p:nvSpPr>
        <p:spPr>
          <a:xfrm>
            <a:off x="530352" y="2067423"/>
            <a:ext cx="7772400" cy="11322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reading strategies can I use to understand the meaning of words that I'm not familiar with?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93e21998e_0_5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85" name="Google Shape;85;g2893e21998e_0_5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 Use a reading strategy to understand and summarize passages with unfamiliar words and phrases.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Use your knowledge of language to create and define new slang terms.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idx="1" type="body"/>
          </p:nvPr>
        </p:nvSpPr>
        <p:spPr>
          <a:xfrm>
            <a:off x="457200" y="1221759"/>
            <a:ext cx="8229600" cy="38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slang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/slaNG/</a:t>
            </a:r>
            <a:endParaRPr sz="2000"/>
          </a:p>
          <a:p>
            <a:pPr indent="0" lvl="0" marL="0" rtl="0" algn="l">
              <a:lnSpc>
                <a:spcPct val="15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/>
              <a:t>noun</a:t>
            </a:r>
            <a:endParaRPr i="1" sz="20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A type of language that consists of words and phrases that are regarded as very </a:t>
            </a:r>
            <a:r>
              <a:rPr b="1" lang="en-US" sz="2000"/>
              <a:t>informal</a:t>
            </a:r>
            <a:r>
              <a:rPr lang="en-US" sz="2000"/>
              <a:t>, are </a:t>
            </a:r>
            <a:r>
              <a:rPr b="1" lang="en-US" sz="2000"/>
              <a:t>more common in speech</a:t>
            </a:r>
            <a:r>
              <a:rPr lang="en-US" sz="2000"/>
              <a:t> than writing.</a:t>
            </a:r>
            <a:endParaRPr sz="20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sz="8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Typically </a:t>
            </a:r>
            <a:r>
              <a:rPr b="1" lang="en-US" sz="2000"/>
              <a:t>restricted to a particular context or group of people</a:t>
            </a:r>
            <a:r>
              <a:rPr lang="en-US" sz="2000"/>
              <a:t>.</a:t>
            </a:r>
            <a:endParaRPr sz="17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0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000"/>
              <a:t>S</a:t>
            </a:r>
            <a:r>
              <a:rPr lang="en-US" sz="2000"/>
              <a:t>ynonyms: Jargon; Lingo</a:t>
            </a:r>
            <a:endParaRPr sz="20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17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14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14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900"/>
          </a:p>
        </p:txBody>
      </p:sp>
      <p:sp>
        <p:nvSpPr>
          <p:cNvPr id="91" name="Google Shape;91;p4"/>
          <p:cNvSpPr txBox="1"/>
          <p:nvPr>
            <p:ph type="title"/>
          </p:nvPr>
        </p:nvSpPr>
        <p:spPr>
          <a:xfrm>
            <a:off x="457200" y="528066"/>
            <a:ext cx="8229600" cy="55622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Slang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Example of Slang</a:t>
            </a:r>
            <a:endParaRPr/>
          </a:p>
        </p:txBody>
      </p:sp>
      <p:sp>
        <p:nvSpPr>
          <p:cNvPr id="97" name="Google Shape;97;p5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“Oklahoma City Thunder stans, like Amber, watch every game.”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“Amber has been stanning for the OKC Thunder this year.”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How is the slang word “stan” used in these sentences?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title"/>
          </p:nvPr>
        </p:nvSpPr>
        <p:spPr>
          <a:xfrm>
            <a:off x="457200" y="41920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Definition: Stan</a:t>
            </a:r>
            <a:endParaRPr/>
          </a:p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457200" y="1266552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stan (noun):</a:t>
            </a:r>
            <a:endParaRPr/>
          </a:p>
          <a:p>
            <a:pPr indent="0" lvl="0" marL="5207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an extremely or excessively enthusiastic and devoted 	fan (plural: stans)</a:t>
            </a:r>
            <a:endParaRPr i="1"/>
          </a:p>
          <a:p>
            <a:pPr indent="0" lvl="0" marL="5207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i="1" sz="1000"/>
          </a:p>
          <a:p>
            <a: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stan (verb):</a:t>
            </a:r>
            <a:endParaRPr/>
          </a:p>
          <a:p>
            <a:pPr indent="0" lvl="0" marL="5207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i="1" lang="en-US"/>
              <a:t>to exhibit fandom to an extreme or excessive degree; to be an extremely devoted and enthusiastic fan of someone on something (tenses: stanned, stanning, stans)</a:t>
            </a:r>
            <a:endParaRPr i="1" sz="1000"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br>
              <a:rPr i="1" lang="en-US" sz="1000"/>
            </a:br>
            <a:endParaRPr/>
          </a:p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br>
              <a:rPr lang="en-US"/>
            </a:b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93e21998e_0_1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Elbow Partners</a:t>
            </a:r>
            <a:endParaRPr/>
          </a:p>
        </p:txBody>
      </p:sp>
      <p:sp>
        <p:nvSpPr>
          <p:cNvPr id="109" name="Google Shape;109;g2893e21998e_0_10"/>
          <p:cNvSpPr txBox="1"/>
          <p:nvPr>
            <p:ph idx="1" type="body"/>
          </p:nvPr>
        </p:nvSpPr>
        <p:spPr>
          <a:xfrm>
            <a:off x="457200" y="1451600"/>
            <a:ext cx="44790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Choose a partner sitting next to you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Working together, write down other examples of slang that you know</a:t>
            </a:r>
            <a:endParaRPr/>
          </a:p>
        </p:txBody>
      </p:sp>
      <p:pic>
        <p:nvPicPr>
          <p:cNvPr id="110" name="Google Shape;110;g2893e21998e_0_10" title="elbow partner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3169" y="1451600"/>
            <a:ext cx="3777981" cy="231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88e05fa20_0_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Chain Notes</a:t>
            </a:r>
            <a:endParaRPr/>
          </a:p>
        </p:txBody>
      </p:sp>
      <p:sp>
        <p:nvSpPr>
          <p:cNvPr id="116" name="Google Shape;116;g2f88e05fa20_0_4"/>
          <p:cNvSpPr txBox="1"/>
          <p:nvPr>
            <p:ph idx="1" type="body"/>
          </p:nvPr>
        </p:nvSpPr>
        <p:spPr>
          <a:xfrm>
            <a:off x="457200" y="1451600"/>
            <a:ext cx="68562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Look at the word at the top of the page.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Write your name and your guess for the definition of the word in the next blank box.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Pass the paper to another student.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Continue writing and passing until all the spaces are filled.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Once a page is full, return it to the first student listed on the page.</a:t>
            </a:r>
            <a:endParaRPr sz="2400"/>
          </a:p>
        </p:txBody>
      </p:sp>
      <p:pic>
        <p:nvPicPr>
          <p:cNvPr id="117" name="Google Shape;117;g2f88e05fa20_0_4" title="Chain Not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6550" y="316275"/>
            <a:ext cx="1754801" cy="1711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McHale, Susan</dc:creator>
</cp:coreProperties>
</file>