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24"/>
  </p:notesMasterIdLst>
  <p:sldIdLst>
    <p:sldId id="276" r:id="rId2"/>
    <p:sldId id="282" r:id="rId3"/>
    <p:sldId id="283" r:id="rId4"/>
    <p:sldId id="275" r:id="rId5"/>
    <p:sldId id="289" r:id="rId6"/>
    <p:sldId id="336" r:id="rId7"/>
    <p:sldId id="335" r:id="rId8"/>
    <p:sldId id="273" r:id="rId9"/>
    <p:sldId id="290" r:id="rId10"/>
    <p:sldId id="317" r:id="rId11"/>
    <p:sldId id="337" r:id="rId12"/>
    <p:sldId id="339" r:id="rId13"/>
    <p:sldId id="340" r:id="rId14"/>
    <p:sldId id="293" r:id="rId15"/>
    <p:sldId id="287" r:id="rId16"/>
    <p:sldId id="325" r:id="rId17"/>
    <p:sldId id="326" r:id="rId18"/>
    <p:sldId id="330" r:id="rId19"/>
    <p:sldId id="331" r:id="rId20"/>
    <p:sldId id="288" r:id="rId21"/>
    <p:sldId id="341" r:id="rId22"/>
    <p:sldId id="332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26"/>
  </p:normalViewPr>
  <p:slideViewPr>
    <p:cSldViewPr snapToGrid="0" snapToObjects="1">
      <p:cViewPr varScale="1">
        <p:scale>
          <a:sx n="137" d="100"/>
          <a:sy n="137" d="100"/>
        </p:scale>
        <p:origin x="78" y="15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CU7hBirn9c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jKx2iDJn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Pass the problem.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https://learn.k20center.ou.edu/strategy/151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220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Pass the problem.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https://learn.k20center.ou.edu/strategy/151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99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Bell ringers and exit tickets.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https://learn.k20center.ou.edu/strategy/125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78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F8982-675A-CF1F-645F-F0B62C8C6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B8886D-9823-117D-AF94-9F73F82800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4903CF-2EBC-C5BD-D11E-BA39BCB8B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Bell ringers and exit tickets.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https://learn.k20center.ou.edu/strategy/125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031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Bell ringers and exit tickets.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https://learn.k20center.ou.edu/strategy/125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38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I notice, I wonder.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https://learn.k20center.ou.edu/strategy/180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48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932DA-0691-C330-51BE-E856FF131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AE5D51-E30F-3660-D528-104050A331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A62F65-AAB9-A0BA-A98A-C955FD0551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(2023, July 5). </a:t>
            </a:r>
            <a:r>
              <a:rPr lang="en-US" sz="1800" b="0" i="1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Osage ribbonwork and reflections 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[Video]. YouTube.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https://www.youtube.com/watch?v=CCU7hBirn9c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555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I notice, I wonder.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https://learn.k20center.ou.edu/strategy/180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79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836E4-C540-F388-AC18-FAF64AD7B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3892A5-6554-DACE-E06C-E77B2CE252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C16ACD-E1C2-1B2C-7798-342BD87F1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Pass the problem.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https://learn.k20center.ou.edu/strategy/151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56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(2023, July 5). </a:t>
            </a:r>
            <a:r>
              <a:rPr lang="en-US" sz="1800" b="0" i="1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</a:t>
            </a:r>
            <a:r>
              <a:rPr lang="en-US" sz="1800" b="0" i="1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ICAP</a:t>
            </a:r>
            <a:r>
              <a:rPr lang="en-US" sz="1800" b="0" i="1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 - Apparel designing and culture 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[Video]. YouTube.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https://www.youtube.com/watch?v=nKjKx2iDJnM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90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Pass the problem.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https://learn.k20center.ou.edu/strategy/151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06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Pass the problem.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https://learn.k20center.ou.edu/strategy/151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85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Pass the problem.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https://learn.k20center.ou.edu/strategy/151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0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nKjKx2iDJnM?feature=oembed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www.youtube.com/watch?v=nKjKx2iDJn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CCU7hBirn9c?feature=oembed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CCU7hBirn9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Let’s complete the Guided Notes together.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Notes</a:t>
            </a:r>
          </a:p>
        </p:txBody>
      </p:sp>
    </p:spTree>
    <p:extLst>
      <p:ext uri="{BB962C8B-B14F-4D97-AF65-F5344CB8AC3E}">
        <p14:creationId xmlns:p14="http://schemas.microsoft.com/office/powerpoint/2010/main" val="20419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55AEBA1-C890-F429-BC59-F98CB432C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6CFA3840-7447-D092-3D51-DA62C3B74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Notes: Check Your Work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3FED33D-4296-88D9-AD70-40D6BC7C9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2583" y="1164497"/>
            <a:ext cx="3694217" cy="36576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B68308B-C1C5-192A-335E-8BF0FF853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" y="1164497"/>
            <a:ext cx="366166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5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D06B74A-44C1-B3DC-CBBD-C53FA9B9D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C3EA72E2-C2B3-8E5B-7EF4-2DBC0E4A2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Notes: Check Your Work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AD42269-A84D-50EA-3993-DB527ED70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92583" y="1166310"/>
            <a:ext cx="3694217" cy="365397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E89D1EB-B202-143D-DA6B-6ACD8B4A5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57200" y="1172589"/>
            <a:ext cx="3661668" cy="364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7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66F04-A8D0-89CE-95E3-115D8CB96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B177A60A-8972-2586-E26D-8B0B96C80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about to watch a video of Leslie Deer sharing her knowledge of her tribe and how her culture influences her work.</a:t>
            </a:r>
          </a:p>
          <a:p>
            <a:r>
              <a:rPr lang="en-US" dirty="0"/>
              <a:t>Use your handout to take notes as you watch the video.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FFEFFB6A-03D2-46D7-7144-E43B8D99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Notecatcher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5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9">
            <a:extLst>
              <a:ext uri="{FF2B5EF4-FFF2-40B4-BE49-F238E27FC236}">
                <a16:creationId xmlns:a16="http://schemas.microsoft.com/office/drawing/2014/main" id="{AB6FC5E9-73CB-477F-1637-FC4574967705}"/>
              </a:ext>
            </a:extLst>
          </p:cNvPr>
          <p:cNvSpPr txBox="1">
            <a:spLocks/>
          </p:cNvSpPr>
          <p:nvPr/>
        </p:nvSpPr>
        <p:spPr>
          <a:xfrm>
            <a:off x="753982" y="4610377"/>
            <a:ext cx="7636037" cy="533124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Apparel Designing and Culture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DDDA73E2-C783-7BEC-C6DF-7AA192FA18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/>
        </p:blipFill>
        <p:spPr>
          <a:xfrm>
            <a:off x="765767" y="328686"/>
            <a:ext cx="7612466" cy="428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4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your name on your paper for </a:t>
            </a:r>
            <a:r>
              <a:rPr lang="en-US" b="1" dirty="0"/>
              <a:t>Student A</a:t>
            </a:r>
            <a:r>
              <a:rPr lang="en-US" dirty="0"/>
              <a:t>.</a:t>
            </a:r>
          </a:p>
          <a:p>
            <a:r>
              <a:rPr lang="en-US" dirty="0"/>
              <a:t>Create your own preimage </a:t>
            </a:r>
            <a:br>
              <a:rPr lang="en-US" dirty="0"/>
            </a:br>
            <a:r>
              <a:rPr lang="en-US" dirty="0"/>
              <a:t>design in Quadrant II.</a:t>
            </a:r>
          </a:p>
          <a:p>
            <a:pPr lvl="1"/>
            <a:r>
              <a:rPr lang="en-US" dirty="0"/>
              <a:t>Have ≤ 5 vertices.</a:t>
            </a:r>
          </a:p>
          <a:p>
            <a:pPr lvl="1"/>
            <a:r>
              <a:rPr lang="en-US" dirty="0"/>
              <a:t>Be creative!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Perfecting Patterns: Step 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5CD7E2-2016-4708-D44A-27997EDC1796}"/>
              </a:ext>
            </a:extLst>
          </p:cNvPr>
          <p:cNvGrpSpPr/>
          <p:nvPr/>
        </p:nvGrpSpPr>
        <p:grpSpPr>
          <a:xfrm>
            <a:off x="4469021" y="1889800"/>
            <a:ext cx="3927602" cy="2433906"/>
            <a:chOff x="2923854" y="2279266"/>
            <a:chExt cx="3927602" cy="24339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588A8F2-66E3-76C9-7C84-F19F343CB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3854" y="2279266"/>
              <a:ext cx="3927602" cy="2433906"/>
            </a:xfrm>
            <a:prstGeom prst="rect">
              <a:avLst/>
            </a:prstGeom>
          </p:spPr>
        </p:pic>
        <p:pic>
          <p:nvPicPr>
            <p:cNvPr id="8" name="Picture 7" descr="Shape&#10;&#10;Description automatically generated">
              <a:extLst>
                <a:ext uri="{FF2B5EF4-FFF2-40B4-BE49-F238E27FC236}">
                  <a16:creationId xmlns:a16="http://schemas.microsoft.com/office/drawing/2014/main" id="{AB6024BA-D6BA-9553-6C12-850E8AC21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53283" y="2533650"/>
              <a:ext cx="3132019" cy="1588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464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Pass your paper to your right. You are now </a:t>
            </a:r>
            <a:r>
              <a:rPr lang="en-US" b="1" dirty="0"/>
              <a:t>Student B</a:t>
            </a:r>
            <a:r>
              <a:rPr lang="en-US" dirty="0"/>
              <a:t>.</a:t>
            </a:r>
          </a:p>
          <a:p>
            <a:r>
              <a:rPr lang="en-US" dirty="0"/>
              <a:t>Label the vertices of </a:t>
            </a:r>
            <a:br>
              <a:rPr lang="en-US" dirty="0"/>
            </a:br>
            <a:r>
              <a:rPr lang="en-US" dirty="0"/>
              <a:t>Student A’s design.</a:t>
            </a:r>
          </a:p>
          <a:p>
            <a:r>
              <a:rPr lang="en-US" dirty="0"/>
              <a:t>Imagine their preimage is </a:t>
            </a:r>
            <a:br>
              <a:rPr lang="en-US" dirty="0"/>
            </a:br>
            <a:r>
              <a:rPr lang="en-US" b="1" dirty="0">
                <a:solidFill>
                  <a:schemeClr val="accent4"/>
                </a:solidFill>
              </a:rPr>
              <a:t>reflected over the </a:t>
            </a:r>
            <a:r>
              <a:rPr lang="en-US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dirty="0">
                <a:solidFill>
                  <a:schemeClr val="accent4"/>
                </a:solidFill>
              </a:rPr>
              <a:t>-axis</a:t>
            </a:r>
            <a:r>
              <a:rPr lang="en-US" dirty="0"/>
              <a:t>.</a:t>
            </a:r>
          </a:p>
          <a:p>
            <a:r>
              <a:rPr lang="en-US" dirty="0"/>
              <a:t>Create a table and identify </a:t>
            </a:r>
            <a:br>
              <a:rPr lang="en-US" dirty="0"/>
            </a:br>
            <a:r>
              <a:rPr lang="en-US" dirty="0"/>
              <a:t>the new corresponding ordered pairs.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0567CC-3CF1-FFAD-1B8F-DD52FC882818}"/>
              </a:ext>
            </a:extLst>
          </p:cNvPr>
          <p:cNvGrpSpPr/>
          <p:nvPr/>
        </p:nvGrpSpPr>
        <p:grpSpPr>
          <a:xfrm>
            <a:off x="4469021" y="1889800"/>
            <a:ext cx="3927602" cy="2433906"/>
            <a:chOff x="4469021" y="1889800"/>
            <a:chExt cx="3927602" cy="243390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AB26691-CAB9-341F-85A9-A73A8991E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9021" y="1889800"/>
              <a:ext cx="3927602" cy="243390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CCE63B-F918-97FA-A70B-472B436B1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646001" y="2017495"/>
              <a:ext cx="3301024" cy="1856826"/>
            </a:xfrm>
            <a:prstGeom prst="rect">
              <a:avLst/>
            </a:prstGeom>
          </p:spPr>
        </p:pic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Perfecting Patterns: Step 2</a:t>
            </a:r>
          </a:p>
        </p:txBody>
      </p:sp>
    </p:spTree>
    <p:extLst>
      <p:ext uri="{BB962C8B-B14F-4D97-AF65-F5344CB8AC3E}">
        <p14:creationId xmlns:p14="http://schemas.microsoft.com/office/powerpoint/2010/main" val="369447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Pass your paper to your right. You are now </a:t>
            </a:r>
            <a:r>
              <a:rPr lang="en-US" b="1" dirty="0"/>
              <a:t>Student C</a:t>
            </a:r>
            <a:r>
              <a:rPr lang="en-US" dirty="0"/>
              <a:t>.</a:t>
            </a:r>
          </a:p>
          <a:p>
            <a:r>
              <a:rPr lang="en-US" dirty="0"/>
              <a:t>Check Student B’s work.</a:t>
            </a:r>
          </a:p>
          <a:p>
            <a:r>
              <a:rPr lang="en-US" dirty="0"/>
              <a:t>Imagine the preimage is </a:t>
            </a:r>
            <a:br>
              <a:rPr lang="en-US" dirty="0"/>
            </a:br>
            <a:r>
              <a:rPr lang="en-US" b="1" dirty="0">
                <a:solidFill>
                  <a:schemeClr val="accent4"/>
                </a:solidFill>
              </a:rPr>
              <a:t>reflected over the </a:t>
            </a:r>
            <a:r>
              <a:rPr lang="en-US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="1" dirty="0">
                <a:solidFill>
                  <a:schemeClr val="accent4"/>
                </a:solidFill>
              </a:rPr>
              <a:t>-axis</a:t>
            </a:r>
            <a:r>
              <a:rPr lang="en-US" dirty="0"/>
              <a:t>.</a:t>
            </a:r>
          </a:p>
          <a:p>
            <a:r>
              <a:rPr lang="en-US" dirty="0"/>
              <a:t>Create a table and identify </a:t>
            </a:r>
            <a:br>
              <a:rPr lang="en-US" dirty="0"/>
            </a:br>
            <a:r>
              <a:rPr lang="en-US" dirty="0"/>
              <a:t>the new corresponding </a:t>
            </a:r>
            <a:br>
              <a:rPr lang="en-US" dirty="0"/>
            </a:br>
            <a:r>
              <a:rPr lang="en-US" dirty="0"/>
              <a:t>ordered pairs.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Perfecting Patterns: Step 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B5530B-33D2-7E74-116A-C9F7BEE93C10}"/>
              </a:ext>
            </a:extLst>
          </p:cNvPr>
          <p:cNvGrpSpPr/>
          <p:nvPr/>
        </p:nvGrpSpPr>
        <p:grpSpPr>
          <a:xfrm>
            <a:off x="4469021" y="1889800"/>
            <a:ext cx="3927602" cy="2433906"/>
            <a:chOff x="4469021" y="1889800"/>
            <a:chExt cx="3927602" cy="24339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6C912AF-AE96-E58A-4E30-F3B8F5D52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9021" y="1889800"/>
              <a:ext cx="3927602" cy="243390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BE61C2B-51B6-C633-FB24-67368D44D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646001" y="2017495"/>
              <a:ext cx="3301024" cy="185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725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Pass your paper back to </a:t>
            </a:r>
            <a:r>
              <a:rPr lang="en-US" b="1" dirty="0"/>
              <a:t>Student A</a:t>
            </a:r>
            <a:r>
              <a:rPr lang="en-US" dirty="0"/>
              <a:t>.</a:t>
            </a:r>
          </a:p>
          <a:p>
            <a:r>
              <a:rPr lang="en-US" dirty="0"/>
              <a:t>Copy your preimage onto a piece of graph paper.</a:t>
            </a:r>
          </a:p>
          <a:p>
            <a:r>
              <a:rPr lang="en-US" dirty="0"/>
              <a:t>Plot the points from Student B’s and Student C’s tables.</a:t>
            </a:r>
          </a:p>
          <a:p>
            <a:r>
              <a:rPr lang="en-US" dirty="0"/>
              <a:t>Are their points reflections of the vertices of your preimage?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Perfecting Patterns: Step 4</a:t>
            </a:r>
          </a:p>
        </p:txBody>
      </p:sp>
    </p:spTree>
    <p:extLst>
      <p:ext uri="{BB962C8B-B14F-4D97-AF65-F5344CB8AC3E}">
        <p14:creationId xmlns:p14="http://schemas.microsoft.com/office/powerpoint/2010/main" val="253234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Complete your design in Quadrant IV by using the </a:t>
            </a:r>
            <a:br>
              <a:rPr lang="en-US" dirty="0"/>
            </a:br>
            <a:r>
              <a:rPr lang="en-US" dirty="0"/>
              <a:t>reflective symmetry of your choice: </a:t>
            </a:r>
            <a:br>
              <a:rPr lang="en-US" dirty="0"/>
            </a:br>
            <a:r>
              <a:rPr lang="en-US" dirty="0"/>
              <a:t>over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-axis or over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-axis.</a:t>
            </a:r>
          </a:p>
          <a:p>
            <a:r>
              <a:rPr lang="en-US" dirty="0"/>
              <a:t>Use four colors to color your ribbonwork design. Remember to contrast light and dark colors like the Osage tribe does.</a:t>
            </a:r>
          </a:p>
          <a:p>
            <a:r>
              <a:rPr lang="en-US" dirty="0"/>
              <a:t>Cut out your ribbonwork and use it as a bookmark!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Perfecting Patterns: Step 5</a:t>
            </a:r>
          </a:p>
        </p:txBody>
      </p:sp>
    </p:spTree>
    <p:extLst>
      <p:ext uri="{BB962C8B-B14F-4D97-AF65-F5344CB8AC3E}">
        <p14:creationId xmlns:p14="http://schemas.microsoft.com/office/powerpoint/2010/main" val="104094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Symmetric Designs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Reflections and Osage Ribbonwork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are the coordinates of the point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after reflecting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 –3)</a:t>
            </a:r>
            <a:r>
              <a:rPr lang="en-US" dirty="0"/>
              <a:t> over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-axis?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the Line</a:t>
            </a:r>
          </a:p>
        </p:txBody>
      </p:sp>
      <p:pic>
        <p:nvPicPr>
          <p:cNvPr id="3" name="Picture 2" descr="A picture containing text, sign, picture frame&#10;&#10;Description automatically generated">
            <a:extLst>
              <a:ext uri="{FF2B5EF4-FFF2-40B4-BE49-F238E27FC236}">
                <a16:creationId xmlns:a16="http://schemas.microsoft.com/office/drawing/2014/main" id="{C0F86D7F-E785-3294-3CDC-E8B113B9E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950" y="400050"/>
            <a:ext cx="2422849" cy="16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9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C751D3-B401-0EAF-9BD7-03656EF01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16C8BDE1-049B-2756-CAEA-29E7438F4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Reflecting over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-axis means that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dirty="0"/>
              <a:t> is to the left or right (a horizontal reflection)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.</a:t>
            </a:r>
          </a:p>
          <a:p>
            <a:r>
              <a:rPr lang="en-US" dirty="0"/>
              <a:t>This means that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-value will change, and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-value will not change.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 –3)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′(opposite, same)</a:t>
            </a:r>
          </a:p>
          <a:p>
            <a:endParaRPr lang="en-US" dirty="0"/>
          </a:p>
          <a:p>
            <a:r>
              <a:rPr lang="en-US" dirty="0"/>
              <a:t>Therefore,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is 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(–1, –3)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.</a:t>
            </a:r>
            <a:endParaRPr lang="en-US" dirty="0">
              <a:latin typeface="+mn-lt"/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B496E9A5-D506-6B7F-9DE4-080D44B3D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the Line (Solution)</a:t>
            </a:r>
          </a:p>
        </p:txBody>
      </p:sp>
      <p:pic>
        <p:nvPicPr>
          <p:cNvPr id="4" name="Picture 3" descr="A picture containing text, sign, picture frame&#10;&#10;Description automatically generated">
            <a:extLst>
              <a:ext uri="{FF2B5EF4-FFF2-40B4-BE49-F238E27FC236}">
                <a16:creationId xmlns:a16="http://schemas.microsoft.com/office/drawing/2014/main" id="{202ED4BC-4766-EAD7-B835-4A177D049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343" y="204561"/>
            <a:ext cx="1634170" cy="110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2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054" y="1560618"/>
            <a:ext cx="5106745" cy="3182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reflected over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-axis: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 –3)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′(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opposite </a:t>
            </a:r>
            <a:r>
              <a:rPr lang="en-US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</a:t>
            </a:r>
            <a:r>
              <a:rPr lang="en-US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/>
          </a:p>
          <a:p>
            <a:r>
              <a:rPr lang="en-US" dirty="0"/>
              <a:t>Therefore,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is 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.</a:t>
            </a:r>
            <a:endParaRPr lang="en-US" dirty="0">
              <a:latin typeface="+mn-lt"/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the Line (Solution)</a:t>
            </a:r>
          </a:p>
        </p:txBody>
      </p:sp>
      <p:pic>
        <p:nvPicPr>
          <p:cNvPr id="4" name="Picture 3" descr="A picture containing text, sign, picture frame&#10;&#10;Description automatically generated">
            <a:extLst>
              <a:ext uri="{FF2B5EF4-FFF2-40B4-BE49-F238E27FC236}">
                <a16:creationId xmlns:a16="http://schemas.microsoft.com/office/drawing/2014/main" id="{911D4F39-0EB3-0A2A-3069-24883ACA9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629" y="400050"/>
            <a:ext cx="1634170" cy="11047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F76F57-F9B1-44C1-2A83-4BF43B789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09352"/>
            <a:ext cx="3002766" cy="304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7"/>
            <a:ext cx="7772400" cy="1736981"/>
          </a:xfrm>
        </p:spPr>
        <p:txBody>
          <a:bodyPr/>
          <a:lstStyle/>
          <a:p>
            <a:pPr marL="55563" indent="0">
              <a:buNone/>
            </a:pPr>
            <a:r>
              <a:rPr lang="en-US" dirty="0"/>
              <a:t>How are reflections and symbolism used within indigenous cultures?</a:t>
            </a:r>
          </a:p>
        </p:txBody>
      </p:sp>
    </p:spTree>
    <p:extLst>
      <p:ext uri="{BB962C8B-B14F-4D97-AF65-F5344CB8AC3E}">
        <p14:creationId xmlns:p14="http://schemas.microsoft.com/office/powerpoint/2010/main" val="674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2396018"/>
          </a:xfrm>
        </p:spPr>
        <p:txBody>
          <a:bodyPr>
            <a:normAutofit/>
          </a:bodyPr>
          <a:lstStyle/>
          <a:p>
            <a:r>
              <a:rPr lang="en-US" dirty="0"/>
              <a:t>Represent coordinate-plane transformations graphically, algebraically, and verbally.</a:t>
            </a:r>
          </a:p>
          <a:p>
            <a:r>
              <a:rPr lang="en-US" dirty="0"/>
              <a:t>Apply transformations to solve problems.</a:t>
            </a:r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3434098"/>
          </a:xfrm>
        </p:spPr>
        <p:txBody>
          <a:bodyPr/>
          <a:lstStyle/>
          <a:p>
            <a:r>
              <a:rPr lang="en-US" dirty="0"/>
              <a:t>You are about to watch a video of Dana Daylight sharing her knowledge of her tribe and the craft of</a:t>
            </a:r>
            <a:br>
              <a:rPr lang="en-US" dirty="0"/>
            </a:br>
            <a:r>
              <a:rPr lang="en-US" dirty="0"/>
              <a:t>making Osage ribbonwork.</a:t>
            </a:r>
          </a:p>
          <a:p>
            <a:r>
              <a:rPr lang="en-US" dirty="0"/>
              <a:t>Keep in mind the following questions</a:t>
            </a:r>
            <a:br>
              <a:rPr lang="en-US" dirty="0"/>
            </a:br>
            <a:r>
              <a:rPr lang="en-US" dirty="0"/>
              <a:t>as you watch the video:</a:t>
            </a:r>
          </a:p>
          <a:p>
            <a:pPr lvl="1"/>
            <a:r>
              <a:rPr lang="en-US" dirty="0"/>
              <a:t>What did you </a:t>
            </a:r>
            <a:r>
              <a:rPr lang="en-US" b="1" dirty="0"/>
              <a:t>notice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What do you </a:t>
            </a:r>
            <a:r>
              <a:rPr lang="en-US" b="1" dirty="0"/>
              <a:t>wonder</a:t>
            </a:r>
            <a:r>
              <a:rPr lang="en-US" dirty="0"/>
              <a:t>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Osage Ribbonwork and Reflections</a:t>
            </a:r>
          </a:p>
        </p:txBody>
      </p:sp>
      <p:pic>
        <p:nvPicPr>
          <p:cNvPr id="4" name="Picture 3" descr="A couple of heads with speech bubbles&#10;&#10;Description automatically generated">
            <a:extLst>
              <a:ext uri="{FF2B5EF4-FFF2-40B4-BE49-F238E27FC236}">
                <a16:creationId xmlns:a16="http://schemas.microsoft.com/office/drawing/2014/main" id="{491C526D-BA62-F125-CB09-56BDE0E87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25335" y="1869853"/>
            <a:ext cx="2717352" cy="282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AF4585C-5DF6-0FA4-E74E-4DF54DC31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9">
            <a:extLst>
              <a:ext uri="{FF2B5EF4-FFF2-40B4-BE49-F238E27FC236}">
                <a16:creationId xmlns:a16="http://schemas.microsoft.com/office/drawing/2014/main" id="{1F41DB86-63B7-72E1-8CB5-FC1FF965C023}"/>
              </a:ext>
            </a:extLst>
          </p:cNvPr>
          <p:cNvSpPr txBox="1">
            <a:spLocks/>
          </p:cNvSpPr>
          <p:nvPr/>
        </p:nvSpPr>
        <p:spPr>
          <a:xfrm>
            <a:off x="753982" y="4610377"/>
            <a:ext cx="7636037" cy="533124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Osage Ribbonwork and Reflections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038C17D7-F344-7168-B92E-888D5AA41D8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/>
        </p:blipFill>
        <p:spPr>
          <a:xfrm>
            <a:off x="765768" y="330774"/>
            <a:ext cx="7612465" cy="428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34340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Think about what Dana Daylight shared about her culture and the mathematics of her ribbonwork.</a:t>
            </a:r>
          </a:p>
          <a:p>
            <a:r>
              <a:rPr lang="en-US" dirty="0"/>
              <a:t>What did you </a:t>
            </a:r>
            <a:r>
              <a:rPr lang="en-US" b="1" dirty="0"/>
              <a:t>notice</a:t>
            </a:r>
            <a:r>
              <a:rPr lang="en-US" dirty="0"/>
              <a:t>?</a:t>
            </a:r>
          </a:p>
          <a:p>
            <a:r>
              <a:rPr lang="en-US" dirty="0"/>
              <a:t>What do you </a:t>
            </a:r>
            <a:r>
              <a:rPr lang="en-US" b="1" dirty="0"/>
              <a:t>wonder</a:t>
            </a:r>
            <a:r>
              <a:rPr lang="en-US" dirty="0"/>
              <a:t>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Osage Ribbonwork and Reflections</a:t>
            </a:r>
          </a:p>
        </p:txBody>
      </p:sp>
      <p:pic>
        <p:nvPicPr>
          <p:cNvPr id="2" name="Picture 1" descr="A couple of heads with speech bubbles&#10;&#10;Description automatically generated">
            <a:extLst>
              <a:ext uri="{FF2B5EF4-FFF2-40B4-BE49-F238E27FC236}">
                <a16:creationId xmlns:a16="http://schemas.microsoft.com/office/drawing/2014/main" id="{CFC7AF88-6674-C886-EA1F-02BDB799A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25335" y="1869853"/>
            <a:ext cx="2717352" cy="282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4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Work </a:t>
            </a:r>
            <a:r>
              <a:rPr lang="en-US" b="1" i="1" dirty="0"/>
              <a:t>individually</a:t>
            </a:r>
            <a:r>
              <a:rPr lang="en-US" dirty="0"/>
              <a:t> to complete the pattern </a:t>
            </a:r>
            <a:br>
              <a:rPr lang="en-US" dirty="0"/>
            </a:br>
            <a:r>
              <a:rPr lang="en-US" dirty="0"/>
              <a:t>on the graph. Then answer the following prompts: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How did you complete the pattern?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Describe how the preimage transformed into </a:t>
            </a:r>
            <a:r>
              <a:rPr lang="en-US" i="1" dirty="0"/>
              <a:t>image 2.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Describe how the preimage transformed into </a:t>
            </a:r>
            <a:r>
              <a:rPr lang="en-US" i="1" dirty="0"/>
              <a:t>image 4.</a:t>
            </a:r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Ribbonwork (Part A)</a:t>
            </a:r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2A388660-E10F-C7A4-725C-653AFEB06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927" y="400050"/>
            <a:ext cx="2555823" cy="129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your Exploring Ribbonwork (Part A) handout for reference.</a:t>
            </a:r>
          </a:p>
          <a:p>
            <a:r>
              <a:rPr lang="en-US" dirty="0"/>
              <a:t>Work with a partner and to complete the tables and answer questions 4–7 on your handout.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Ribbonwork (Part B)</a:t>
            </a:r>
          </a:p>
        </p:txBody>
      </p:sp>
    </p:spTree>
    <p:extLst>
      <p:ext uri="{BB962C8B-B14F-4D97-AF65-F5344CB8AC3E}">
        <p14:creationId xmlns:p14="http://schemas.microsoft.com/office/powerpoint/2010/main" val="37582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418F4C7D-6FF6-4BC3-8FFB-630639050169}" vid="{6C158D59-EBB1-47A7-9CFF-6E4552F2CE4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3141</TotalTime>
  <Words>1010</Words>
  <Application>Microsoft Office PowerPoint</Application>
  <PresentationFormat>On-screen Show (16:9)</PresentationFormat>
  <Paragraphs>83</Paragraphs>
  <Slides>22</Slides>
  <Notes>14</Notes>
  <HiddenSlides>2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Wingdings 2</vt:lpstr>
      <vt:lpstr>LEARN theme</vt:lpstr>
      <vt:lpstr>PowerPoint Presentation</vt:lpstr>
      <vt:lpstr>Symmetric Designs</vt:lpstr>
      <vt:lpstr>Essential Question</vt:lpstr>
      <vt:lpstr>Lesson Objectives</vt:lpstr>
      <vt:lpstr>Osage Ribbonwork and Reflections</vt:lpstr>
      <vt:lpstr>PowerPoint Presentation</vt:lpstr>
      <vt:lpstr>Osage Ribbonwork and Reflections</vt:lpstr>
      <vt:lpstr>Exploring Ribbonwork (Part A)</vt:lpstr>
      <vt:lpstr>Exploring Ribbonwork (Part B)</vt:lpstr>
      <vt:lpstr>Guided Notes</vt:lpstr>
      <vt:lpstr>Guided Notes: Check Your Work</vt:lpstr>
      <vt:lpstr>Guided Notes: Check Your Work</vt:lpstr>
      <vt:lpstr>Notecatcher</vt:lpstr>
      <vt:lpstr>PowerPoint Presentation</vt:lpstr>
      <vt:lpstr>Perfecting Patterns: Step 1</vt:lpstr>
      <vt:lpstr>Perfecting Patterns: Step 2</vt:lpstr>
      <vt:lpstr>Perfecting Patterns: Step 3</vt:lpstr>
      <vt:lpstr>Perfecting Patterns: Step 4</vt:lpstr>
      <vt:lpstr>Perfecting Patterns: Step 5</vt:lpstr>
      <vt:lpstr>Over the Line</vt:lpstr>
      <vt:lpstr>Over the Line (Solution)</vt:lpstr>
      <vt:lpstr>Over the Line (Solution)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Traditional Transformations, Part 2</dc:title>
  <dc:creator>K20 Center</dc:creator>
  <cp:lastModifiedBy>McNaughton, Jason M.</cp:lastModifiedBy>
  <cp:revision>30</cp:revision>
  <dcterms:created xsi:type="dcterms:W3CDTF">2023-02-16T16:02:33Z</dcterms:created>
  <dcterms:modified xsi:type="dcterms:W3CDTF">2025-02-28T16:12:21Z</dcterms:modified>
</cp:coreProperties>
</file>