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23" roundtripDataSignature="AMtx7mh7Tht9VFwrJr0XRuAbkP4/Sh0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E5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1C0B3F-E2CE-285F-92C4-FE428E922C95}" v="4" dt="2025-02-04T19:54:16.702"/>
    <p1510:client id="{21558E50-FFE3-7948-9177-73D803B9B362}" v="14" dt="2025-02-04T21:05:41.023"/>
    <p1510:client id="{3A64FBBB-9323-B676-3B20-6FE4047C7D90}" v="2" dt="2025-02-04T20:42:27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1747"/>
  </p:normalViewPr>
  <p:slideViewPr>
    <p:cSldViewPr snapToGrid="0">
      <p:cViewPr varScale="1">
        <p:scale>
          <a:sx n="132" d="100"/>
          <a:sy n="132" d="100"/>
        </p:scale>
        <p:origin x="5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fpgnb_9bA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61d82954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Chain notes. Strategies. </a:t>
            </a:r>
            <a:r>
              <a:rPr lang="en-US" dirty="0">
                <a:hlinkClick r:id="rId3"/>
              </a:rPr>
              <a:t>https://learn.k20center.ou.edu/strategy/52</a:t>
            </a:r>
            <a:endParaRPr lang="en-US"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1 minute timer </a:t>
            </a:r>
            <a:r>
              <a:rPr lang="en-US" dirty="0"/>
              <a:t>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=6ilD555O_RE</a:t>
            </a:r>
            <a:endParaRPr dirty="0"/>
          </a:p>
        </p:txBody>
      </p:sp>
      <p:sp>
        <p:nvSpPr>
          <p:cNvPr id="150" name="Google Shape;150;g1161d82954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61d829543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61d829543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Chain notes. Strategies. </a:t>
            </a:r>
            <a:r>
              <a:rPr lang="en-US" dirty="0">
                <a:hlinkClick r:id="rId3"/>
              </a:rPr>
              <a:t>https://learn.k20center.ou.edu/strategy/52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7b5c00c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7b5c00c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Teacher’s Note: </a:t>
            </a:r>
            <a:r>
              <a:rPr lang="en-US" b="0" dirty="0"/>
              <a:t>To play the video, click the image on the slide or copy and paste the following link into your web browser: </a:t>
            </a:r>
            <a:r>
              <a:rPr lang="en-US" sz="11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https://www.youtube.com/watch?v=Afpgnb_9bA4</a:t>
            </a:r>
            <a:r>
              <a:rPr lang="en-US" sz="1100" u="sng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b="0" u="sng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0" u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ESPN. (2018, June 11). </a:t>
            </a:r>
            <a:r>
              <a:rPr lang="en-US" sz="1100" b="0" i="1" u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[Full] LeBron James’ ‘The Decision’ (7/8/2010) | ESPN Archives </a:t>
            </a:r>
            <a:r>
              <a:rPr lang="en-US" sz="1100" b="0" u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[Video]. YouTube. https://</a:t>
            </a:r>
            <a:r>
              <a:rPr lang="en-US" sz="1100" b="0" u="none" dirty="0" err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www.youtube.com</a:t>
            </a:r>
            <a:r>
              <a:rPr lang="en-US" sz="1100" b="0" u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100" b="0" u="none" dirty="0" err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watch?v</a:t>
            </a:r>
            <a:r>
              <a:rPr lang="en-US" sz="1100" b="0" u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=Afpgnb_9bA4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b="0" u="sng" dirty="0">
              <a:solidFill>
                <a:srgbClr val="1155CC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440272f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u="none" dirty="0">
                <a:solidFill>
                  <a:schemeClr val="tx1"/>
                </a:solidFill>
              </a:rPr>
              <a:t>K20 Center. (n.d.). Jigsaw. Strategies. https://learn.k20center.ou.edu/strategy/179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Wakelet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Tech Tools. https://learn.k20center.ou.edu/tech-tool/2180</a:t>
            </a:r>
            <a:endParaRPr lang="en-US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172" name="Google Shape;172;g11440272f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440272f6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K20 Center. (n.d.). Establishing norms. Strategies. https://learn.k20center.ou.edu/strategy/188</a:t>
            </a:r>
            <a:endParaRPr lang="en-US" dirty="0"/>
          </a:p>
        </p:txBody>
      </p:sp>
      <p:sp>
        <p:nvSpPr>
          <p:cNvPr id="179" name="Google Shape;179;g11440272f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1440272f6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/>
          </a:p>
        </p:txBody>
      </p:sp>
      <p:sp>
        <p:nvSpPr>
          <p:cNvPr id="186" name="Google Shape;186;g11440272f6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61d829543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61d829543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/>
              <a:t>Teacher’s Note</a:t>
            </a:r>
            <a:r>
              <a:rPr lang="en-US" b="0" dirty="0"/>
              <a:t>: Depending on the equipment you choose, you may want to add additional directions to this slide about how to use the equipment. </a:t>
            </a:r>
            <a:endParaRPr b="1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1d829543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161d829543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3-2-1. Strategies. https://learn.k20center.ou.edu/strategy/117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5bc27ddb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5bc27ddb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Chain notes. Strategies. </a:t>
            </a:r>
            <a:r>
              <a:rPr lang="en-US" dirty="0">
                <a:hlinkClick r:id="rId3"/>
              </a:rPr>
              <a:t>https://learn.k20center.ou.edu/strategy/52</a:t>
            </a:r>
            <a:endParaRPr lang="en-US" dirty="0"/>
          </a:p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(2021, September 21). </a:t>
            </a:r>
            <a:r>
              <a:rPr lang="en-US" i="1" dirty="0"/>
              <a:t>K20 Center 5 minute timer </a:t>
            </a:r>
            <a:r>
              <a:rPr lang="en-US" dirty="0"/>
              <a:t>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EVS_yYQoLJg</a:t>
            </a:r>
            <a:r>
              <a:rPr lang="en-US" dirty="0"/>
              <a:t> </a:t>
            </a:r>
          </a:p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61d82954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Chain notes. Strategies. </a:t>
            </a:r>
            <a:r>
              <a:rPr lang="en-US" dirty="0">
                <a:hlinkClick r:id="rId3"/>
              </a:rPr>
              <a:t>https://learn.k20center.ou.edu/strategy/52</a:t>
            </a:r>
            <a:endParaRPr lang="en-US" dirty="0"/>
          </a:p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(2021, September 21). </a:t>
            </a:r>
            <a:r>
              <a:rPr lang="en-US" i="1" dirty="0"/>
              <a:t>K20 Center 4 minute timer </a:t>
            </a:r>
            <a:r>
              <a:rPr lang="en-US" dirty="0"/>
              <a:t>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watchv</a:t>
            </a:r>
            <a:r>
              <a:rPr lang="en-US" dirty="0"/>
              <a:t>=</a:t>
            </a:r>
            <a:r>
              <a:rPr lang="en-US" dirty="0" err="1"/>
              <a:t>kpCsfuvzQeY</a:t>
            </a:r>
            <a:r>
              <a:rPr lang="en-US" dirty="0"/>
              <a:t> </a:t>
            </a: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dirty="0"/>
          </a:p>
        </p:txBody>
      </p:sp>
      <p:sp>
        <p:nvSpPr>
          <p:cNvPr id="126" name="Google Shape;126;g1161d82954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161d82954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Chain notes. Strategies. </a:t>
            </a:r>
            <a:r>
              <a:rPr lang="en-US" dirty="0">
                <a:hlinkClick r:id="rId3"/>
              </a:rPr>
              <a:t>https://learn.k20center.ou.edu/strategy/52</a:t>
            </a:r>
            <a:endParaRPr lang="en-US" dirty="0"/>
          </a:p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(2021, September 21). </a:t>
            </a:r>
            <a:r>
              <a:rPr lang="en-US" i="1" dirty="0"/>
              <a:t>K20 Center 3 minute timer </a:t>
            </a:r>
            <a:r>
              <a:rPr lang="en-US" dirty="0"/>
              <a:t>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=iISP02KPau0</a:t>
            </a: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endParaRPr dirty="0"/>
          </a:p>
        </p:txBody>
      </p:sp>
      <p:sp>
        <p:nvSpPr>
          <p:cNvPr id="134" name="Google Shape;134;g1161d8295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61d829543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Chain notes. Strategies. </a:t>
            </a:r>
            <a:r>
              <a:rPr lang="en-US" dirty="0">
                <a:hlinkClick r:id="rId3"/>
              </a:rPr>
              <a:t>https://learn.k20center.ou.edu/strategy/52</a:t>
            </a:r>
            <a:endParaRPr lang="en-US"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2 minute timer </a:t>
            </a:r>
            <a:r>
              <a:rPr lang="en-US" dirty="0"/>
              <a:t>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=HcEEAnwOt2c</a:t>
            </a:r>
            <a:endParaRPr dirty="0"/>
          </a:p>
        </p:txBody>
      </p:sp>
      <p:sp>
        <p:nvSpPr>
          <p:cNvPr id="142" name="Google Shape;142;g1161d829543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4" name="Google Shape;14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26" name="Google Shape;26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1" name="Google Shape;31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ilD555O_RE?list=PL-aUhEQeaZXLMF3fItNDxiuSkEr0pq0c2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Afpgnb_9bA4?feature=oembed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akelet.com/wake/-Yvugrp_DlagIfgPol8b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VS_yYQoLJg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pCsfuvzQeY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ISP02KPau0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cEEAnwOt2c?list=PL-aUhEQeaZXLMF3fItNDxiuSkEr0pq0c2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61d829543_1_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Chain Notes</a:t>
            </a:r>
            <a:endParaRPr dirty="0"/>
          </a:p>
        </p:txBody>
      </p:sp>
      <p:pic>
        <p:nvPicPr>
          <p:cNvPr id="2" name="Picture 1" descr="A chain link with a black background&#10;&#10;Description automatically generated">
            <a:extLst>
              <a:ext uri="{FF2B5EF4-FFF2-40B4-BE49-F238E27FC236}">
                <a16:creationId xmlns:a16="http://schemas.microsoft.com/office/drawing/2014/main" id="{B36D299F-DEFA-792F-27C4-8D4070F2A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522" y="166685"/>
            <a:ext cx="877845" cy="857250"/>
          </a:xfrm>
          <a:prstGeom prst="rect">
            <a:avLst/>
          </a:prstGeom>
        </p:spPr>
      </p:pic>
      <p:pic>
        <p:nvPicPr>
          <p:cNvPr id="3" name="Online Media 2" descr="K20 Center 1 minute timer">
            <a:hlinkClick r:id="" action="ppaction://media"/>
            <a:extLst>
              <a:ext uri="{FF2B5EF4-FFF2-40B4-BE49-F238E27FC236}">
                <a16:creationId xmlns:a16="http://schemas.microsoft.com/office/drawing/2014/main" id="{6934CC7B-FF0D-5693-A0D2-C965AE78CD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464774" y="1593850"/>
            <a:ext cx="3461593" cy="1955800"/>
          </a:xfrm>
          <a:prstGeom prst="rect">
            <a:avLst/>
          </a:prstGeom>
        </p:spPr>
      </p:pic>
      <p:sp>
        <p:nvSpPr>
          <p:cNvPr id="6" name="Google Shape;129;g1161d829543_0_2">
            <a:extLst>
              <a:ext uri="{FF2B5EF4-FFF2-40B4-BE49-F238E27FC236}">
                <a16:creationId xmlns:a16="http://schemas.microsoft.com/office/drawing/2014/main" id="{99ADC9D9-99C8-A23F-8D25-647A181309F3}"/>
              </a:ext>
            </a:extLst>
          </p:cNvPr>
          <p:cNvSpPr txBox="1">
            <a:spLocks/>
          </p:cNvSpPr>
          <p:nvPr/>
        </p:nvSpPr>
        <p:spPr>
          <a:xfrm>
            <a:off x="457200" y="1305059"/>
            <a:ext cx="4738255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libri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alibri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Rotate to the next poster.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Read the questions already written on the paper.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Brainstorm a list of additional questions you would ask the person listed on your paper.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Record as many questions as you can think of.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61d829543_1_4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8469167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Read through all the questions that have been written on your chart paper. </a:t>
            </a:r>
            <a:endParaRPr dirty="0"/>
          </a:p>
          <a:p>
            <a:pPr marL="685800" lvl="1" indent="-457200" algn="l" rtl="0">
              <a:spcBef>
                <a:spcPts val="0"/>
              </a:spcBef>
              <a:spcAft>
                <a:spcPts val="600"/>
              </a:spcAft>
              <a:buSzPts val="2000"/>
              <a:buChar char="•"/>
            </a:pPr>
            <a:r>
              <a:rPr lang="en-US" sz="2600" dirty="0"/>
              <a:t>Are there any questions on your paper that you noticed on other groups’ charts?</a:t>
            </a:r>
            <a:endParaRPr sz="2600" dirty="0"/>
          </a:p>
          <a:p>
            <a:pPr marL="685800" lvl="1" indent="-457200" algn="l" rtl="0">
              <a:spcBef>
                <a:spcPts val="0"/>
              </a:spcBef>
              <a:spcAft>
                <a:spcPts val="600"/>
              </a:spcAft>
              <a:buSzPts val="2000"/>
              <a:buChar char="•"/>
            </a:pPr>
            <a:r>
              <a:rPr lang="en-US" sz="2600" dirty="0"/>
              <a:t>Which questions do you love?</a:t>
            </a:r>
            <a:endParaRPr sz="2600" dirty="0"/>
          </a:p>
          <a:p>
            <a:pPr marL="685800" lvl="1" indent="-457200" algn="l" rtl="0">
              <a:spcBef>
                <a:spcPts val="0"/>
              </a:spcBef>
              <a:spcAft>
                <a:spcPts val="600"/>
              </a:spcAft>
              <a:buSzPts val="2000"/>
              <a:buChar char="•"/>
            </a:pPr>
            <a:r>
              <a:rPr lang="en-US" sz="2600" dirty="0"/>
              <a:t>Which questions are you unsure about?</a:t>
            </a:r>
            <a:endParaRPr sz="2600" dirty="0"/>
          </a:p>
        </p:txBody>
      </p:sp>
      <p:sp>
        <p:nvSpPr>
          <p:cNvPr id="161" name="Google Shape;161;g1161d829543_1_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Chain Notes</a:t>
            </a:r>
            <a:endParaRPr dirty="0"/>
          </a:p>
        </p:txBody>
      </p:sp>
      <p:pic>
        <p:nvPicPr>
          <p:cNvPr id="2" name="Picture 1" descr="A chain link with a black background&#10;&#10;Description automatically generated">
            <a:extLst>
              <a:ext uri="{FF2B5EF4-FFF2-40B4-BE49-F238E27FC236}">
                <a16:creationId xmlns:a16="http://schemas.microsoft.com/office/drawing/2014/main" id="{ED793F6B-B613-0E69-1FAF-609498688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522" y="166685"/>
            <a:ext cx="87784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7b5c00cf5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Interviewing Techniques and Guidelines</a:t>
            </a:r>
            <a:endParaRPr dirty="0"/>
          </a:p>
        </p:txBody>
      </p:sp>
      <p:pic>
        <p:nvPicPr>
          <p:cNvPr id="2" name="Online Media 1" descr="[FULL] LeBron James' 'The Decision' (7/8/2010) | ESPN Archives">
            <a:hlinkClick r:id="" action="ppaction://media"/>
            <a:extLst>
              <a:ext uri="{FF2B5EF4-FFF2-40B4-BE49-F238E27FC236}">
                <a16:creationId xmlns:a16="http://schemas.microsoft.com/office/drawing/2014/main" id="{538B6665-1387-D0B5-CB8C-33016D90B2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6521" y="1757218"/>
            <a:ext cx="5030958" cy="2842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440272f6b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Analyzing Interview Questions </a:t>
            </a:r>
            <a:endParaRPr dirty="0"/>
          </a:p>
        </p:txBody>
      </p:sp>
      <p:sp>
        <p:nvSpPr>
          <p:cNvPr id="175" name="Google Shape;175;g11440272f6b_0_0"/>
          <p:cNvSpPr txBox="1">
            <a:spLocks noGrp="1"/>
          </p:cNvSpPr>
          <p:nvPr>
            <p:ph type="body" idx="1"/>
          </p:nvPr>
        </p:nvSpPr>
        <p:spPr>
          <a:xfrm>
            <a:off x="457199" y="1286205"/>
            <a:ext cx="8229599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>
                <a:solidFill>
                  <a:srgbClr val="000000"/>
                </a:solidFill>
              </a:rPr>
              <a:t>Watch two additional videos from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“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Lights, Camera, Questions!</a:t>
            </a:r>
            <a:r>
              <a:rPr lang="en-US" dirty="0">
                <a:solidFill>
                  <a:srgbClr val="000000"/>
                </a:solidFill>
              </a:rPr>
              <a:t>” </a:t>
            </a:r>
            <a:r>
              <a:rPr lang="en-US" dirty="0" err="1">
                <a:solidFill>
                  <a:srgbClr val="000000"/>
                </a:solidFill>
              </a:rPr>
              <a:t>Wakelet</a:t>
            </a:r>
            <a:r>
              <a:rPr lang="en-US" dirty="0">
                <a:solidFill>
                  <a:srgbClr val="000000"/>
                </a:solidFill>
              </a:rPr>
              <a:t> collection. </a:t>
            </a:r>
            <a:endParaRPr dirty="0">
              <a:solidFill>
                <a:srgbClr val="000000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As you watch, consider the techniques you see the </a:t>
            </a:r>
            <a:br>
              <a:rPr lang="en-US" dirty="0"/>
            </a:br>
            <a:r>
              <a:rPr lang="en-US" dirty="0"/>
              <a:t>interviewers using. </a:t>
            </a:r>
            <a:endParaRPr dirty="0"/>
          </a:p>
          <a:p>
            <a:pPr marL="685800" lvl="1" indent="-457200">
              <a:spcBef>
                <a:spcPts val="0"/>
              </a:spcBef>
              <a:spcAft>
                <a:spcPts val="600"/>
              </a:spcAft>
              <a:buSzPct val="100000"/>
              <a:buChar char="•"/>
            </a:pPr>
            <a:r>
              <a:rPr lang="en-US" sz="2600" dirty="0"/>
              <a:t>What kinds of questions are they asking?</a:t>
            </a:r>
            <a:endParaRPr sz="2600" dirty="0"/>
          </a:p>
          <a:p>
            <a:pPr marL="685800" lvl="1" indent="-457200">
              <a:spcBef>
                <a:spcPts val="0"/>
              </a:spcBef>
              <a:spcAft>
                <a:spcPts val="600"/>
              </a:spcAft>
              <a:buSzPct val="100000"/>
              <a:buChar char="•"/>
            </a:pPr>
            <a:r>
              <a:rPr lang="en-US" sz="2600" dirty="0"/>
              <a:t>How are they responding to the interviewees?</a:t>
            </a:r>
            <a:endParaRPr sz="2600" dirty="0"/>
          </a:p>
        </p:txBody>
      </p:sp>
      <p:pic>
        <p:nvPicPr>
          <p:cNvPr id="176" name="Google Shape;176;g11440272f6b_0_0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2858" y="127392"/>
            <a:ext cx="1209032" cy="1217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440272f6b_0_5"/>
          <p:cNvSpPr txBox="1">
            <a:spLocks noGrp="1"/>
          </p:cNvSpPr>
          <p:nvPr>
            <p:ph type="title"/>
          </p:nvPr>
        </p:nvSpPr>
        <p:spPr>
          <a:xfrm>
            <a:off x="457200" y="17106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Establishing Norms</a:t>
            </a:r>
            <a:endParaRPr dirty="0"/>
          </a:p>
        </p:txBody>
      </p:sp>
      <p:sp>
        <p:nvSpPr>
          <p:cNvPr id="182" name="Google Shape;182;g11440272f6b_0_5"/>
          <p:cNvSpPr txBox="1">
            <a:spLocks noGrp="1"/>
          </p:cNvSpPr>
          <p:nvPr>
            <p:ph type="body" idx="1"/>
          </p:nvPr>
        </p:nvSpPr>
        <p:spPr>
          <a:xfrm>
            <a:off x="457200" y="1181431"/>
            <a:ext cx="7918314" cy="3614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Read the questions on your Establishing Norms handout.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Respond to each question individually.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With your partner, discuss what is necessary to make your interviews successful and record your responses.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440272f6b_0_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Get to Know Your Partner! </a:t>
            </a:r>
            <a:endParaRPr dirty="0"/>
          </a:p>
        </p:txBody>
      </p:sp>
      <p:sp>
        <p:nvSpPr>
          <p:cNvPr id="189" name="Google Shape;189;g11440272f6b_0_10"/>
          <p:cNvSpPr txBox="1">
            <a:spLocks noGrp="1"/>
          </p:cNvSpPr>
          <p:nvPr>
            <p:ph type="body" idx="1"/>
          </p:nvPr>
        </p:nvSpPr>
        <p:spPr>
          <a:xfrm>
            <a:off x="457199" y="1305059"/>
            <a:ext cx="8409709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Use your knowledge of interviews to craft 7–10 interview questions to ask your partner.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Your questions should help you get to know your partner better. 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Use the questions from the earlier Chain Notes activity to help you get started.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61d829543_1_54"/>
          <p:cNvSpPr txBox="1">
            <a:spLocks noGrp="1"/>
          </p:cNvSpPr>
          <p:nvPr>
            <p:ph type="title"/>
          </p:nvPr>
        </p:nvSpPr>
        <p:spPr>
          <a:xfrm>
            <a:off x="457200" y="13791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Ready, Set, Record! </a:t>
            </a:r>
            <a:endParaRPr dirty="0"/>
          </a:p>
        </p:txBody>
      </p:sp>
      <p:sp>
        <p:nvSpPr>
          <p:cNvPr id="196" name="Google Shape;196;g1161d829543_1_54"/>
          <p:cNvSpPr txBox="1">
            <a:spLocks noGrp="1"/>
          </p:cNvSpPr>
          <p:nvPr>
            <p:ph type="body" idx="1"/>
          </p:nvPr>
        </p:nvSpPr>
        <p:spPr>
          <a:xfrm>
            <a:off x="457200" y="1076445"/>
            <a:ext cx="8423564" cy="3849613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Review the procedures for using the recording equipment. </a:t>
            </a:r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Consider which locations you plan to use for your interviews. </a:t>
            </a:r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Remember to ask follow-up questions during your interview.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61d829543_1_68"/>
          <p:cNvSpPr txBox="1">
            <a:spLocks noGrp="1"/>
          </p:cNvSpPr>
          <p:nvPr>
            <p:ph type="body" idx="1"/>
          </p:nvPr>
        </p:nvSpPr>
        <p:spPr>
          <a:xfrm>
            <a:off x="457199" y="1309350"/>
            <a:ext cx="8229599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Watch or listen to your partner’s interview and give feedback on: </a:t>
            </a:r>
            <a:endParaRPr dirty="0"/>
          </a:p>
          <a:p>
            <a:pPr marL="685800" lvl="1" indent="-457200" algn="l" rtl="0">
              <a:spcBef>
                <a:spcPts val="0"/>
              </a:spcBef>
              <a:spcAft>
                <a:spcPts val="600"/>
              </a:spcAft>
              <a:buSzPts val="2000"/>
              <a:buChar char="•"/>
            </a:pPr>
            <a:r>
              <a:rPr lang="en-US" sz="2600" dirty="0"/>
              <a:t>3 interviewing rules they followed</a:t>
            </a:r>
            <a:endParaRPr sz="2600" dirty="0"/>
          </a:p>
          <a:p>
            <a:pPr marL="685800" lvl="1" indent="-457200" algn="l" rtl="0">
              <a:spcBef>
                <a:spcPts val="0"/>
              </a:spcBef>
              <a:spcAft>
                <a:spcPts val="600"/>
              </a:spcAft>
              <a:buSzPts val="2000"/>
              <a:buChar char="•"/>
            </a:pPr>
            <a:r>
              <a:rPr lang="en-US" sz="2600" dirty="0"/>
              <a:t>2 things they should include in their article</a:t>
            </a:r>
            <a:endParaRPr sz="2600" dirty="0"/>
          </a:p>
          <a:p>
            <a:pPr marL="685800" lvl="1" indent="-457200" algn="l" rtl="0">
              <a:spcBef>
                <a:spcPts val="0"/>
              </a:spcBef>
              <a:spcAft>
                <a:spcPts val="900"/>
              </a:spcAft>
              <a:buSzPts val="2000"/>
              <a:buChar char="•"/>
            </a:pPr>
            <a:r>
              <a:rPr lang="en-US" sz="2600" dirty="0"/>
              <a:t>1 thing they could improve on in the future</a:t>
            </a:r>
          </a:p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Include the timestamps of any sections you reference so they can be easily found.</a:t>
            </a:r>
          </a:p>
        </p:txBody>
      </p:sp>
      <p:sp>
        <p:nvSpPr>
          <p:cNvPr id="203" name="Google Shape;203;g1161d829543_1_6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3-2-1</a:t>
            </a:r>
            <a:endParaRPr dirty="0"/>
          </a:p>
        </p:txBody>
      </p:sp>
      <p:pic>
        <p:nvPicPr>
          <p:cNvPr id="204" name="Google Shape;204;g1161d829543_1_68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2266" y="177147"/>
            <a:ext cx="1422476" cy="142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352554"/>
            <a:ext cx="57561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Lights, Camera, Questions!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745256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to Conduct an Interview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200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questions and techniques help to make a good interview?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you conduct a successful interview?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24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Develop interviewing techniques and employ best practices in a peer interview. </a:t>
            </a:r>
            <a:endParaRPr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Analyze a classmate’s interview according to rules and guidelines developed from research.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5bc27ddb0_0_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Dream Interview</a:t>
            </a:r>
            <a:endParaRPr dirty="0"/>
          </a:p>
        </p:txBody>
      </p:sp>
      <p:sp>
        <p:nvSpPr>
          <p:cNvPr id="114" name="Google Shape;114;g115bc27ddb0_0_1"/>
          <p:cNvSpPr txBox="1">
            <a:spLocks noGrp="1"/>
          </p:cNvSpPr>
          <p:nvPr>
            <p:ph type="body" idx="1"/>
          </p:nvPr>
        </p:nvSpPr>
        <p:spPr>
          <a:xfrm>
            <a:off x="457199" y="1305059"/>
            <a:ext cx="8229600" cy="3531194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 could interview one person, from any time period, who would it be?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Chain Notes</a:t>
            </a:r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645152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With your group, brainstorm a list of questions you would ask to the person listed on your paper.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Record as many questions as you can think of on your chart.</a:t>
            </a:r>
          </a:p>
        </p:txBody>
      </p:sp>
      <p:pic>
        <p:nvPicPr>
          <p:cNvPr id="3" name="Picture 2" descr="A chain link with a black background&#10;&#10;Description automatically generated">
            <a:extLst>
              <a:ext uri="{FF2B5EF4-FFF2-40B4-BE49-F238E27FC236}">
                <a16:creationId xmlns:a16="http://schemas.microsoft.com/office/drawing/2014/main" id="{41FEBBDD-0903-EC6D-B4D5-BE9CECC29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522" y="166685"/>
            <a:ext cx="877845" cy="857250"/>
          </a:xfrm>
          <a:prstGeom prst="rect">
            <a:avLst/>
          </a:prstGeom>
        </p:spPr>
      </p:pic>
      <p:pic>
        <p:nvPicPr>
          <p:cNvPr id="4" name="Online Media 3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18A7B885-FF4A-0436-79B0-E6056D355E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300733" y="1615186"/>
            <a:ext cx="3386067" cy="1913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61d829543_0_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Chain Notes</a:t>
            </a:r>
            <a:endParaRPr dirty="0"/>
          </a:p>
        </p:txBody>
      </p:sp>
      <p:sp>
        <p:nvSpPr>
          <p:cNvPr id="129" name="Google Shape;129;g1161d829543_0_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738255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Rotate to the next poster.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Read the questions already written on the paper.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Brainstorm a list of additional questions you would ask the person listed on your paper. </a:t>
            </a:r>
            <a:endParaRPr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Record as many questions as you can think of.</a:t>
            </a:r>
            <a:endParaRPr dirty="0"/>
          </a:p>
        </p:txBody>
      </p:sp>
      <p:pic>
        <p:nvPicPr>
          <p:cNvPr id="2" name="Picture 1" descr="A chain link with a black background&#10;&#10;Description automatically generated">
            <a:extLst>
              <a:ext uri="{FF2B5EF4-FFF2-40B4-BE49-F238E27FC236}">
                <a16:creationId xmlns:a16="http://schemas.microsoft.com/office/drawing/2014/main" id="{B52408C2-EE41-D545-F3CF-338996E3A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522" y="166685"/>
            <a:ext cx="877845" cy="857250"/>
          </a:xfrm>
          <a:prstGeom prst="rect">
            <a:avLst/>
          </a:prstGeom>
        </p:spPr>
      </p:pic>
      <p:pic>
        <p:nvPicPr>
          <p:cNvPr id="3" name="Online Media 2" descr="K20 Center 4 minute timer">
            <a:hlinkClick r:id="" action="ppaction://media"/>
            <a:extLst>
              <a:ext uri="{FF2B5EF4-FFF2-40B4-BE49-F238E27FC236}">
                <a16:creationId xmlns:a16="http://schemas.microsoft.com/office/drawing/2014/main" id="{191B1880-D218-40BE-F7C3-1E33638B96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00256" y="1754482"/>
            <a:ext cx="3437071" cy="194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61d829543_1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Chain Notes</a:t>
            </a:r>
            <a:endParaRPr/>
          </a:p>
        </p:txBody>
      </p:sp>
      <p:pic>
        <p:nvPicPr>
          <p:cNvPr id="2" name="Picture 1" descr="A chain link with a black background&#10;&#10;Description automatically generated">
            <a:extLst>
              <a:ext uri="{FF2B5EF4-FFF2-40B4-BE49-F238E27FC236}">
                <a16:creationId xmlns:a16="http://schemas.microsoft.com/office/drawing/2014/main" id="{F476E1D0-9DF3-B4F9-EC43-27470C5CE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522" y="166685"/>
            <a:ext cx="877845" cy="857250"/>
          </a:xfrm>
          <a:prstGeom prst="rect">
            <a:avLst/>
          </a:prstGeom>
        </p:spPr>
      </p:pic>
      <p:pic>
        <p:nvPicPr>
          <p:cNvPr id="4" name="Online Media 3" descr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4CA2E19D-1825-6BB6-4153-168B20C858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611902" y="1784927"/>
            <a:ext cx="3314465" cy="1872673"/>
          </a:xfrm>
          <a:prstGeom prst="rect">
            <a:avLst/>
          </a:prstGeom>
        </p:spPr>
      </p:pic>
      <p:sp>
        <p:nvSpPr>
          <p:cNvPr id="6" name="Google Shape;129;g1161d829543_0_2">
            <a:extLst>
              <a:ext uri="{FF2B5EF4-FFF2-40B4-BE49-F238E27FC236}">
                <a16:creationId xmlns:a16="http://schemas.microsoft.com/office/drawing/2014/main" id="{818A5B6F-FEB3-3A9E-EE75-ADEFE3D26B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738255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Rotate to the next poster.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Read the questions already written on the paper.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Brainstorm a list of additional questions you would ask the person listed on your paper. </a:t>
            </a:r>
            <a:endParaRPr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Record as many questions as you can think of.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61d829543_1_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Chain Notes</a:t>
            </a:r>
            <a:endParaRPr dirty="0"/>
          </a:p>
        </p:txBody>
      </p:sp>
      <p:pic>
        <p:nvPicPr>
          <p:cNvPr id="2" name="Picture 1" descr="A chain link with a black background&#10;&#10;Description automatically generated">
            <a:extLst>
              <a:ext uri="{FF2B5EF4-FFF2-40B4-BE49-F238E27FC236}">
                <a16:creationId xmlns:a16="http://schemas.microsoft.com/office/drawing/2014/main" id="{AA64E99F-C5C6-450D-F918-EF69DB5C2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522" y="166685"/>
            <a:ext cx="877845" cy="857250"/>
          </a:xfrm>
          <a:prstGeom prst="rect">
            <a:avLst/>
          </a:prstGeom>
        </p:spPr>
      </p:pic>
      <p:pic>
        <p:nvPicPr>
          <p:cNvPr id="3" name="Online Media 2" descr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4C60868E-6981-CEF4-9748-CE6EC1E05A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83382" y="1627356"/>
            <a:ext cx="3342985" cy="1888787"/>
          </a:xfrm>
          <a:prstGeom prst="rect">
            <a:avLst/>
          </a:prstGeom>
        </p:spPr>
      </p:pic>
      <p:sp>
        <p:nvSpPr>
          <p:cNvPr id="6" name="Google Shape;129;g1161d829543_0_2">
            <a:extLst>
              <a:ext uri="{FF2B5EF4-FFF2-40B4-BE49-F238E27FC236}">
                <a16:creationId xmlns:a16="http://schemas.microsoft.com/office/drawing/2014/main" id="{CEF2442C-1588-11C8-CC62-CA867C172B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738255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Rotate to the next poster.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Read the questions already written on the paper. 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Brainstorm a list of additional questions you would ask the person listed on your paper. </a:t>
            </a:r>
            <a:endParaRPr dirty="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Record as many questions as you can think of.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1084</Words>
  <Application>Microsoft Macintosh PowerPoint</Application>
  <PresentationFormat>On-screen Show (16:9)</PresentationFormat>
  <Paragraphs>81</Paragraphs>
  <Slides>17</Slides>
  <Notes>17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Noto Sans Symbols</vt:lpstr>
      <vt:lpstr>LEARN theme</vt:lpstr>
      <vt:lpstr>LEARN theme</vt:lpstr>
      <vt:lpstr>PowerPoint Presentation</vt:lpstr>
      <vt:lpstr>Lights, Camera, Questions!</vt:lpstr>
      <vt:lpstr>Essential Questions</vt:lpstr>
      <vt:lpstr>Lesson Objectives</vt:lpstr>
      <vt:lpstr>Dream Interview</vt:lpstr>
      <vt:lpstr>Chain Notes</vt:lpstr>
      <vt:lpstr>Chain Notes</vt:lpstr>
      <vt:lpstr>Chain Notes</vt:lpstr>
      <vt:lpstr>Chain Notes</vt:lpstr>
      <vt:lpstr>Chain Notes</vt:lpstr>
      <vt:lpstr>Chain Notes</vt:lpstr>
      <vt:lpstr>Interviewing Techniques and Guidelines</vt:lpstr>
      <vt:lpstr>Analyzing Interview Questions </vt:lpstr>
      <vt:lpstr>Establishing Norms</vt:lpstr>
      <vt:lpstr>Get to Know Your Partner! </vt:lpstr>
      <vt:lpstr>Ready, Set, Record! </vt:lpstr>
      <vt:lpstr>3-2-1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Conduct an Interview</dc:title>
  <dc:creator>k20center@ou.edu</dc:creator>
  <cp:lastModifiedBy>Gracia, Ann M.</cp:lastModifiedBy>
  <cp:revision>6</cp:revision>
  <dcterms:created xsi:type="dcterms:W3CDTF">2020-10-14T20:24:40Z</dcterms:created>
  <dcterms:modified xsi:type="dcterms:W3CDTF">2025-03-03T21:22:25Z</dcterms:modified>
</cp:coreProperties>
</file>