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Black" panose="020B0604020202020204" charset="0"/>
      <p:bold r:id="rId30"/>
    </p:embeddedFont>
    <p:embeddedFont>
      <p:font typeface="Times" panose="020206030504050203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na Po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371" autoAdjust="0"/>
  </p:normalViewPr>
  <p:slideViewPr>
    <p:cSldViewPr snapToGrid="0">
      <p:cViewPr varScale="1">
        <p:scale>
          <a:sx n="94" d="100"/>
          <a:sy n="94" d="100"/>
        </p:scale>
        <p:origin x="1159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abbey-bible-unknown/TAExjRfu1iR6L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ruskin-hours-unknown/uwEAiVvtex3fr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tsandculture.google.com/asset/leaf-from-a-gradual-initial-p-with-the-nativity-attavante-degli-attavanti-italian-c-1452-c-1525-and-workshop/fAGMFgMdy78rJA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the-martyrdom-of-saint-thomas-becket-willem-vrelant/4wFJp7IwhzwXHg?ms=%7B%22x%22%3A0.5%2C%22y%22%3A0.5%2C%22z%22%3A9.945241174759664%2C%22size%22%3A%7B%22width%22%3A3.145805700668653%2C%22height%22%3A1.237509079464591%7D%7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illuminated-manuscript-poem-unknown/uAElSwsP2aTZv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pheine.com/en/history-of-graphic-design/history-of-book-covers-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YxROekO-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boo-manu-book-of-kells/ewGGKXNueuhLCw?ms=%7B%22x%22%3A0.5%2C%22y%22%3A0.5%2C%22z%22%3A9.54533836329036%2C%22size%22%3A%7B%22width%22%3A1.4028289331896562%2C%22height%22%3A1.237500000000001%7D%7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northumberland-bestiary-unknown/qwEu9LYJYPfBDQ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04bdcc31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04bdcc31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</a:rPr>
              <a:t>1250 - 1262	 keep</a:t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https://artsandculture.google.com/asset/abbey-bible-unknown/TAExjRfu1iR6Lw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08b1d69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08b1d69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1300  keep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Book of Hours (secular vignettes of humours animals and figures playing a counterpart to religious ones)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https://artsandculture.google.com/asset/ruskin-hours-unknown/uwEAiVvtex3frw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1500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chant music from the Puer Natus est Nobis: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https://artsandculture.google.com/asset/leaf-from-a-gradual-initial-p-with-the-nativity-attavante-degli-attavanti-italian-c-1452-c-1525-and-workshop/fAGMFgMdy78rJA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08b1d69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308b1d69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1460s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https://artsandculture.google.com/asset/the-martyrdom-of-saint-thomas-becket-willem-vrelant/4wFJp7IwhzwXHg?ms=%7B%22x%22%3A0.5%2C%22y%22%3A0.5%2C%22z%22%3A9.945241174759664%2C%22size%22%3A%7B%22width%22%3A3.145805700668653%2C%22height%22%3A1.237509079464591%7D%7D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08b1d69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08b1d69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1843-1845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https://artsandculture.google.com/asset/illuminated-manuscript-poem-unknown/uAElSwsP2aTZvA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79ba07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79ba07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Pre-1450 (printing press)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79ba075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79ba0750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1830s-1860s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79ba075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79ba0750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1930s-40s-50s 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79ba0750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79ba0750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1960s-70s	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https://www.grapheine.com/en/history-of-graphic-design/history-of-book-covers-3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99f2528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99f2528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81a720d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81a720d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 dirty="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https://www.youtube.com/watch?v=laYxROekO-E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may also use the Illuminated Letters Art Techniques document attached to this lesson as a guide on some of the skills to demonstrate and practice with students before they make their art.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381a720d1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381a720d1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ee60ca3d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ee60ca3d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99f2528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99f2528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/wQhuN1iR_9Q?si=7sWQDxGGk1l9BKT5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ee60ca3d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ee60ca3d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youtu.be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/65WjYDEzi88?si=ptXGRVwPtT0eadoX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ee60ca3d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ee60ca3d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ee60ca3d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ee60ca3d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99f2528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99f2528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ee60ca3d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ee60ca3d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967f7ce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3967f7ce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04bdcc3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04bdcc3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04bdcc31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04bdcc31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81a720d1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81a720d1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81a720d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81a720d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1a720d1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81a720d1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08b1d69c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08b1d69c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Boo Manu Book Of Kells — Google Arts &amp; Culture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04bdcc3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04bdcc3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rgbClr val="FFFFFF"/>
                </a:highlight>
              </a:rPr>
              <a:t>1250 - 1260	keep</a:t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https://artsandculture.google.com/asset/northumberland-bestiary-unknown/qwEu9LYJYPfBDQ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90512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5pPr>
            <a:lvl6pPr marL="2743200" lvl="5" indent="-297179">
              <a:spcBef>
                <a:spcPts val="270"/>
              </a:spcBef>
              <a:spcAft>
                <a:spcPts val="0"/>
              </a:spcAft>
              <a:buSzPts val="1080"/>
              <a:buChar char="⚫"/>
              <a:defRPr/>
            </a:lvl6pPr>
            <a:lvl7pPr marL="3200400" lvl="6" indent="-289560">
              <a:spcBef>
                <a:spcPts val="240"/>
              </a:spcBef>
              <a:spcAft>
                <a:spcPts val="0"/>
              </a:spcAft>
              <a:buSzPts val="960"/>
              <a:buChar char="⚫"/>
              <a:defRPr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295275">
              <a:spcBef>
                <a:spcPts val="210"/>
              </a:spcBef>
              <a:spcAft>
                <a:spcPts val="0"/>
              </a:spcAft>
              <a:buSzPts val="105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>
              <a:spcBef>
                <a:spcPts val="52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>
              <a:spcBef>
                <a:spcPts val="360"/>
              </a:spcBef>
              <a:spcAft>
                <a:spcPts val="0"/>
              </a:spcAft>
              <a:buSzPts val="1200"/>
              <a:buChar char="⚫"/>
              <a:defRPr sz="1200"/>
            </a:lvl2pPr>
            <a:lvl3pPr marL="1371600" lvl="2" indent="-304800">
              <a:spcBef>
                <a:spcPts val="315"/>
              </a:spcBef>
              <a:spcAft>
                <a:spcPts val="0"/>
              </a:spcAft>
              <a:buSzPts val="1200"/>
              <a:buChar char="⚫"/>
              <a:defRPr sz="1200"/>
            </a:lvl3pPr>
            <a:lvl4pPr marL="1828800" lvl="3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4pPr>
            <a:lvl5pPr marL="2286000" lvl="4" indent="-304800">
              <a:spcBef>
                <a:spcPts val="300"/>
              </a:spcBef>
              <a:spcAft>
                <a:spcPts val="0"/>
              </a:spcAft>
              <a:buSzPts val="1200"/>
              <a:buChar char="⚫"/>
              <a:defRPr sz="1200"/>
            </a:lvl5pPr>
            <a:lvl6pPr marL="2743200" lvl="5" indent="-304800">
              <a:spcBef>
                <a:spcPts val="270"/>
              </a:spcBef>
              <a:spcAft>
                <a:spcPts val="0"/>
              </a:spcAft>
              <a:buSzPts val="1200"/>
              <a:buChar char="⚫"/>
              <a:defRPr sz="1200"/>
            </a:lvl6pPr>
            <a:lvl7pPr marL="3200400" lvl="6" indent="-304800">
              <a:spcBef>
                <a:spcPts val="240"/>
              </a:spcBef>
              <a:spcAft>
                <a:spcPts val="0"/>
              </a:spcAft>
              <a:buSzPts val="1200"/>
              <a:buChar char="⚫"/>
              <a:defRPr sz="1200"/>
            </a:lvl7pPr>
            <a:lvl8pPr marL="3657600" lvl="7" indent="-304800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>
              <a:spcBef>
                <a:spcPts val="21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7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laYxROekO-E?feature=oembed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wQhuN1iR_9Q?feature=oembed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65WjYDEzi88?feature=oembed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3a1GiT19p4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Letter Worth a </a:t>
            </a:r>
            <a:br>
              <a:rPr lang="en"/>
            </a:br>
            <a:r>
              <a:rPr lang="en"/>
              <a:t>Thousand Words</a:t>
            </a:r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Visual Storytelling from Illuminated Manuscripts </a:t>
            </a:r>
            <a:br>
              <a:rPr lang="en"/>
            </a:br>
            <a:r>
              <a:rPr lang="en"/>
              <a:t>to Book Covers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l="941"/>
          <a:stretch/>
        </p:blipFill>
        <p:spPr>
          <a:xfrm>
            <a:off x="364314" y="368717"/>
            <a:ext cx="3357465" cy="440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808" y="395133"/>
            <a:ext cx="3730752" cy="435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/>
          </a:blip>
          <a:srcRect l="694" r="1496"/>
          <a:stretch/>
        </p:blipFill>
        <p:spPr>
          <a:xfrm>
            <a:off x="4443413" y="310657"/>
            <a:ext cx="3355403" cy="44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64" y="310657"/>
            <a:ext cx="3430968" cy="4456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33" y="297911"/>
            <a:ext cx="3360863" cy="454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256" y="338551"/>
            <a:ext cx="3767328" cy="45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6" y="192042"/>
            <a:ext cx="6067424" cy="483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325" y="291550"/>
            <a:ext cx="6483376" cy="4560399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3">
            <a:alphaModFix/>
          </a:blip>
          <a:srcRect r="49456" b="29163"/>
          <a:stretch/>
        </p:blipFill>
        <p:spPr>
          <a:xfrm>
            <a:off x="216771" y="152400"/>
            <a:ext cx="2448649" cy="36434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4">
            <a:alphaModFix/>
          </a:blip>
          <a:srcRect l="46845"/>
          <a:stretch/>
        </p:blipFill>
        <p:spPr>
          <a:xfrm>
            <a:off x="4483971" y="212925"/>
            <a:ext cx="2184275" cy="2513849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35"/>
          <p:cNvPicPr preferRelativeResize="0"/>
          <p:nvPr/>
        </p:nvPicPr>
        <p:blipFill rotWithShape="1">
          <a:blip r:embed="rId5">
            <a:alphaModFix/>
          </a:blip>
          <a:srcRect l="44870" t="5752" b="4075"/>
          <a:stretch/>
        </p:blipFill>
        <p:spPr>
          <a:xfrm>
            <a:off x="6562563" y="1158149"/>
            <a:ext cx="2324300" cy="282720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35"/>
          <p:cNvPicPr preferRelativeResize="0"/>
          <p:nvPr/>
        </p:nvPicPr>
        <p:blipFill rotWithShape="1">
          <a:blip r:embed="rId6">
            <a:alphaModFix/>
          </a:blip>
          <a:srcRect l="44354"/>
          <a:stretch/>
        </p:blipFill>
        <p:spPr>
          <a:xfrm>
            <a:off x="2407396" y="1224888"/>
            <a:ext cx="2383748" cy="300377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43" y="532385"/>
            <a:ext cx="3127677" cy="421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296" y="442976"/>
            <a:ext cx="3856736" cy="430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366" y="93845"/>
            <a:ext cx="3657600" cy="472285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1014" y="147336"/>
            <a:ext cx="4154106" cy="466936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title"/>
          </p:nvPr>
        </p:nvSpPr>
        <p:spPr>
          <a:xfrm>
            <a:off x="486177" y="1191296"/>
            <a:ext cx="8403465" cy="173220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both illuminated letters and book covers tell a story in one image?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HANDS ON HISTORY - THE ILLUMINATED MANUSCRIPT">
            <a:hlinkClick r:id="" action="ppaction://media"/>
            <a:extLst>
              <a:ext uri="{FF2B5EF4-FFF2-40B4-BE49-F238E27FC236}">
                <a16:creationId xmlns:a16="http://schemas.microsoft.com/office/drawing/2014/main" id="{05A19F4C-C22A-A3B7-7187-362EB30F0B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261" y="0"/>
            <a:ext cx="910354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it mean? </a:t>
            </a:r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3683000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Join the mentimeter and make up a definition for the word on each slide.</a:t>
            </a:r>
            <a:endParaRPr dirty="0"/>
          </a:p>
        </p:txBody>
      </p:sp>
      <p:pic>
        <p:nvPicPr>
          <p:cNvPr id="96" name="Google Shape;96;p22" title="mentimeter_qr_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850" y="1152475"/>
            <a:ext cx="3223125" cy="32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 descr="Music Note Silhouette Free Stock Photo - Public Domain Pictures"/>
          <p:cNvPicPr preferRelativeResize="0"/>
          <p:nvPr/>
        </p:nvPicPr>
        <p:blipFill rotWithShape="1">
          <a:blip r:embed="rId3">
            <a:alphaModFix amt="10000"/>
          </a:blip>
          <a:srcRect r="24625"/>
          <a:stretch/>
        </p:blipFill>
        <p:spPr>
          <a:xfrm>
            <a:off x="4038600" y="0"/>
            <a:ext cx="5105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 a song</a:t>
            </a:r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Think about it overnight</a:t>
            </a:r>
            <a:endParaRPr dirty="0"/>
          </a:p>
        </p:txBody>
      </p:sp>
      <p:sp>
        <p:nvSpPr>
          <p:cNvPr id="221" name="Google Shape;221;p40"/>
          <p:cNvSpPr txBox="1"/>
          <p:nvPr/>
        </p:nvSpPr>
        <p:spPr>
          <a:xfrm>
            <a:off x="1669663" y="293210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2744694" y="2929220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223" name="Google Shape;223;p40"/>
          <p:cNvSpPr txBox="1"/>
          <p:nvPr/>
        </p:nvSpPr>
        <p:spPr>
          <a:xfrm>
            <a:off x="3819724" y="2934001"/>
            <a:ext cx="24042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2"/>
                </a:solidFill>
                <a:latin typeface="Lexend Black"/>
                <a:ea typeface="Lexend Black"/>
                <a:cs typeface="Lexend Black"/>
                <a:sym typeface="Lexend Black"/>
              </a:rPr>
              <a:t>Z</a:t>
            </a:r>
            <a:endParaRPr sz="10000" dirty="0">
              <a:solidFill>
                <a:schemeClr val="accent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Elements of Design</a:t>
            </a:r>
            <a:endParaRPr/>
          </a:p>
        </p:txBody>
      </p:sp>
      <p:pic>
        <p:nvPicPr>
          <p:cNvPr id="2" name="Online Media 1" descr="Understanding the Elements of Art">
            <a:hlinkClick r:id="" action="ppaction://media"/>
            <a:extLst>
              <a:ext uri="{FF2B5EF4-FFF2-40B4-BE49-F238E27FC236}">
                <a16:creationId xmlns:a16="http://schemas.microsoft.com/office/drawing/2014/main" id="{C4943CEB-C443-C5F9-D340-A86BE961EC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30" y="0"/>
            <a:ext cx="9123770" cy="515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Art</a:t>
            </a:r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Online Media 1" descr="Understanding the Principles of Design">
            <a:hlinkClick r:id="" action="ppaction://media"/>
            <a:extLst>
              <a:ext uri="{FF2B5EF4-FFF2-40B4-BE49-F238E27FC236}">
                <a16:creationId xmlns:a16="http://schemas.microsoft.com/office/drawing/2014/main" id="{4002BC0A-40A4-C3CD-0608-F5786F48D9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30" y="0"/>
            <a:ext cx="9123770" cy="515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>
            <a:spLocks noGrp="1"/>
          </p:cNvSpPr>
          <p:nvPr>
            <p:ph type="title" idx="4294967295"/>
          </p:nvPr>
        </p:nvSpPr>
        <p:spPr>
          <a:xfrm>
            <a:off x="714652" y="288131"/>
            <a:ext cx="472736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Magnetic Statements</a:t>
            </a:r>
            <a:endParaRPr dirty="0"/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4294967295"/>
          </p:nvPr>
        </p:nvSpPr>
        <p:spPr>
          <a:xfrm>
            <a:off x="537098" y="1152525"/>
            <a:ext cx="3959442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Which element/principle are you most drawn to use for illuminating the song you </a:t>
            </a:r>
            <a:br>
              <a:rPr lang="en" sz="2400" dirty="0"/>
            </a:br>
            <a:r>
              <a:rPr lang="en" sz="2400" dirty="0"/>
              <a:t>have chosen?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Discuss </a:t>
            </a:r>
            <a:r>
              <a:rPr lang="en" sz="2400" b="1" dirty="0"/>
              <a:t>why</a:t>
            </a:r>
            <a:r>
              <a:rPr lang="en" sz="2400" dirty="0"/>
              <a:t> with others who chose the same.</a:t>
            </a:r>
            <a:endParaRPr sz="2400" dirty="0"/>
          </a:p>
        </p:txBody>
      </p:sp>
      <p:pic>
        <p:nvPicPr>
          <p:cNvPr id="243" name="Google Shape;243;p43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5271966" y="470615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Statements</a:t>
            </a:r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4000500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/>
              <a:t>Find someone across the room who has chosen a different element/principle.</a:t>
            </a:r>
            <a:endParaRPr sz="24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/>
              <a:t>Share your ideas.</a:t>
            </a:r>
            <a:endParaRPr sz="2400" b="1"/>
          </a:p>
        </p:txBody>
      </p:sp>
      <p:pic>
        <p:nvPicPr>
          <p:cNvPr id="250" name="Google Shape;250;p44" title="Magnetic Statem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555">
            <a:off x="4871267" y="945570"/>
            <a:ext cx="2928245" cy="325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639192" y="1013996"/>
            <a:ext cx="3284738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dirty="0">
                <a:solidFill>
                  <a:schemeClr val="accent4"/>
                </a:solidFill>
              </a:rPr>
              <a:t>How can the message of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your song </a:t>
            </a:r>
            <a:br>
              <a:rPr lang="en" sz="3600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4"/>
                </a:solidFill>
              </a:rPr>
              <a:t>be conveyed visually?</a:t>
            </a:r>
            <a:endParaRPr sz="36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2"/>
          </p:nvPr>
        </p:nvSpPr>
        <p:spPr>
          <a:xfrm>
            <a:off x="4791075" y="1400175"/>
            <a:ext cx="3895800" cy="28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dirty="0"/>
              <a:t>Make 3-5 sketches, each representing a different approach to expressing the main theme/mood/story of the song you’ve chosen </a:t>
            </a:r>
            <a:endParaRPr dirty="0"/>
          </a:p>
        </p:txBody>
      </p:sp>
      <p:cxnSp>
        <p:nvCxnSpPr>
          <p:cNvPr id="257" name="Google Shape;257;p45"/>
          <p:cNvCxnSpPr/>
          <p:nvPr/>
        </p:nvCxnSpPr>
        <p:spPr>
          <a:xfrm>
            <a:off x="4495800" y="690600"/>
            <a:ext cx="0" cy="3762300"/>
          </a:xfrm>
          <a:prstGeom prst="straightConnector1">
            <a:avLst/>
          </a:prstGeom>
          <a:noFill/>
          <a:ln w="38100" cap="flat" cmpd="sng">
            <a:solidFill>
              <a:srgbClr val="65929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>
            <a:spLocks noGrp="1"/>
          </p:cNvSpPr>
          <p:nvPr>
            <p:ph type="title"/>
          </p:nvPr>
        </p:nvSpPr>
        <p:spPr>
          <a:xfrm>
            <a:off x="468208" y="450453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Powers Combined…</a:t>
            </a:r>
            <a:endParaRPr dirty="0"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1"/>
          </p:nvPr>
        </p:nvSpPr>
        <p:spPr>
          <a:xfrm>
            <a:off x="428256" y="1557984"/>
            <a:ext cx="6889500" cy="2352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Take inspiration from the message, mood, themes of your chosen song. 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Use the styles and techniques of illuminated manuscripts.</a:t>
            </a:r>
            <a:endParaRPr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dirty="0"/>
              <a:t>Convey the message through one or more Elements of Art / Principles of Design.  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959721" cy="5727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Gallery Walk </a:t>
            </a:r>
            <a:endParaRPr dirty="0"/>
          </a:p>
        </p:txBody>
      </p:sp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>
            <a:off x="439444" y="1152475"/>
            <a:ext cx="7856455" cy="37346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As you view others’ artwork take note on your handout:</a:t>
            </a:r>
            <a:endParaRPr sz="2400" b="1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See:</a:t>
            </a:r>
            <a:r>
              <a:rPr lang="en" sz="2400" dirty="0"/>
              <a:t> What do you notice? Does anything stand out? How would you describe this art?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en" sz="2400" b="1" dirty="0"/>
              <a:t>Perceive: </a:t>
            </a:r>
            <a:r>
              <a:rPr lang="en" sz="2400" dirty="0"/>
              <a:t>What emotions/feeling/mood do you feel looking at the art? What message do you feel is being conveyed? </a:t>
            </a:r>
            <a:endParaRPr sz="2400" dirty="0"/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SzPts val="2600"/>
              <a:buChar char="•"/>
            </a:pPr>
            <a:r>
              <a:rPr lang="en" sz="2400" b="1" dirty="0"/>
              <a:t>Reflect:</a:t>
            </a:r>
            <a:r>
              <a:rPr lang="en" sz="2400" dirty="0"/>
              <a:t> What did you learn from this project? What can improve for next time?</a:t>
            </a:r>
            <a:endParaRPr sz="2400" dirty="0"/>
          </a:p>
        </p:txBody>
      </p:sp>
      <p:pic>
        <p:nvPicPr>
          <p:cNvPr id="270" name="Google Shape;270;p47" title="Gallery Walk Carousel.png"/>
          <p:cNvPicPr preferRelativeResize="0"/>
          <p:nvPr/>
        </p:nvPicPr>
        <p:blipFill rotWithShape="1">
          <a:blip r:embed="rId3">
            <a:alphaModFix/>
          </a:blip>
          <a:srcRect t="45420"/>
          <a:stretch/>
        </p:blipFill>
        <p:spPr>
          <a:xfrm>
            <a:off x="5134276" y="198500"/>
            <a:ext cx="3455274" cy="9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40944" y="532384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Essential Questions </a:t>
            </a:r>
            <a:endParaRPr dirty="0"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485648" y="1695250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we tell a story in one image?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dirty="0"/>
              <a:t>How can messages be conveyed visually?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340245" y="205446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Objectives:</a:t>
            </a:r>
            <a:endParaRPr dirty="0"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45006" y="1316584"/>
            <a:ext cx="7243800" cy="3157879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672148" indent="-571500">
              <a:buSzPct val="100000"/>
            </a:pPr>
            <a:r>
              <a:rPr lang="en" sz="2000" dirty="0"/>
              <a:t>Analyze illuminated manuscripts and contemporary book covers, identifying how visual elements communicate stories, themes, and emotions.</a:t>
            </a:r>
            <a:endParaRPr sz="2000" dirty="0"/>
          </a:p>
          <a:p>
            <a:pPr marL="672148" indent="-571500">
              <a:spcBef>
                <a:spcPts val="1000"/>
              </a:spcBef>
              <a:buSzPct val="100000"/>
            </a:pPr>
            <a:r>
              <a:rPr lang="en" sz="2000" dirty="0"/>
              <a:t>Apply watercolor and gold leaf techniques to create an illuminated letter design that visually represents the mood, message, or theme of a chosen song.</a:t>
            </a:r>
            <a:endParaRPr sz="2000" dirty="0"/>
          </a:p>
          <a:p>
            <a:pPr marL="672148" indent="-571500">
              <a:spcBef>
                <a:spcPts val="1000"/>
              </a:spcBef>
              <a:spcAft>
                <a:spcPts val="1000"/>
              </a:spcAft>
              <a:buSzPct val="100000"/>
            </a:pPr>
            <a:r>
              <a:rPr lang="en" sz="2000" dirty="0"/>
              <a:t>Evaluate and reflect on the visual design and storytelling in their own and peers’ artworks through a structured critique.</a:t>
            </a:r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Triangle-Circle-Square </a:t>
            </a:r>
            <a:endParaRPr dirty="0"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294967295"/>
          </p:nvPr>
        </p:nvSpPr>
        <p:spPr>
          <a:xfrm>
            <a:off x="0" y="1152525"/>
            <a:ext cx="6099175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As you watch the video interview with Aster Stone, complete the Triangle-Circle-Square answering the following questions: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15" name="Google Shape;115;p25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153" y="857249"/>
            <a:ext cx="2593447" cy="256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K20 ICAP - A Letter Worth A Thousand Words with Aster Kordona">
            <a:hlinkClick r:id="" action="ppaction://media"/>
            <a:extLst>
              <a:ext uri="{FF2B5EF4-FFF2-40B4-BE49-F238E27FC236}">
                <a16:creationId xmlns:a16="http://schemas.microsoft.com/office/drawing/2014/main" id="{37C5DE85-7904-85C8-46EC-762043CC64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4160" y="97363"/>
            <a:ext cx="7676896" cy="433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8521700" cy="573088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Triangle-Circle-Square </a:t>
            </a:r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294967295"/>
          </p:nvPr>
        </p:nvSpPr>
        <p:spPr>
          <a:xfrm>
            <a:off x="1076960" y="1185037"/>
            <a:ext cx="5202238" cy="34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/>
              <a:t>Discuss the questions you answered: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are </a:t>
            </a:r>
            <a:r>
              <a:rPr lang="en" sz="2400" b="1" i="1" dirty="0"/>
              <a:t>three important points</a:t>
            </a:r>
            <a:r>
              <a:rPr lang="en" sz="2400" i="1" dirty="0"/>
              <a:t> </a:t>
            </a:r>
            <a:r>
              <a:rPr lang="en" sz="2400" dirty="0"/>
              <a:t>that you have learned from the interview? </a:t>
            </a:r>
            <a:endParaRPr sz="2400" dirty="0"/>
          </a:p>
          <a:p>
            <a:pPr marL="876300" lvl="1" indent="-3429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List four things that </a:t>
            </a:r>
            <a:r>
              <a:rPr lang="en" sz="2400" b="1" i="1" dirty="0"/>
              <a:t>squared </a:t>
            </a:r>
            <a:r>
              <a:rPr lang="en" sz="2400" dirty="0"/>
              <a:t>with your thinking, meaning you found them to be interesting or relatable.</a:t>
            </a:r>
            <a:endParaRPr sz="2400" dirty="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2400" dirty="0"/>
              <a:t>What is one question that is still </a:t>
            </a:r>
            <a:r>
              <a:rPr lang="en" sz="2400" b="1" i="1" dirty="0"/>
              <a:t>circling</a:t>
            </a:r>
            <a:r>
              <a:rPr lang="en" sz="2400" i="1" dirty="0"/>
              <a:t> </a:t>
            </a:r>
            <a:r>
              <a:rPr lang="en" sz="2400" dirty="0"/>
              <a:t>in your head?</a:t>
            </a:r>
            <a:endParaRPr sz="2400" dirty="0"/>
          </a:p>
        </p:txBody>
      </p:sp>
      <p:pic>
        <p:nvPicPr>
          <p:cNvPr id="127" name="Google Shape;127;p27" title="Triangle-Square-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168" y="445025"/>
            <a:ext cx="2225732" cy="253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47" y="459232"/>
            <a:ext cx="7030310" cy="38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85" y="166238"/>
            <a:ext cx="3417823" cy="435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779" y="194686"/>
            <a:ext cx="3959366" cy="39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782</Words>
  <Application>Microsoft Office PowerPoint</Application>
  <PresentationFormat>On-screen Show (16:9)</PresentationFormat>
  <Paragraphs>82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Noto Sans Symbols</vt:lpstr>
      <vt:lpstr>Calibri</vt:lpstr>
      <vt:lpstr>Times</vt:lpstr>
      <vt:lpstr>Arial</vt:lpstr>
      <vt:lpstr>Times New Roman</vt:lpstr>
      <vt:lpstr>Lexend Black</vt:lpstr>
      <vt:lpstr>LEARN theme</vt:lpstr>
      <vt:lpstr>A Letter Worth a  Thousand Words</vt:lpstr>
      <vt:lpstr>What does it mean? </vt:lpstr>
      <vt:lpstr>Essential Questions </vt:lpstr>
      <vt:lpstr>Learning Objectives:</vt:lpstr>
      <vt:lpstr>Triangle-Circle-Square </vt:lpstr>
      <vt:lpstr>PowerPoint Presentation</vt:lpstr>
      <vt:lpstr>Triangle-Circle-Square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both illuminated letters and book covers tell a story in one image?</vt:lpstr>
      <vt:lpstr>PowerPoint Presentation</vt:lpstr>
      <vt:lpstr>Pick a song</vt:lpstr>
      <vt:lpstr>Elements of Design</vt:lpstr>
      <vt:lpstr>Principles of Art</vt:lpstr>
      <vt:lpstr>Magnetic Statements</vt:lpstr>
      <vt:lpstr>Magnetic Statements</vt:lpstr>
      <vt:lpstr>PowerPoint Presentation</vt:lpstr>
      <vt:lpstr>Our Powers Combined…</vt:lpstr>
      <vt:lpstr>Gallery Walk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McLeod Porter, Delma</dc:creator>
  <cp:lastModifiedBy>McLeod Porter, Delma</cp:lastModifiedBy>
  <cp:revision>10</cp:revision>
  <dcterms:modified xsi:type="dcterms:W3CDTF">2025-04-02T19:32:16Z</dcterms:modified>
</cp:coreProperties>
</file>