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5143500" type="screen16x9"/>
  <p:notesSz cx="6858000" cy="9144000"/>
  <p:embeddedFontLst>
    <p:embeddedFont>
      <p:font typeface="Lexend Black" panose="020B0604020202020204" charset="0"/>
      <p:bold r:id="rId30"/>
    </p:embeddedFont>
    <p:embeddedFont>
      <p:font typeface="Times" panose="02020603050405020304" pitchFamily="18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ayna Pond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84371" autoAdjust="0"/>
  </p:normalViewPr>
  <p:slideViewPr>
    <p:cSldViewPr snapToGrid="0">
      <p:cViewPr varScale="1">
        <p:scale>
          <a:sx n="133" d="100"/>
          <a:sy n="133" d="100"/>
        </p:scale>
        <p:origin x="1020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rtsandculture.google.com/asset/abbey-bible-unknown/TAExjRfu1iR6Lw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rtsandculture.google.com/asset/ruskin-hours-unknown/uwEAiVvtex3frw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artsandculture.google.com/asset/leaf-from-a-gradual-initial-p-with-the-nativity-attavante-degli-attavanti-italian-c-1452-c-1525-and-workshop/fAGMFgMdy78rJA" TargetMode="Externa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rtsandculture.google.com/asset/the-martyrdom-of-saint-thomas-becket-willem-vrelant/4wFJp7IwhzwXHg?ms=%7B%22x%22%3A0.5%2C%22y%22%3A0.5%2C%22z%22%3A9.945241174759664%2C%22size%22%3A%7B%22width%22%3A3.145805700668653%2C%22height%22%3A1.237509079464591%7D%7D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rtsandculture.google.com/asset/illuminated-manuscript-poem-unknown/uAElSwsP2aTZvA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rapheine.com/en/history-of-graphic-design/history-of-book-covers-1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rapheine.com/en/history-of-graphic-design/history-of-book-covers-1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rapheine.com/en/history-of-graphic-design/history-of-book-covers-3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rapheine.com/en/history-of-graphic-design/history-of-book-covers-3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aYxROekO-E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rtsandculture.google.com/asset/boo-manu-book-of-kells/ewGGKXNueuhLCw?ms=%7B%22x%22%3A0.5%2C%22y%22%3A0.5%2C%22z%22%3A9.54533836329036%2C%22size%22%3A%7B%22width%22%3A1.4028289331896562%2C%22height%22%3A1.237500000000001%7D%7D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rtsandculture.google.com/asset/northumberland-bestiary-unknown/qwEu9LYJYPfBDQ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304bdcc313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304bdcc313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50" dirty="0">
                <a:solidFill>
                  <a:schemeClr val="dk1"/>
                </a:solidFill>
                <a:highlight>
                  <a:srgbClr val="FFFFFF"/>
                </a:highlight>
              </a:rPr>
              <a:t>1250 - 1262	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https://artsandculture.google.com/asset/abbey-bible-unknown/TAExjRfu1iR6Lw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308b1d69c6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308b1d69c6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lain" startAt="1300"/>
            </a:pPr>
            <a:r>
              <a:rPr lang="en-US" dirty="0">
                <a:solidFill>
                  <a:schemeClr val="dk1"/>
                </a:solidFill>
              </a:rPr>
              <a:t> K</a:t>
            </a:r>
            <a:r>
              <a:rPr lang="en" dirty="0">
                <a:solidFill>
                  <a:schemeClr val="dk1"/>
                </a:solidFill>
              </a:rPr>
              <a:t>eep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lain" startAt="1300"/>
            </a:pPr>
            <a:r>
              <a:rPr lang="en" dirty="0">
                <a:solidFill>
                  <a:schemeClr val="dk1"/>
                </a:solidFill>
              </a:rPr>
              <a:t> Book of Hours (secular vignettes of humours animals and figures playing a counterpart to religious ones)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https://artsandculture.google.com/asset/ruskin-hours-unknown/uwEAiVvtex3frw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1500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Christmas chant music from the Puer Natus est Nobis: </a:t>
            </a:r>
            <a:r>
              <a:rPr lang="en" u="sng" dirty="0">
                <a:solidFill>
                  <a:schemeClr val="hlink"/>
                </a:solidFill>
                <a:hlinkClick r:id="rId4"/>
              </a:rPr>
              <a:t>https://artsandculture.google.com/asset/leaf-from-a-gradual-initial-p-with-the-nativity-attavante-degli-attavanti-italian-c-1452-c-1525-and-workshop/fAGMFgMdy78rJA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308b1d69c6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308b1d69c6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1460s	keep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https://artsandculture.google.com/asset/the-martyrdom-of-saint-thomas-becket-willem-vrelant/4wFJp7IwhzwXHg?ms=%7B%22x%22%3A0.5%2C%22y%22%3A0.5%2C%22z%22%3A9.945241174759664%2C%22size%22%3A%7B%22width%22%3A3.145805700668653%2C%22height%22%3A1.237509079464591%7D%7D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308b1d69c6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308b1d69c6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1843-1845	keep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https://artsandculture.google.com/asset/illuminated-manuscript-poem-unknown/uAElSwsP2aTZvA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379ba0750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379ba0750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keep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https://www.grapheine.com/en/history-of-graphic-design/history-of-book-covers-1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Pre-1450 (printing press)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379ba07506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379ba07506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keep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1830s-1860s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https://www.grapheine.com/en/history-of-graphic-design/history-of-book-covers-1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379ba07506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379ba07506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1930s-40s-50s keep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https://www.grapheine.com/en/history-of-graphic-design/history-of-book-covers-3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379ba07506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379ba07506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1960s-70s	keep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https://www.grapheine.com/en/history-of-graphic-design/history-of-book-covers-3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399f2528d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399f2528d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381a720d1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381a720d1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u="sng" dirty="0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https://www.youtube.com/watch?v=laYxROekO-E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You may also use the Illuminated Letters Art Techniques document attached to this lesson as a guide on some of the skills to demonstrate and practice with students before they make their art.</a:t>
            </a: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381a720d1c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381a720d1c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3ee60ca3de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3ee60ca3de_1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399f2528d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399f2528d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Video: </a:t>
            </a:r>
            <a:r>
              <a:rPr lang="en-US" b="0" i="0" dirty="0">
                <a:solidFill>
                  <a:srgbClr val="000000"/>
                </a:solidFill>
                <a:effectLst/>
                <a:latin typeface="Times"/>
              </a:rPr>
              <a:t>https://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"/>
              </a:rPr>
              <a:t>youtu.be</a:t>
            </a:r>
            <a:r>
              <a:rPr lang="en-US" b="0" i="0" dirty="0">
                <a:solidFill>
                  <a:srgbClr val="000000"/>
                </a:solidFill>
                <a:effectLst/>
                <a:latin typeface="Times"/>
              </a:rPr>
              <a:t>/wQhuN1iR_9Q?si=7sWQDxGGk1l9BKT5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3ee60ca3de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3ee60ca3de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Video: </a:t>
            </a:r>
            <a:r>
              <a:rPr lang="en-US" b="0" i="0" dirty="0">
                <a:solidFill>
                  <a:srgbClr val="000000"/>
                </a:solidFill>
                <a:effectLst/>
                <a:latin typeface="Times"/>
              </a:rPr>
              <a:t>https://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"/>
              </a:rPr>
              <a:t>youtu.be</a:t>
            </a:r>
            <a:r>
              <a:rPr lang="en-US" b="0" i="0" dirty="0">
                <a:solidFill>
                  <a:srgbClr val="000000"/>
                </a:solidFill>
                <a:effectLst/>
                <a:latin typeface="Times"/>
              </a:rPr>
              <a:t>/65WjYDEzi88?si=ptXGRVwPtT0eadoX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3ee60ca3de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3ee60ca3de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3ee60ca3de_1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3ee60ca3de_1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399f2528dd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399f2528dd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3ee60ca3de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3ee60ca3de_1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3967f7ce1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3967f7ce1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304bdcc31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304bdcc31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304bdcc313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304bdcc313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381a720d1c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381a720d1c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381a720d1c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381a720d1c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381a720d1c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381a720d1c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308b1d69c6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308b1d69c6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hlinkClick r:id="rId3"/>
              </a:rPr>
              <a:t>Boo Manu Book Of Kells — Google Arts &amp; Culture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304bdcc313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304bdcc313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 dirty="0">
                <a:solidFill>
                  <a:schemeClr val="dk1"/>
                </a:solidFill>
                <a:highlight>
                  <a:srgbClr val="FFFFFF"/>
                </a:highlight>
              </a:rPr>
              <a:t>1250 - 1260	</a:t>
            </a:r>
            <a:endParaRPr sz="1150" dirty="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50" dirty="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hlink"/>
                </a:solidFill>
                <a:hlinkClick r:id="rId3"/>
              </a:rPr>
              <a:t>https://artsandculture.google.com/asset/northumberland-bestiary-unknown/qwEu9LYJYPfBDQ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ARN Logo" type="blank">
  <p:cSld name="BLANK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16452" y="1028700"/>
            <a:ext cx="1911096" cy="3122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457200" y="1391436"/>
            <a:ext cx="4040100" cy="4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2"/>
          </p:nvPr>
        </p:nvSpPr>
        <p:spPr>
          <a:xfrm>
            <a:off x="4645027" y="1394820"/>
            <a:ext cx="4041900" cy="4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body" idx="3"/>
          </p:nvPr>
        </p:nvSpPr>
        <p:spPr>
          <a:xfrm>
            <a:off x="457200" y="1974760"/>
            <a:ext cx="4040100" cy="27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3" name="Google Shape;53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1"/>
          <p:cNvSpPr txBox="1">
            <a:spLocks noGrp="1"/>
          </p:cNvSpPr>
          <p:nvPr>
            <p:ph type="body" idx="4"/>
          </p:nvPr>
        </p:nvSpPr>
        <p:spPr>
          <a:xfrm>
            <a:off x="4649788" y="1974760"/>
            <a:ext cx="4040100" cy="27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Graphic">
  <p:cSld name="Content with Graphic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3581400" y="1330012"/>
            <a:ext cx="5111700" cy="3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228600" algn="l">
              <a:spcBef>
                <a:spcPts val="420"/>
              </a:spcBef>
              <a:spcAft>
                <a:spcPts val="0"/>
              </a:spcAft>
              <a:buSzPts val="2100"/>
              <a:buNone/>
              <a:defRPr sz="2100"/>
            </a:lvl1pPr>
            <a:lvl2pPr marL="914400" lvl="1" indent="-333851" algn="l">
              <a:spcBef>
                <a:spcPts val="390"/>
              </a:spcBef>
              <a:spcAft>
                <a:spcPts val="0"/>
              </a:spcAft>
              <a:buSzPts val="1658"/>
              <a:buChar char="⚫"/>
              <a:defRPr sz="195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 sz="1800"/>
            </a:lvl3pPr>
            <a:lvl4pPr marL="1828800" lvl="3" indent="-290512" algn="l">
              <a:spcBef>
                <a:spcPts val="300"/>
              </a:spcBef>
              <a:spcAft>
                <a:spcPts val="0"/>
              </a:spcAft>
              <a:buSzPts val="975"/>
              <a:buChar char="⚫"/>
              <a:defRPr sz="1500"/>
            </a:lvl4pPr>
            <a:lvl5pPr marL="2286000" lvl="4" indent="-284321" algn="l"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450850" y="1330012"/>
            <a:ext cx="3124200" cy="3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2pPr>
            <a:lvl3pPr marL="1371600" lvl="2" indent="-317500" algn="l">
              <a:spcBef>
                <a:spcPts val="280"/>
              </a:spcBef>
              <a:spcAft>
                <a:spcPts val="0"/>
              </a:spcAft>
              <a:buSzPts val="1400"/>
              <a:buFont typeface="Arial"/>
              <a:buChar char="•"/>
              <a:defRPr sz="1400"/>
            </a:lvl3pPr>
            <a:lvl4pPr marL="1828800" lvl="3" indent="-311150" algn="l">
              <a:spcBef>
                <a:spcPts val="260"/>
              </a:spcBef>
              <a:spcAft>
                <a:spcPts val="0"/>
              </a:spcAft>
              <a:buSzPts val="1300"/>
              <a:buFont typeface="Arial"/>
              <a:buChar char="•"/>
              <a:defRPr sz="13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8" name="Google Shape;58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2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3"/>
          <p:cNvSpPr>
            <a:spLocks noGrp="1"/>
          </p:cNvSpPr>
          <p:nvPr>
            <p:ph type="media" idx="2"/>
          </p:nvPr>
        </p:nvSpPr>
        <p:spPr>
          <a:xfrm>
            <a:off x="457200" y="1343696"/>
            <a:ext cx="6125700" cy="34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">
  <p:cSld name="Table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 1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hite BG">
  <p:cSld name="Blank White BG">
    <p:bg>
      <p:bgPr>
        <a:solidFill>
          <a:schemeClr val="l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No Logo">
  <p:cSld name="Blank No Log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08"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90512"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5pPr>
            <a:lvl6pPr marL="2743200" lvl="5" indent="-297179">
              <a:spcBef>
                <a:spcPts val="270"/>
              </a:spcBef>
              <a:spcAft>
                <a:spcPts val="0"/>
              </a:spcAft>
              <a:buSzPts val="1080"/>
              <a:buChar char="⚫"/>
              <a:defRPr/>
            </a:lvl6pPr>
            <a:lvl7pPr marL="3200400" lvl="6" indent="-289560">
              <a:spcBef>
                <a:spcPts val="240"/>
              </a:spcBef>
              <a:spcAft>
                <a:spcPts val="0"/>
              </a:spcAft>
              <a:buSzPts val="960"/>
              <a:buChar char="⚫"/>
              <a:defRPr/>
            </a:lvl7pPr>
            <a:lvl8pPr marL="3657600" lvl="7" indent="-304800">
              <a:spcBef>
                <a:spcPts val="240"/>
              </a:spcBef>
              <a:spcAft>
                <a:spcPts val="0"/>
              </a:spcAft>
              <a:buSzPts val="1200"/>
              <a:buChar char="•"/>
              <a:defRPr/>
            </a:lvl8pPr>
            <a:lvl9pPr marL="4114800" lvl="8" indent="-295275">
              <a:spcBef>
                <a:spcPts val="210"/>
              </a:spcBef>
              <a:spcAft>
                <a:spcPts val="0"/>
              </a:spcAft>
              <a:buSzPts val="105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7500">
              <a:spcBef>
                <a:spcPts val="52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400" lvl="1" indent="-304800">
              <a:spcBef>
                <a:spcPts val="360"/>
              </a:spcBef>
              <a:spcAft>
                <a:spcPts val="0"/>
              </a:spcAft>
              <a:buSzPts val="1200"/>
              <a:buChar char="⚫"/>
              <a:defRPr sz="1200"/>
            </a:lvl2pPr>
            <a:lvl3pPr marL="1371600" lvl="2" indent="-304800">
              <a:spcBef>
                <a:spcPts val="315"/>
              </a:spcBef>
              <a:spcAft>
                <a:spcPts val="0"/>
              </a:spcAft>
              <a:buSzPts val="1200"/>
              <a:buChar char="⚫"/>
              <a:defRPr sz="1200"/>
            </a:lvl3pPr>
            <a:lvl4pPr marL="1828800" lvl="3" indent="-304800">
              <a:spcBef>
                <a:spcPts val="300"/>
              </a:spcBef>
              <a:spcAft>
                <a:spcPts val="0"/>
              </a:spcAft>
              <a:buSzPts val="1200"/>
              <a:buChar char="⚫"/>
              <a:defRPr sz="1200"/>
            </a:lvl4pPr>
            <a:lvl5pPr marL="2286000" lvl="4" indent="-304800">
              <a:spcBef>
                <a:spcPts val="300"/>
              </a:spcBef>
              <a:spcAft>
                <a:spcPts val="0"/>
              </a:spcAft>
              <a:buSzPts val="1200"/>
              <a:buChar char="⚫"/>
              <a:defRPr sz="1200"/>
            </a:lvl5pPr>
            <a:lvl6pPr marL="2743200" lvl="5" indent="-304800">
              <a:spcBef>
                <a:spcPts val="270"/>
              </a:spcBef>
              <a:spcAft>
                <a:spcPts val="0"/>
              </a:spcAft>
              <a:buSzPts val="1200"/>
              <a:buChar char="⚫"/>
              <a:defRPr sz="1200"/>
            </a:lvl6pPr>
            <a:lvl7pPr marL="3200400" lvl="6" indent="-304800">
              <a:spcBef>
                <a:spcPts val="240"/>
              </a:spcBef>
              <a:spcAft>
                <a:spcPts val="0"/>
              </a:spcAft>
              <a:buSzPts val="1200"/>
              <a:buChar char="⚫"/>
              <a:defRPr sz="1200"/>
            </a:lvl7pPr>
            <a:lvl8pPr marL="3657600" lvl="7" indent="-304800">
              <a:spcBef>
                <a:spcPts val="240"/>
              </a:spcBef>
              <a:spcAft>
                <a:spcPts val="0"/>
              </a:spcAft>
              <a:buSzPts val="1200"/>
              <a:buChar char="•"/>
              <a:defRPr sz="1200"/>
            </a:lvl8pPr>
            <a:lvl9pPr marL="4114800" lvl="8" indent="-304800">
              <a:spcBef>
                <a:spcPts val="210"/>
              </a:spcBef>
              <a:spcAft>
                <a:spcPts val="0"/>
              </a:spcAft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82" name="Google Shape;82;p2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7500">
              <a:spcBef>
                <a:spcPts val="52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400" lvl="1" indent="-304800">
              <a:spcBef>
                <a:spcPts val="360"/>
              </a:spcBef>
              <a:spcAft>
                <a:spcPts val="0"/>
              </a:spcAft>
              <a:buSzPts val="1200"/>
              <a:buChar char="⚫"/>
              <a:defRPr sz="1200"/>
            </a:lvl2pPr>
            <a:lvl3pPr marL="1371600" lvl="2" indent="-304800">
              <a:spcBef>
                <a:spcPts val="315"/>
              </a:spcBef>
              <a:spcAft>
                <a:spcPts val="0"/>
              </a:spcAft>
              <a:buSzPts val="1200"/>
              <a:buChar char="⚫"/>
              <a:defRPr sz="1200"/>
            </a:lvl3pPr>
            <a:lvl4pPr marL="1828800" lvl="3" indent="-304800">
              <a:spcBef>
                <a:spcPts val="300"/>
              </a:spcBef>
              <a:spcAft>
                <a:spcPts val="0"/>
              </a:spcAft>
              <a:buSzPts val="1200"/>
              <a:buChar char="⚫"/>
              <a:defRPr sz="1200"/>
            </a:lvl4pPr>
            <a:lvl5pPr marL="2286000" lvl="4" indent="-304800">
              <a:spcBef>
                <a:spcPts val="300"/>
              </a:spcBef>
              <a:spcAft>
                <a:spcPts val="0"/>
              </a:spcAft>
              <a:buSzPts val="1200"/>
              <a:buChar char="⚫"/>
              <a:defRPr sz="1200"/>
            </a:lvl5pPr>
            <a:lvl6pPr marL="2743200" lvl="5" indent="-304800">
              <a:spcBef>
                <a:spcPts val="270"/>
              </a:spcBef>
              <a:spcAft>
                <a:spcPts val="0"/>
              </a:spcAft>
              <a:buSzPts val="1200"/>
              <a:buChar char="⚫"/>
              <a:defRPr sz="1200"/>
            </a:lvl6pPr>
            <a:lvl7pPr marL="3200400" lvl="6" indent="-304800">
              <a:spcBef>
                <a:spcPts val="240"/>
              </a:spcBef>
              <a:spcAft>
                <a:spcPts val="0"/>
              </a:spcAft>
              <a:buSzPts val="1200"/>
              <a:buChar char="⚫"/>
              <a:defRPr sz="1200"/>
            </a:lvl7pPr>
            <a:lvl8pPr marL="3657600" lvl="7" indent="-304800">
              <a:spcBef>
                <a:spcPts val="240"/>
              </a:spcBef>
              <a:spcAft>
                <a:spcPts val="0"/>
              </a:spcAft>
              <a:buSzPts val="1200"/>
              <a:buChar char="•"/>
              <a:defRPr sz="1200"/>
            </a:lvl8pPr>
            <a:lvl9pPr marL="4114800" lvl="8" indent="-304800">
              <a:spcBef>
                <a:spcPts val="210"/>
              </a:spcBef>
              <a:spcAft>
                <a:spcPts val="0"/>
              </a:spcAft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83" name="Google Shape;83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36550" algn="l">
              <a:spcBef>
                <a:spcPts val="340"/>
              </a:spcBef>
              <a:spcAft>
                <a:spcPts val="0"/>
              </a:spcAft>
              <a:buSzPts val="1700"/>
              <a:buFont typeface="Arial"/>
              <a:buChar char="•"/>
              <a:defRPr sz="17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" name="Google Shape;12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v1">
  <p:cSld name="Strategy v1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5020500" cy="36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08" algn="l"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321" algn="l"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18" name="Google Shape;18;p4"/>
          <p:cNvSpPr>
            <a:spLocks noGrp="1"/>
          </p:cNvSpPr>
          <p:nvPr>
            <p:ph type="pic" idx="2"/>
          </p:nvPr>
        </p:nvSpPr>
        <p:spPr>
          <a:xfrm>
            <a:off x="5911850" y="1663336"/>
            <a:ext cx="1828800" cy="1827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v2">
  <p:cSld name="Strategy v2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3994500" cy="36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08" algn="l"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321" algn="l"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23" name="Google Shape;23;p5"/>
          <p:cNvSpPr>
            <a:spLocks noGrp="1"/>
          </p:cNvSpPr>
          <p:nvPr>
            <p:ph type="pic" idx="2"/>
          </p:nvPr>
        </p:nvSpPr>
        <p:spPr>
          <a:xfrm>
            <a:off x="4692302" y="1305059"/>
            <a:ext cx="3994200" cy="1420800"/>
          </a:xfrm>
          <a:prstGeom prst="rect">
            <a:avLst/>
          </a:prstGeom>
          <a:noFill/>
          <a:ln w="9525" cap="flat" cmpd="sng">
            <a:solidFill>
              <a:srgbClr val="BCD4E9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ll Quote">
  <p:cSld name="Pull Quot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/>
          <p:nvPr/>
        </p:nvSpPr>
        <p:spPr>
          <a:xfrm>
            <a:off x="1721476" y="1313644"/>
            <a:ext cx="5700900" cy="320670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1C3C5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Google Shape;26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body" idx="1"/>
          </p:nvPr>
        </p:nvSpPr>
        <p:spPr>
          <a:xfrm>
            <a:off x="2574750" y="1534732"/>
            <a:ext cx="3994500" cy="23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b="1">
                <a:solidFill>
                  <a:schemeClr val="lt1"/>
                </a:solidFill>
              </a:defRPr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08" algn="l"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321" algn="l"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2"/>
          </p:nvPr>
        </p:nvSpPr>
        <p:spPr>
          <a:xfrm>
            <a:off x="3017949" y="3943350"/>
            <a:ext cx="3108000" cy="5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 i="1">
                <a:solidFill>
                  <a:schemeClr val="lt1"/>
                </a:solidFill>
              </a:defRPr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08" algn="l"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321" algn="l"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pic>
        <p:nvPicPr>
          <p:cNvPr id="30" name="Google Shape;30;p6" descr="A picture containing 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34179" t="21571" r="32617" b="56088"/>
          <a:stretch/>
        </p:blipFill>
        <p:spPr>
          <a:xfrm>
            <a:off x="1828288" y="1352281"/>
            <a:ext cx="639651" cy="536620"/>
          </a:xfrm>
          <a:prstGeom prst="rect">
            <a:avLst/>
          </a:prstGeom>
          <a:solidFill>
            <a:srgbClr val="1C3C58"/>
          </a:solidFill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>
            <a:lvl1pPr marR="34289" lvl="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34" name="Google Shape;34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dered List">
  <p:cSld name="Ordered Lis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Calibri"/>
              <a:buAutoNum type="arabicPeriod"/>
              <a:defRPr sz="26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Calibri"/>
              <a:buAutoNum type="alphaLcParenR"/>
              <a:defRPr sz="2000"/>
            </a:lvl2pPr>
            <a:lvl3pPr marL="1371600" lvl="2" indent="-336550" algn="l">
              <a:spcBef>
                <a:spcPts val="340"/>
              </a:spcBef>
              <a:spcAft>
                <a:spcPts val="0"/>
              </a:spcAft>
              <a:buClr>
                <a:schemeClr val="accent4"/>
              </a:buClr>
              <a:buSzPts val="1700"/>
              <a:buFont typeface="Calibri"/>
              <a:buAutoNum type="romanLcPeriod"/>
              <a:defRPr sz="17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SzPts val="1500"/>
              <a:buFont typeface="Calibri"/>
              <a:buAutoNum type="arabicPeriod"/>
              <a:defRPr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AutoNum type="arabicPeriod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7" name="Google Shape;37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2" name="Google Shape;42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title"/>
          </p:nvPr>
        </p:nvSpPr>
        <p:spPr>
          <a:xfrm>
            <a:off x="457200" y="302954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457200" y="1317938"/>
            <a:ext cx="4038600" cy="34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6" name="Google Shape;46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0"/>
          <p:cNvSpPr txBox="1">
            <a:spLocks noGrp="1"/>
          </p:cNvSpPr>
          <p:nvPr>
            <p:ph type="body" idx="2"/>
          </p:nvPr>
        </p:nvSpPr>
        <p:spPr>
          <a:xfrm>
            <a:off x="4648200" y="1317938"/>
            <a:ext cx="4038600" cy="34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8D8D8"/>
            </a:gs>
          </a:gsLst>
          <a:lin ang="564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9370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08" algn="l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5.xml"/><Relationship Id="rId1" Type="http://schemas.openxmlformats.org/officeDocument/2006/relationships/video" Target="https://www.youtube.com/embed/laYxROekO-E?feature=oembed" TargetMode="Externa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wQhuN1iR_9Q?feature=oembed" TargetMode="External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65WjYDEzi88?feature=oembed" TargetMode="Externa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5.xml"/><Relationship Id="rId1" Type="http://schemas.openxmlformats.org/officeDocument/2006/relationships/video" Target="https://www.youtube.com/embed/13a1GiT19p4?feature=oembed" TargetMode="Externa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1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00" cy="1371600"/>
          </a:xfrm>
          <a:prstGeom prst="rect">
            <a:avLst/>
          </a:prstGeom>
        </p:spPr>
        <p:txBody>
          <a:bodyPr spcFirstLastPara="1" wrap="square" lIns="0" tIns="0" rIns="18275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Letter Worth a </a:t>
            </a:r>
            <a:br>
              <a:rPr lang="en"/>
            </a:br>
            <a:r>
              <a:rPr lang="en"/>
              <a:t>Thousand Words</a:t>
            </a:r>
            <a:endParaRPr/>
          </a:p>
        </p:txBody>
      </p:sp>
      <p:sp>
        <p:nvSpPr>
          <p:cNvPr id="89" name="Google Shape;89;p21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00" cy="1314600"/>
          </a:xfrm>
          <a:prstGeom prst="rect">
            <a:avLst/>
          </a:prstGeom>
        </p:spPr>
        <p:txBody>
          <a:bodyPr spcFirstLastPara="1" wrap="square" lIns="0" tIns="45700" rIns="18275" bIns="45700" anchor="t" anchorCtr="0">
            <a:norm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"/>
              <a:t>Visual Storytelling from Illuminated Manuscripts </a:t>
            </a:r>
            <a:br>
              <a:rPr lang="en"/>
            </a:br>
            <a:r>
              <a:rPr lang="en"/>
              <a:t>to Book Covers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30"/>
          <p:cNvPicPr preferRelativeResize="0"/>
          <p:nvPr/>
        </p:nvPicPr>
        <p:blipFill rotWithShape="1">
          <a:blip r:embed="rId3">
            <a:alphaModFix/>
          </a:blip>
          <a:srcRect l="941"/>
          <a:stretch/>
        </p:blipFill>
        <p:spPr>
          <a:xfrm>
            <a:off x="364314" y="368717"/>
            <a:ext cx="3357465" cy="4406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51808" y="395133"/>
            <a:ext cx="3730752" cy="43532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31"/>
          <p:cNvPicPr preferRelativeResize="0"/>
          <p:nvPr/>
        </p:nvPicPr>
        <p:blipFill rotWithShape="1">
          <a:blip r:embed="rId3">
            <a:alphaModFix/>
          </a:blip>
          <a:srcRect l="694" r="1496"/>
          <a:stretch/>
        </p:blipFill>
        <p:spPr>
          <a:xfrm>
            <a:off x="4443413" y="310657"/>
            <a:ext cx="3355403" cy="4427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4264" y="310657"/>
            <a:ext cx="3430968" cy="44564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5233" y="297911"/>
            <a:ext cx="3360863" cy="4547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80256" y="338551"/>
            <a:ext cx="3767328" cy="45476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4976" y="192042"/>
            <a:ext cx="6067424" cy="4836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8325" y="291550"/>
            <a:ext cx="6483376" cy="4560399"/>
          </a:xfrm>
          <a:prstGeom prst="rect">
            <a:avLst/>
          </a:prstGeom>
          <a:noFill/>
          <a:ln w="1143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35"/>
          <p:cNvPicPr preferRelativeResize="0"/>
          <p:nvPr/>
        </p:nvPicPr>
        <p:blipFill rotWithShape="1">
          <a:blip r:embed="rId3">
            <a:alphaModFix/>
          </a:blip>
          <a:srcRect r="49456" b="29163"/>
          <a:stretch/>
        </p:blipFill>
        <p:spPr>
          <a:xfrm>
            <a:off x="216771" y="152400"/>
            <a:ext cx="2448649" cy="3643401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4" name="Google Shape;184;p35"/>
          <p:cNvPicPr preferRelativeResize="0"/>
          <p:nvPr/>
        </p:nvPicPr>
        <p:blipFill rotWithShape="1">
          <a:blip r:embed="rId4">
            <a:alphaModFix/>
          </a:blip>
          <a:srcRect l="46845"/>
          <a:stretch/>
        </p:blipFill>
        <p:spPr>
          <a:xfrm>
            <a:off x="4483971" y="212925"/>
            <a:ext cx="2184275" cy="2513849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5" name="Google Shape;185;p35"/>
          <p:cNvPicPr preferRelativeResize="0"/>
          <p:nvPr/>
        </p:nvPicPr>
        <p:blipFill rotWithShape="1">
          <a:blip r:embed="rId5">
            <a:alphaModFix/>
          </a:blip>
          <a:srcRect l="44870" t="5752" b="4075"/>
          <a:stretch/>
        </p:blipFill>
        <p:spPr>
          <a:xfrm>
            <a:off x="6602929" y="852177"/>
            <a:ext cx="2324300" cy="2827201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6" name="Google Shape;186;p35"/>
          <p:cNvPicPr preferRelativeResize="0"/>
          <p:nvPr/>
        </p:nvPicPr>
        <p:blipFill rotWithShape="1">
          <a:blip r:embed="rId6">
            <a:alphaModFix/>
          </a:blip>
          <a:srcRect l="44354"/>
          <a:stretch/>
        </p:blipFill>
        <p:spPr>
          <a:xfrm>
            <a:off x="2382822" y="1069864"/>
            <a:ext cx="2383748" cy="3003771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2632" y="532385"/>
            <a:ext cx="3127677" cy="4214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9296" y="442976"/>
            <a:ext cx="3856736" cy="4303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7114" y="115683"/>
            <a:ext cx="3291344" cy="4355063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3" name="Google Shape;20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40789" y="422031"/>
            <a:ext cx="3686356" cy="3676943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8"/>
          <p:cNvSpPr txBox="1">
            <a:spLocks noGrp="1"/>
          </p:cNvSpPr>
          <p:nvPr>
            <p:ph type="title"/>
          </p:nvPr>
        </p:nvSpPr>
        <p:spPr>
          <a:xfrm>
            <a:off x="486177" y="1191296"/>
            <a:ext cx="8403465" cy="1732208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How do both illuminated letters and book covers tell a story in one image?</a:t>
            </a: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descr="HANDS ON HISTORY - THE ILLUMINATED MANUSCRIPT">
            <a:hlinkClick r:id="" action="ppaction://media"/>
            <a:extLst>
              <a:ext uri="{FF2B5EF4-FFF2-40B4-BE49-F238E27FC236}">
                <a16:creationId xmlns:a16="http://schemas.microsoft.com/office/drawing/2014/main" id="{05A19F4C-C22A-A3B7-7187-362EB30F0B7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55674" y="341141"/>
            <a:ext cx="7257250" cy="41003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2"/>
          <p:cNvSpPr txBox="1">
            <a:spLocks noGrp="1"/>
          </p:cNvSpPr>
          <p:nvPr>
            <p:ph type="title" idx="4294967295"/>
          </p:nvPr>
        </p:nvSpPr>
        <p:spPr>
          <a:xfrm>
            <a:off x="755702" y="444500"/>
            <a:ext cx="7765998" cy="573088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does it mean? </a:t>
            </a:r>
            <a:endParaRPr dirty="0"/>
          </a:p>
        </p:txBody>
      </p:sp>
      <p:sp>
        <p:nvSpPr>
          <p:cNvPr id="95" name="Google Shape;95;p22"/>
          <p:cNvSpPr txBox="1">
            <a:spLocks noGrp="1"/>
          </p:cNvSpPr>
          <p:nvPr>
            <p:ph type="body" idx="4294967295"/>
          </p:nvPr>
        </p:nvSpPr>
        <p:spPr>
          <a:xfrm>
            <a:off x="711037" y="1152475"/>
            <a:ext cx="3683000" cy="3416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" dirty="0"/>
              <a:t>Join the mentimeter and make up a definition for the word on each slide.</a:t>
            </a:r>
            <a:endParaRPr dirty="0"/>
          </a:p>
        </p:txBody>
      </p:sp>
      <p:pic>
        <p:nvPicPr>
          <p:cNvPr id="96" name="Google Shape;96;p22" title="mentimeter_qr_cod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34850" y="1152475"/>
            <a:ext cx="3223125" cy="322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40" descr="Music Note Silhouette Free Stock Photo - Public Domain Pictures"/>
          <p:cNvPicPr preferRelativeResize="0"/>
          <p:nvPr/>
        </p:nvPicPr>
        <p:blipFill rotWithShape="1">
          <a:blip r:embed="rId3">
            <a:alphaModFix amt="10000"/>
          </a:blip>
          <a:srcRect r="24625"/>
          <a:stretch/>
        </p:blipFill>
        <p:spPr>
          <a:xfrm>
            <a:off x="4038600" y="0"/>
            <a:ext cx="51053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40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Pick a song</a:t>
            </a:r>
            <a:endParaRPr/>
          </a:p>
        </p:txBody>
      </p:sp>
      <p:sp>
        <p:nvSpPr>
          <p:cNvPr id="220" name="Google Shape;220;p40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00"/>
          </a:xfrm>
          <a:prstGeom prst="rect">
            <a:avLst/>
          </a:prstGeom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" dirty="0"/>
              <a:t>Think about it overnight</a:t>
            </a:r>
            <a:endParaRPr dirty="0"/>
          </a:p>
        </p:txBody>
      </p:sp>
      <p:sp>
        <p:nvSpPr>
          <p:cNvPr id="221" name="Google Shape;221;p40"/>
          <p:cNvSpPr txBox="1"/>
          <p:nvPr/>
        </p:nvSpPr>
        <p:spPr>
          <a:xfrm>
            <a:off x="1669663" y="2932100"/>
            <a:ext cx="2404200" cy="21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 dirty="0">
                <a:solidFill>
                  <a:schemeClr val="accent2"/>
                </a:solidFill>
                <a:latin typeface="Lexend Black"/>
                <a:ea typeface="Lexend Black"/>
                <a:cs typeface="Lexend Black"/>
                <a:sym typeface="Lexend Black"/>
              </a:rPr>
              <a:t>Z</a:t>
            </a:r>
            <a:endParaRPr sz="10000" dirty="0">
              <a:solidFill>
                <a:schemeClr val="accent2"/>
              </a:solidFill>
              <a:latin typeface="Lexend Black"/>
              <a:ea typeface="Lexend Black"/>
              <a:cs typeface="Lexend Black"/>
              <a:sym typeface="Lexend Black"/>
            </a:endParaRPr>
          </a:p>
        </p:txBody>
      </p:sp>
      <p:sp>
        <p:nvSpPr>
          <p:cNvPr id="222" name="Google Shape;222;p40"/>
          <p:cNvSpPr txBox="1"/>
          <p:nvPr/>
        </p:nvSpPr>
        <p:spPr>
          <a:xfrm>
            <a:off x="2744694" y="2929220"/>
            <a:ext cx="2404200" cy="21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>
                <a:solidFill>
                  <a:schemeClr val="accent2"/>
                </a:solidFill>
                <a:latin typeface="Lexend Black"/>
                <a:ea typeface="Lexend Black"/>
                <a:cs typeface="Lexend Black"/>
                <a:sym typeface="Lexend Black"/>
              </a:rPr>
              <a:t>Z</a:t>
            </a:r>
            <a:endParaRPr sz="10000">
              <a:solidFill>
                <a:schemeClr val="accent2"/>
              </a:solidFill>
              <a:latin typeface="Lexend Black"/>
              <a:ea typeface="Lexend Black"/>
              <a:cs typeface="Lexend Black"/>
              <a:sym typeface="Lexend Black"/>
            </a:endParaRPr>
          </a:p>
        </p:txBody>
      </p:sp>
      <p:sp>
        <p:nvSpPr>
          <p:cNvPr id="223" name="Google Shape;223;p40"/>
          <p:cNvSpPr txBox="1"/>
          <p:nvPr/>
        </p:nvSpPr>
        <p:spPr>
          <a:xfrm>
            <a:off x="3819724" y="2934001"/>
            <a:ext cx="2404200" cy="21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 dirty="0">
                <a:solidFill>
                  <a:schemeClr val="accent2"/>
                </a:solidFill>
                <a:latin typeface="Lexend Black"/>
                <a:ea typeface="Lexend Black"/>
                <a:cs typeface="Lexend Black"/>
                <a:sym typeface="Lexend Black"/>
              </a:rPr>
              <a:t>Z</a:t>
            </a:r>
            <a:endParaRPr sz="10000" dirty="0">
              <a:solidFill>
                <a:schemeClr val="accent2"/>
              </a:solidFill>
              <a:latin typeface="Lexend Black"/>
              <a:ea typeface="Lexend Black"/>
              <a:cs typeface="Lexend Black"/>
              <a:sym typeface="Lexend Black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1"/>
          <p:cNvSpPr txBox="1">
            <a:spLocks noGrp="1"/>
          </p:cNvSpPr>
          <p:nvPr>
            <p:ph type="title"/>
          </p:nvPr>
        </p:nvSpPr>
        <p:spPr>
          <a:xfrm>
            <a:off x="457200" y="95602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Elements of Design</a:t>
            </a:r>
            <a:endParaRPr dirty="0"/>
          </a:p>
        </p:txBody>
      </p:sp>
      <p:pic>
        <p:nvPicPr>
          <p:cNvPr id="2" name="Online Media 1" descr="Understanding the Elements of Art">
            <a:hlinkClick r:id="" action="ppaction://media"/>
            <a:extLst>
              <a:ext uri="{FF2B5EF4-FFF2-40B4-BE49-F238E27FC236}">
                <a16:creationId xmlns:a16="http://schemas.microsoft.com/office/drawing/2014/main" id="{C4943CEB-C443-C5F9-D340-A86BE961ECB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58129" y="1057718"/>
            <a:ext cx="6498527" cy="36716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Principles of Art</a:t>
            </a:r>
            <a:endParaRPr/>
          </a:p>
        </p:txBody>
      </p:sp>
      <p:pic>
        <p:nvPicPr>
          <p:cNvPr id="2" name="Online Media 1" descr="Understanding the Principles of Design">
            <a:hlinkClick r:id="" action="ppaction://media"/>
            <a:extLst>
              <a:ext uri="{FF2B5EF4-FFF2-40B4-BE49-F238E27FC236}">
                <a16:creationId xmlns:a16="http://schemas.microsoft.com/office/drawing/2014/main" id="{4002BC0A-40A4-C3CD-0608-F5786F48D99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19443" y="1125416"/>
            <a:ext cx="6632917" cy="37475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3"/>
          <p:cNvSpPr txBox="1">
            <a:spLocks noGrp="1"/>
          </p:cNvSpPr>
          <p:nvPr>
            <p:ph type="title" idx="4294967295"/>
          </p:nvPr>
        </p:nvSpPr>
        <p:spPr>
          <a:xfrm>
            <a:off x="714652" y="288131"/>
            <a:ext cx="4727360" cy="573088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Magnetic Statements</a:t>
            </a:r>
            <a:endParaRPr dirty="0"/>
          </a:p>
        </p:txBody>
      </p:sp>
      <p:sp>
        <p:nvSpPr>
          <p:cNvPr id="242" name="Google Shape;242;p43"/>
          <p:cNvSpPr txBox="1">
            <a:spLocks noGrp="1"/>
          </p:cNvSpPr>
          <p:nvPr>
            <p:ph type="body" idx="4294967295"/>
          </p:nvPr>
        </p:nvSpPr>
        <p:spPr>
          <a:xfrm>
            <a:off x="537098" y="1152525"/>
            <a:ext cx="3959442" cy="3416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" sz="2400" dirty="0"/>
              <a:t>Which element/principle are you most drawn to use for illuminating the song you </a:t>
            </a:r>
            <a:br>
              <a:rPr lang="en" sz="2400" dirty="0"/>
            </a:br>
            <a:r>
              <a:rPr lang="en" sz="2400" dirty="0"/>
              <a:t>have chosen?</a:t>
            </a:r>
            <a:endParaRPr sz="2400"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" sz="2400" dirty="0"/>
              <a:t>Discuss </a:t>
            </a:r>
            <a:r>
              <a:rPr lang="en" sz="2400" b="1" dirty="0"/>
              <a:t>why</a:t>
            </a:r>
            <a:r>
              <a:rPr lang="en" sz="2400" dirty="0"/>
              <a:t> with others who chose the same.</a:t>
            </a:r>
            <a:endParaRPr sz="2400" dirty="0"/>
          </a:p>
        </p:txBody>
      </p:sp>
      <p:pic>
        <p:nvPicPr>
          <p:cNvPr id="243" name="Google Shape;243;p43" title="Magnetic Statement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369555">
            <a:off x="5271966" y="470615"/>
            <a:ext cx="2928245" cy="32523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4"/>
          <p:cNvSpPr txBox="1">
            <a:spLocks noGrp="1"/>
          </p:cNvSpPr>
          <p:nvPr>
            <p:ph type="title" idx="4294967295"/>
          </p:nvPr>
        </p:nvSpPr>
        <p:spPr>
          <a:xfrm>
            <a:off x="566225" y="335476"/>
            <a:ext cx="4853353" cy="573088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Magnetic Statements</a:t>
            </a:r>
            <a:endParaRPr dirty="0"/>
          </a:p>
        </p:txBody>
      </p:sp>
      <p:sp>
        <p:nvSpPr>
          <p:cNvPr id="249" name="Google Shape;249;p44"/>
          <p:cNvSpPr txBox="1">
            <a:spLocks noGrp="1"/>
          </p:cNvSpPr>
          <p:nvPr>
            <p:ph type="body" idx="4294967295"/>
          </p:nvPr>
        </p:nvSpPr>
        <p:spPr>
          <a:xfrm>
            <a:off x="608428" y="1125051"/>
            <a:ext cx="3705078" cy="294051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" sz="2400" dirty="0"/>
              <a:t>Find someone across the room who has chosen a different element/principle.</a:t>
            </a:r>
            <a:endParaRPr sz="2400"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" sz="2400" b="1" dirty="0"/>
              <a:t>Share your ideas.</a:t>
            </a:r>
            <a:endParaRPr sz="2400" b="1" dirty="0"/>
          </a:p>
        </p:txBody>
      </p:sp>
      <p:pic>
        <p:nvPicPr>
          <p:cNvPr id="250" name="Google Shape;250;p44" title="Magnetic Statement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369555">
            <a:off x="4871267" y="945570"/>
            <a:ext cx="2928245" cy="32523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5"/>
          <p:cNvSpPr txBox="1">
            <a:spLocks noGrp="1"/>
          </p:cNvSpPr>
          <p:nvPr>
            <p:ph type="body" idx="1"/>
          </p:nvPr>
        </p:nvSpPr>
        <p:spPr>
          <a:xfrm>
            <a:off x="639192" y="1013996"/>
            <a:ext cx="3284738" cy="2895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dirty="0">
                <a:solidFill>
                  <a:schemeClr val="accent4"/>
                </a:solidFill>
              </a:rPr>
              <a:t>How can the message of </a:t>
            </a:r>
            <a:br>
              <a:rPr lang="en" sz="3600" dirty="0">
                <a:solidFill>
                  <a:schemeClr val="accent4"/>
                </a:solidFill>
              </a:rPr>
            </a:br>
            <a:r>
              <a:rPr lang="en" sz="3600" dirty="0">
                <a:solidFill>
                  <a:schemeClr val="accent4"/>
                </a:solidFill>
              </a:rPr>
              <a:t>your song </a:t>
            </a:r>
            <a:br>
              <a:rPr lang="en" sz="3600" dirty="0">
                <a:solidFill>
                  <a:schemeClr val="accent4"/>
                </a:solidFill>
              </a:rPr>
            </a:br>
            <a:r>
              <a:rPr lang="en" sz="3600" dirty="0">
                <a:solidFill>
                  <a:schemeClr val="accent4"/>
                </a:solidFill>
              </a:rPr>
              <a:t>be conveyed visually?</a:t>
            </a:r>
            <a:endParaRPr sz="3600" dirty="0">
              <a:solidFill>
                <a:schemeClr val="accent4"/>
              </a:solidFill>
            </a:endParaRPr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6" name="Google Shape;256;p45"/>
          <p:cNvSpPr txBox="1">
            <a:spLocks noGrp="1"/>
          </p:cNvSpPr>
          <p:nvPr>
            <p:ph type="body" idx="2"/>
          </p:nvPr>
        </p:nvSpPr>
        <p:spPr>
          <a:xfrm>
            <a:off x="4791075" y="1400175"/>
            <a:ext cx="3895800" cy="2895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" dirty="0"/>
              <a:t>Make 3-5 sketches, each representing a different approach to expressing the main theme/mood/story of the song you’ve chosen.</a:t>
            </a:r>
            <a:endParaRPr dirty="0"/>
          </a:p>
        </p:txBody>
      </p:sp>
      <p:cxnSp>
        <p:nvCxnSpPr>
          <p:cNvPr id="257" name="Google Shape;257;p45"/>
          <p:cNvCxnSpPr/>
          <p:nvPr/>
        </p:nvCxnSpPr>
        <p:spPr>
          <a:xfrm>
            <a:off x="4495800" y="690600"/>
            <a:ext cx="0" cy="3762300"/>
          </a:xfrm>
          <a:prstGeom prst="straightConnector1">
            <a:avLst/>
          </a:prstGeom>
          <a:noFill/>
          <a:ln w="38100" cap="flat" cmpd="sng">
            <a:solidFill>
              <a:srgbClr val="659298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6"/>
          <p:cNvSpPr txBox="1">
            <a:spLocks noGrp="1"/>
          </p:cNvSpPr>
          <p:nvPr>
            <p:ph type="title"/>
          </p:nvPr>
        </p:nvSpPr>
        <p:spPr>
          <a:xfrm>
            <a:off x="468208" y="450453"/>
            <a:ext cx="7772400" cy="1021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Our Powers Combined…</a:t>
            </a:r>
            <a:endParaRPr dirty="0"/>
          </a:p>
        </p:txBody>
      </p:sp>
      <p:sp>
        <p:nvSpPr>
          <p:cNvPr id="263" name="Google Shape;263;p46"/>
          <p:cNvSpPr txBox="1">
            <a:spLocks noGrp="1"/>
          </p:cNvSpPr>
          <p:nvPr>
            <p:ph type="body" idx="1"/>
          </p:nvPr>
        </p:nvSpPr>
        <p:spPr>
          <a:xfrm>
            <a:off x="428256" y="1557984"/>
            <a:ext cx="6889500" cy="2352900"/>
          </a:xfrm>
          <a:prstGeom prst="rect">
            <a:avLst/>
          </a:prstGeom>
        </p:spPr>
        <p:txBody>
          <a:bodyPr spcFirstLastPara="1" wrap="square" lIns="45700" tIns="45700" rIns="45700" bIns="45700" anchor="t" anchorCtr="0">
            <a:normAutofit fontScale="92500" lnSpcReduction="20000"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Take inspiration from the message, mood, themes of your chosen song. </a:t>
            </a:r>
            <a:endParaRPr dirty="0"/>
          </a:p>
          <a:p>
            <a:pPr marL="457200" lvl="0" indent="-393700" algn="l" rtl="0">
              <a:spcBef>
                <a:spcPts val="100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Use the styles and techniques of illuminated manuscripts.</a:t>
            </a:r>
            <a:endParaRPr dirty="0"/>
          </a:p>
          <a:p>
            <a:pPr marL="457200" lvl="0" indent="-393700" algn="l" rtl="0">
              <a:spcBef>
                <a:spcPts val="1000"/>
              </a:spcBef>
              <a:spcAft>
                <a:spcPts val="1000"/>
              </a:spcAft>
              <a:buSzPts val="2600"/>
              <a:buChar char="•"/>
            </a:pPr>
            <a:r>
              <a:rPr lang="en" dirty="0"/>
              <a:t>Convey the message through one or more Elements of Art / Principles of Design.  </a:t>
            </a:r>
            <a:endParaRPr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7"/>
          <p:cNvSpPr txBox="1">
            <a:spLocks noGrp="1"/>
          </p:cNvSpPr>
          <p:nvPr>
            <p:ph type="body" idx="1"/>
          </p:nvPr>
        </p:nvSpPr>
        <p:spPr>
          <a:xfrm>
            <a:off x="381052" y="1316386"/>
            <a:ext cx="7679736" cy="356158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" sz="2400" b="1" dirty="0"/>
              <a:t>As you view others’ artwork take note on your handout:</a:t>
            </a:r>
            <a:endParaRPr sz="2400" b="1" dirty="0"/>
          </a:p>
          <a:p>
            <a:pPr marL="457200" lvl="0" indent="-393700" algn="l" rtl="0">
              <a:spcBef>
                <a:spcPts val="1000"/>
              </a:spcBef>
              <a:spcAft>
                <a:spcPts val="0"/>
              </a:spcAft>
              <a:buSzPts val="2600"/>
              <a:buChar char="•"/>
            </a:pPr>
            <a:r>
              <a:rPr lang="en" sz="2400" b="1" dirty="0"/>
              <a:t>See:</a:t>
            </a:r>
            <a:r>
              <a:rPr lang="en" sz="2400" dirty="0"/>
              <a:t> What do you notice? Does anything stand out? How would you describe this art?</a:t>
            </a:r>
            <a:endParaRPr sz="2400" dirty="0"/>
          </a:p>
          <a:p>
            <a:pPr marL="457200" lvl="0" indent="-393700" algn="l" rtl="0">
              <a:spcBef>
                <a:spcPts val="1000"/>
              </a:spcBef>
              <a:spcAft>
                <a:spcPts val="0"/>
              </a:spcAft>
              <a:buSzPts val="2600"/>
              <a:buChar char="•"/>
            </a:pPr>
            <a:r>
              <a:rPr lang="en" sz="2400" b="1" dirty="0"/>
              <a:t>Perceive: </a:t>
            </a:r>
            <a:r>
              <a:rPr lang="en" sz="2400" dirty="0"/>
              <a:t>What emotions/feeling/mood do you feel looking at the art? What message do you feel is being conveyed? </a:t>
            </a:r>
            <a:endParaRPr sz="2400" dirty="0"/>
          </a:p>
          <a:p>
            <a:pPr marL="457200" lvl="0" indent="-393700" algn="l" rtl="0">
              <a:spcBef>
                <a:spcPts val="1000"/>
              </a:spcBef>
              <a:spcAft>
                <a:spcPts val="1000"/>
              </a:spcAft>
              <a:buSzPts val="2600"/>
              <a:buChar char="•"/>
            </a:pPr>
            <a:r>
              <a:rPr lang="en" sz="2400" b="1" dirty="0"/>
              <a:t>Reflect:</a:t>
            </a:r>
            <a:r>
              <a:rPr lang="en" sz="2400" dirty="0"/>
              <a:t> What did you learn from this project? What can improve for next time?</a:t>
            </a:r>
            <a:endParaRPr sz="2400" dirty="0"/>
          </a:p>
        </p:txBody>
      </p:sp>
      <p:sp>
        <p:nvSpPr>
          <p:cNvPr id="268" name="Google Shape;268;p4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Gallery Walk </a:t>
            </a:r>
            <a:endParaRPr dirty="0"/>
          </a:p>
        </p:txBody>
      </p:sp>
      <p:pic>
        <p:nvPicPr>
          <p:cNvPr id="270" name="Google Shape;270;p47" title="Gallery Walk Carousel.png"/>
          <p:cNvPicPr preferRelativeResize="0"/>
          <p:nvPr/>
        </p:nvPicPr>
        <p:blipFill rotWithShape="1">
          <a:blip r:embed="rId3">
            <a:alphaModFix/>
          </a:blip>
          <a:srcRect t="45420"/>
          <a:stretch/>
        </p:blipFill>
        <p:spPr>
          <a:xfrm>
            <a:off x="5134276" y="198500"/>
            <a:ext cx="3455274" cy="95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3"/>
          <p:cNvSpPr txBox="1">
            <a:spLocks noGrp="1"/>
          </p:cNvSpPr>
          <p:nvPr>
            <p:ph type="title"/>
          </p:nvPr>
        </p:nvSpPr>
        <p:spPr>
          <a:xfrm>
            <a:off x="440944" y="532384"/>
            <a:ext cx="7772400" cy="1021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Essential Questions </a:t>
            </a:r>
            <a:endParaRPr dirty="0"/>
          </a:p>
        </p:txBody>
      </p:sp>
      <p:sp>
        <p:nvSpPr>
          <p:cNvPr id="102" name="Google Shape;102;p23"/>
          <p:cNvSpPr txBox="1">
            <a:spLocks noGrp="1"/>
          </p:cNvSpPr>
          <p:nvPr>
            <p:ph type="body" idx="1"/>
          </p:nvPr>
        </p:nvSpPr>
        <p:spPr>
          <a:xfrm>
            <a:off x="485648" y="1695250"/>
            <a:ext cx="7772400" cy="1132200"/>
          </a:xfrm>
          <a:prstGeom prst="rect">
            <a:avLst/>
          </a:prstGeom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How can we tell a story in one image? 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How can messages be conveyed visually? 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4"/>
          <p:cNvSpPr txBox="1">
            <a:spLocks noGrp="1"/>
          </p:cNvSpPr>
          <p:nvPr>
            <p:ph type="title"/>
          </p:nvPr>
        </p:nvSpPr>
        <p:spPr>
          <a:xfrm>
            <a:off x="340245" y="205446"/>
            <a:ext cx="7772400" cy="1021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Learning Objectives:</a:t>
            </a:r>
            <a:endParaRPr dirty="0"/>
          </a:p>
        </p:txBody>
      </p:sp>
      <p:sp>
        <p:nvSpPr>
          <p:cNvPr id="108" name="Google Shape;108;p24"/>
          <p:cNvSpPr txBox="1">
            <a:spLocks noGrp="1"/>
          </p:cNvSpPr>
          <p:nvPr>
            <p:ph type="body" idx="1"/>
          </p:nvPr>
        </p:nvSpPr>
        <p:spPr>
          <a:xfrm>
            <a:off x="445006" y="1316584"/>
            <a:ext cx="7243800" cy="3157879"/>
          </a:xfrm>
          <a:prstGeom prst="rect">
            <a:avLst/>
          </a:prstGeom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672148" indent="-571500">
              <a:buSzPct val="100000"/>
            </a:pPr>
            <a:r>
              <a:rPr lang="en" sz="2000" dirty="0"/>
              <a:t>Analyze illuminated manuscripts and contemporary book covers, identifying how visual elements communicate stories, themes, and emotions.</a:t>
            </a:r>
            <a:endParaRPr sz="2000" dirty="0"/>
          </a:p>
          <a:p>
            <a:pPr marL="672148" indent="-571500">
              <a:spcBef>
                <a:spcPts val="1000"/>
              </a:spcBef>
              <a:buSzPct val="100000"/>
            </a:pPr>
            <a:r>
              <a:rPr lang="en" sz="2000" dirty="0"/>
              <a:t>Apply watercolor and gold leaf techniques to create an illuminated letter design that visually represents the mood, message, or theme of a chosen song.</a:t>
            </a:r>
            <a:endParaRPr sz="2000" dirty="0"/>
          </a:p>
          <a:p>
            <a:pPr marL="672148" indent="-571500">
              <a:spcBef>
                <a:spcPts val="1000"/>
              </a:spcBef>
              <a:spcAft>
                <a:spcPts val="1000"/>
              </a:spcAft>
              <a:buSzPct val="100000"/>
            </a:pPr>
            <a:r>
              <a:rPr lang="en" sz="2000" dirty="0"/>
              <a:t>Evaluate and reflect on the visual design and storytelling in their own and peers’ artworks through a structured critique.</a:t>
            </a:r>
            <a:endParaRPr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5"/>
          <p:cNvSpPr txBox="1">
            <a:spLocks noGrp="1"/>
          </p:cNvSpPr>
          <p:nvPr>
            <p:ph type="title" idx="4294967295"/>
          </p:nvPr>
        </p:nvSpPr>
        <p:spPr>
          <a:xfrm>
            <a:off x="651100" y="535988"/>
            <a:ext cx="8521700" cy="573088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Triangle-Circle-Square </a:t>
            </a:r>
            <a:endParaRPr dirty="0"/>
          </a:p>
        </p:txBody>
      </p:sp>
      <p:sp>
        <p:nvSpPr>
          <p:cNvPr id="114" name="Google Shape;114;p25"/>
          <p:cNvSpPr txBox="1">
            <a:spLocks noGrp="1"/>
          </p:cNvSpPr>
          <p:nvPr>
            <p:ph type="body" idx="4294967295"/>
          </p:nvPr>
        </p:nvSpPr>
        <p:spPr>
          <a:xfrm>
            <a:off x="474784" y="1191212"/>
            <a:ext cx="6099175" cy="3416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400" dirty="0"/>
              <a:t>As you watch the video interview with Aster Kordona, complete the Triangle-Circle-Square answering the following questions: </a:t>
            </a:r>
            <a:endParaRPr sz="2400" dirty="0"/>
          </a:p>
          <a:p>
            <a:pPr marL="914400" lvl="1" indent="-381000" algn="l" rtl="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Arial" panose="020B0604020202020204" pitchFamily="34" charset="0"/>
              <a:buChar char="•"/>
            </a:pPr>
            <a:r>
              <a:rPr lang="en" sz="2400" dirty="0"/>
              <a:t>What are </a:t>
            </a:r>
            <a:r>
              <a:rPr lang="en" sz="2400" b="1" i="1" dirty="0"/>
              <a:t>three important points</a:t>
            </a:r>
            <a:r>
              <a:rPr lang="en" sz="2400" i="1" dirty="0"/>
              <a:t> </a:t>
            </a:r>
            <a:r>
              <a:rPr lang="en" sz="2400" dirty="0"/>
              <a:t>that you have learned from the interview? </a:t>
            </a:r>
            <a:endParaRPr sz="2400" dirty="0"/>
          </a:p>
          <a:p>
            <a:pPr marL="914400" lvl="1" indent="-381000" algn="l" rtl="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Arial" panose="020B0604020202020204" pitchFamily="34" charset="0"/>
              <a:buChar char="•"/>
            </a:pPr>
            <a:r>
              <a:rPr lang="en" sz="2400" dirty="0"/>
              <a:t>List four things that </a:t>
            </a:r>
            <a:r>
              <a:rPr lang="en" sz="2400" b="1" i="1" dirty="0"/>
              <a:t>squared </a:t>
            </a:r>
            <a:r>
              <a:rPr lang="en" sz="2400" dirty="0"/>
              <a:t>with your thinking, meaning you found them to be interesting or relatable.</a:t>
            </a:r>
            <a:endParaRPr sz="2400" dirty="0"/>
          </a:p>
          <a:p>
            <a:pPr marL="914400" lvl="1" indent="-381000" algn="l" rtl="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Arial" panose="020B0604020202020204" pitchFamily="34" charset="0"/>
              <a:buChar char="•"/>
            </a:pPr>
            <a:r>
              <a:rPr lang="en" sz="2400" dirty="0"/>
              <a:t>What is one question that is still </a:t>
            </a:r>
            <a:r>
              <a:rPr lang="en" sz="2400" b="1" i="1" dirty="0"/>
              <a:t>circling</a:t>
            </a:r>
            <a:r>
              <a:rPr lang="en" sz="2400" i="1" dirty="0"/>
              <a:t> </a:t>
            </a:r>
            <a:r>
              <a:rPr lang="en" sz="2400" dirty="0"/>
              <a:t>in your head?</a:t>
            </a:r>
            <a:endParaRPr sz="2400" dirty="0"/>
          </a:p>
        </p:txBody>
      </p:sp>
      <p:pic>
        <p:nvPicPr>
          <p:cNvPr id="115" name="Google Shape;115;p25" title="Triangle-Square-Circl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3153" y="857249"/>
            <a:ext cx="2593447" cy="25603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descr="K20 ICAP - A Letter Worth A Thousand Words with Aster Kordona">
            <a:hlinkClick r:id="" action="ppaction://media"/>
            <a:extLst>
              <a:ext uri="{FF2B5EF4-FFF2-40B4-BE49-F238E27FC236}">
                <a16:creationId xmlns:a16="http://schemas.microsoft.com/office/drawing/2014/main" id="{37C5DE85-7904-85C8-46EC-762043CC640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64160" y="97363"/>
            <a:ext cx="7676896" cy="43374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7"/>
          <p:cNvSpPr txBox="1">
            <a:spLocks noGrp="1"/>
          </p:cNvSpPr>
          <p:nvPr>
            <p:ph type="title" idx="4294967295"/>
          </p:nvPr>
        </p:nvSpPr>
        <p:spPr>
          <a:xfrm>
            <a:off x="703385" y="412848"/>
            <a:ext cx="8521700" cy="573088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Triangle-Circle-Square </a:t>
            </a:r>
            <a:endParaRPr dirty="0"/>
          </a:p>
        </p:txBody>
      </p:sp>
      <p:sp>
        <p:nvSpPr>
          <p:cNvPr id="126" name="Google Shape;126;p27"/>
          <p:cNvSpPr txBox="1">
            <a:spLocks noGrp="1"/>
          </p:cNvSpPr>
          <p:nvPr>
            <p:ph type="body" idx="4294967295"/>
          </p:nvPr>
        </p:nvSpPr>
        <p:spPr>
          <a:xfrm>
            <a:off x="760437" y="1121733"/>
            <a:ext cx="5202238" cy="3416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400" dirty="0"/>
              <a:t>Discuss the questions you answered:</a:t>
            </a:r>
            <a:endParaRPr sz="2400" dirty="0"/>
          </a:p>
          <a:p>
            <a:pPr marL="914400" lvl="1" indent="-381000" algn="l" rtl="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Arial" panose="020B0604020202020204" pitchFamily="34" charset="0"/>
              <a:buChar char="•"/>
            </a:pPr>
            <a:r>
              <a:rPr lang="en" sz="2400" dirty="0"/>
              <a:t>What are </a:t>
            </a:r>
            <a:r>
              <a:rPr lang="en" sz="2400" b="1" i="1" dirty="0"/>
              <a:t>three important points</a:t>
            </a:r>
            <a:r>
              <a:rPr lang="en" sz="2400" i="1" dirty="0"/>
              <a:t> </a:t>
            </a:r>
            <a:r>
              <a:rPr lang="en" sz="2400" dirty="0"/>
              <a:t>that you have learned from the interview? </a:t>
            </a:r>
            <a:endParaRPr sz="2400" dirty="0"/>
          </a:p>
          <a:p>
            <a:pPr marL="876300" lvl="1" indent="-342900" algn="l" rtl="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Arial" panose="020B0604020202020204" pitchFamily="34" charset="0"/>
              <a:buChar char="•"/>
            </a:pPr>
            <a:r>
              <a:rPr lang="en" sz="2400" dirty="0"/>
              <a:t>List four things that </a:t>
            </a:r>
            <a:r>
              <a:rPr lang="en" sz="2400" b="1" i="1" dirty="0"/>
              <a:t>squared </a:t>
            </a:r>
            <a:r>
              <a:rPr lang="en" sz="2400" dirty="0"/>
              <a:t>with your thinking, meaning you found them to be interesting or relatable.</a:t>
            </a:r>
            <a:endParaRPr sz="2400" dirty="0"/>
          </a:p>
          <a:p>
            <a:pPr marL="914400" lvl="1" indent="-381000" algn="l" rtl="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Arial" panose="020B0604020202020204" pitchFamily="34" charset="0"/>
              <a:buChar char="•"/>
            </a:pPr>
            <a:r>
              <a:rPr lang="en" sz="2400" dirty="0"/>
              <a:t>What is one question that is still </a:t>
            </a:r>
            <a:r>
              <a:rPr lang="en" sz="2400" b="1" i="1" dirty="0"/>
              <a:t>circling</a:t>
            </a:r>
            <a:r>
              <a:rPr lang="en" sz="2400" i="1" dirty="0"/>
              <a:t> </a:t>
            </a:r>
            <a:r>
              <a:rPr lang="en" sz="2400" dirty="0"/>
              <a:t>in your head?</a:t>
            </a:r>
            <a:endParaRPr sz="2400" dirty="0"/>
          </a:p>
        </p:txBody>
      </p:sp>
      <p:pic>
        <p:nvPicPr>
          <p:cNvPr id="127" name="Google Shape;127;p27" title="Triangle-Square-Circl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51168" y="445025"/>
            <a:ext cx="2225732" cy="25338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5947" y="459232"/>
            <a:ext cx="7030310" cy="38567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785" y="166238"/>
            <a:ext cx="3417823" cy="4352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50779" y="194686"/>
            <a:ext cx="3959366" cy="396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EARN theme">
  <a:themeElements>
    <a:clrScheme name="LEARN Colors">
      <a:dk1>
        <a:srgbClr val="000000"/>
      </a:dk1>
      <a:lt1>
        <a:srgbClr val="FFFFFF"/>
      </a:lt1>
      <a:dk2>
        <a:srgbClr val="626262"/>
      </a:dk2>
      <a:lt2>
        <a:srgbClr val="E0EBF5"/>
      </a:lt2>
      <a:accent1>
        <a:srgbClr val="DCBA25"/>
      </a:accent1>
      <a:accent2>
        <a:srgbClr val="3E5C61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BED7D3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782</Words>
  <Application>Microsoft Office PowerPoint</Application>
  <PresentationFormat>On-screen Show (16:9)</PresentationFormat>
  <Paragraphs>80</Paragraphs>
  <Slides>27</Slides>
  <Notes>27</Notes>
  <HiddenSlides>0</HiddenSlides>
  <MMClips>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Noto Sans Symbols</vt:lpstr>
      <vt:lpstr>Times New Roman</vt:lpstr>
      <vt:lpstr>Times</vt:lpstr>
      <vt:lpstr>Lexend Black</vt:lpstr>
      <vt:lpstr>Calibri</vt:lpstr>
      <vt:lpstr>Arial</vt:lpstr>
      <vt:lpstr>LEARN theme</vt:lpstr>
      <vt:lpstr>A Letter Worth a  Thousand Words</vt:lpstr>
      <vt:lpstr>What does it mean? </vt:lpstr>
      <vt:lpstr>Essential Questions </vt:lpstr>
      <vt:lpstr>Learning Objectives:</vt:lpstr>
      <vt:lpstr>Triangle-Circle-Square </vt:lpstr>
      <vt:lpstr>PowerPoint Presentation</vt:lpstr>
      <vt:lpstr>Triangle-Circle-Square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do both illuminated letters and book covers tell a story in one image?</vt:lpstr>
      <vt:lpstr>PowerPoint Presentation</vt:lpstr>
      <vt:lpstr>Pick a song</vt:lpstr>
      <vt:lpstr>Elements of Design</vt:lpstr>
      <vt:lpstr>Principles of Art</vt:lpstr>
      <vt:lpstr>Magnetic Statements</vt:lpstr>
      <vt:lpstr>Magnetic Statements</vt:lpstr>
      <vt:lpstr>PowerPoint Presentation</vt:lpstr>
      <vt:lpstr>Our Powers Combined…</vt:lpstr>
      <vt:lpstr>Gallery Walk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Picture is Worth a Thousand Words</dc:title>
  <dc:creator>McLeod Porter, Delma</dc:creator>
  <cp:lastModifiedBy>McLeod Porter, Delma</cp:lastModifiedBy>
  <cp:revision>12</cp:revision>
  <dcterms:modified xsi:type="dcterms:W3CDTF">2026-06-01T19:15:31Z</dcterms:modified>
</cp:coreProperties>
</file>