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AB1phPWMoTiV8uVOmpBBjHz7t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60FAD2-0E4E-4AA8-87FE-0487DFC46211}">
  <a:tblStyle styleId="{DF60FAD2-0E4E-4AA8-87FE-0487DFC4621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sgs.gov/media/files/magnitu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nsn.org/outreach/about-earthquakes/eq-wav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teachertube.com/videos/77594"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Z_9HL6cK7Gk&amp;feature=youtu.b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tQ9u2shVXAc&amp;feature=youtu.b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nationalgeographic.com/news/2017/06/video-shows-greenland-deadly-tsunami-landslide-spd/" TargetMode="External"/><Relationship Id="rId5" Type="http://schemas.openxmlformats.org/officeDocument/2006/relationships/hyperlink" Target="https://www.nbcnews.com/news/weather/video/oklahoma-shaken-by-magnitude-5-0-earthquake-sunday-night-802678851929" TargetMode="External"/><Relationship Id="rId4" Type="http://schemas.openxmlformats.org/officeDocument/2006/relationships/hyperlink" Target="https://www.youtube.com/watch?v=JnH2UgArC_I&amp;feature=youtu.b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ukejerram.com/tohoku-japanese-earthquak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ukejerram.com/tohoku-japanese-earthquak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8cOan4FMWx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6aebedff0_1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76aebedff0_1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6aebedff0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76aebedff0_1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Point out to students that the highlighted green numbers are the zip codes where the eyewitnesses were. Next, guide them in  locating them on the blank map of Northridge, CA, that they will be coloring in later.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Source: </a:t>
            </a:r>
            <a:endParaRPr dirty="0"/>
          </a:p>
          <a:p>
            <a:pPr marL="0" lvl="0" indent="0" algn="l" rtl="0">
              <a:lnSpc>
                <a:spcPct val="100000"/>
              </a:lnSpc>
              <a:spcBef>
                <a:spcPts val="0"/>
              </a:spcBef>
              <a:spcAft>
                <a:spcPts val="0"/>
              </a:spcAft>
              <a:buSzPts val="1400"/>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Wald, L. &amp; </a:t>
            </a:r>
            <a:r>
              <a:rPr lang="en-US" dirty="0" err="1"/>
              <a:t>Shindle</a:t>
            </a:r>
            <a:r>
              <a:rPr lang="en-US" dirty="0"/>
              <a:t>, W. (2004, July). </a:t>
            </a:r>
            <a:r>
              <a:rPr lang="en-US" i="1" dirty="0"/>
              <a:t>Magnitude vs. intensity lesson. </a:t>
            </a:r>
            <a:r>
              <a:rPr lang="en-US" dirty="0"/>
              <a:t>USGS. </a:t>
            </a:r>
            <a:r>
              <a:rPr lang="en-US" dirty="0">
                <a:hlinkClick r:id="rId3"/>
              </a:rPr>
              <a:t>https://www.usgs.gov/media/files/magnitude</a:t>
            </a:r>
            <a:r>
              <a:rPr lang="en-US" dirty="0"/>
              <a:t>-vs-intensity-lesson</a:t>
            </a:r>
          </a:p>
          <a:p>
            <a:pPr marL="0" lvl="0" indent="0" algn="l" rtl="0">
              <a:lnSpc>
                <a:spcPct val="100000"/>
              </a:lnSpc>
              <a:spcBef>
                <a:spcPts val="0"/>
              </a:spcBef>
              <a:spcAft>
                <a:spcPts val="0"/>
              </a:spcAft>
              <a:buSzPts val="1400"/>
              <a:buNone/>
            </a:pPr>
            <a:endParaRPr dirty="0"/>
          </a:p>
          <a:p>
            <a:pPr marL="0" lvl="0" indent="0" algn="l" rtl="0">
              <a:lnSpc>
                <a:spcPct val="115000"/>
              </a:lnSpc>
              <a:spcBef>
                <a:spcPts val="1100"/>
              </a:spcBef>
              <a:spcAft>
                <a:spcPts val="0"/>
              </a:spcAft>
              <a:buNone/>
            </a:pPr>
            <a:endParaRPr sz="1050" dirty="0">
              <a:solidFill>
                <a:srgbClr val="333333"/>
              </a:solidFill>
            </a:endParaRPr>
          </a:p>
          <a:p>
            <a:pPr marL="457200" lvl="0" indent="-228600" algn="l" rtl="0">
              <a:lnSpc>
                <a:spcPct val="115000"/>
              </a:lnSpc>
              <a:spcBef>
                <a:spcPts val="1100"/>
              </a:spcBef>
              <a:spcAft>
                <a:spcPts val="0"/>
              </a:spcAft>
              <a:buClr>
                <a:srgbClr val="333333"/>
              </a:buClr>
              <a:buSzPts val="1050"/>
              <a:buNone/>
            </a:pPr>
            <a:endParaRPr sz="1050" dirty="0">
              <a:solidFill>
                <a:srgbClr val="333333"/>
              </a:solidFill>
            </a:endParaRPr>
          </a:p>
          <a:p>
            <a:pPr marL="0" lvl="0" indent="0" algn="l" rtl="0">
              <a:lnSpc>
                <a:spcPct val="100000"/>
              </a:lnSpc>
              <a:spcBef>
                <a:spcPts val="110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6aebedff0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76aebedff0_1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At the end is where you’d introduce the idea of seismic waves.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ec1094c64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6ec1094c64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6aebedff0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76aebedff0_1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Both videos are located at </a:t>
            </a:r>
            <a:r>
              <a:rPr lang="en-US" u="sng">
                <a:solidFill>
                  <a:schemeClr val="hlink"/>
                </a:solidFill>
                <a:hlinkClick r:id="rId3"/>
              </a:rPr>
              <a:t>https://pnsn.org/outreach/about-earthquakes/eq-waves</a:t>
            </a:r>
            <a:endParaRPr/>
          </a:p>
          <a:p>
            <a:pPr marL="0" lvl="0" indent="0" algn="l" rtl="0">
              <a:lnSpc>
                <a:spcPct val="100000"/>
              </a:lnSpc>
              <a:spcBef>
                <a:spcPts val="0"/>
              </a:spcBef>
              <a:spcAft>
                <a:spcPts val="0"/>
              </a:spcAft>
              <a:buSzPts val="1400"/>
              <a:buNone/>
            </a:pPr>
            <a:r>
              <a:rPr lang="en-US"/>
              <a:t>Last video is located at </a:t>
            </a:r>
            <a:r>
              <a:rPr lang="en-US" u="sng">
                <a:solidFill>
                  <a:schemeClr val="hlink"/>
                </a:solidFill>
                <a:hlinkClick r:id="rId4"/>
              </a:rPr>
              <a:t>https://www.teachertube.com/videos/77594</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a9be754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a9be754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https://www.youtube.com/watch?v=Z_9HL6cK7Gk&amp;feature=youtu.be</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ed5c649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6ed5c649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6aebedff0_1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76aebedff0_1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California Video: </a:t>
            </a:r>
            <a:r>
              <a:rPr lang="en-US" sz="1050" dirty="0">
                <a:solidFill>
                  <a:srgbClr val="333333"/>
                </a:solidFill>
              </a:rPr>
              <a:t>CBS News. (2019, July 6). </a:t>
            </a:r>
            <a:r>
              <a:rPr lang="en-US" sz="1050" i="1" dirty="0">
                <a:solidFill>
                  <a:srgbClr val="333333"/>
                </a:solidFill>
              </a:rPr>
              <a:t>Southern California reeling after another earthquake strikes</a:t>
            </a:r>
            <a:r>
              <a:rPr lang="en-US" sz="1050" dirty="0">
                <a:solidFill>
                  <a:srgbClr val="333333"/>
                </a:solidFill>
              </a:rPr>
              <a:t> [Video]. YouTube. </a:t>
            </a:r>
            <a:r>
              <a:rPr lang="en-US" sz="1050" u="sng" dirty="0">
                <a:solidFill>
                  <a:schemeClr val="hlink"/>
                </a:solidFill>
                <a:hlinkClick r:id="rId3"/>
              </a:rPr>
              <a:t>https://www.youtube.com/watch?v=tQ9u2shVXAc&amp;feature=youtu.be</a:t>
            </a:r>
            <a:endParaRPr sz="1050" dirty="0">
              <a:solidFill>
                <a:srgbClr val="333333"/>
              </a:solidFill>
            </a:endParaRPr>
          </a:p>
          <a:p>
            <a:pPr marL="0" lvl="0" indent="0" algn="l" rtl="0">
              <a:lnSpc>
                <a:spcPct val="100000"/>
              </a:lnSpc>
              <a:spcBef>
                <a:spcPts val="0"/>
              </a:spcBef>
              <a:spcAft>
                <a:spcPts val="0"/>
              </a:spcAft>
              <a:buSzPts val="1400"/>
              <a:buNone/>
            </a:pPr>
            <a:endParaRPr sz="1050" dirty="0">
              <a:solidFill>
                <a:srgbClr val="333333"/>
              </a:solidFill>
            </a:endParaRPr>
          </a:p>
          <a:p>
            <a:pPr marL="0" lvl="0" indent="0" algn="l" rtl="0">
              <a:lnSpc>
                <a:spcPct val="100000"/>
              </a:lnSpc>
              <a:spcBef>
                <a:spcPts val="0"/>
              </a:spcBef>
              <a:spcAft>
                <a:spcPts val="0"/>
              </a:spcAft>
              <a:buSzPts val="1400"/>
              <a:buNone/>
            </a:pPr>
            <a:r>
              <a:rPr lang="en-US" sz="1050" dirty="0">
                <a:solidFill>
                  <a:srgbClr val="333333"/>
                </a:solidFill>
              </a:rPr>
              <a:t>Jamaica Video: CBS Evening News. (2020, January 28). </a:t>
            </a:r>
            <a:r>
              <a:rPr lang="en-US" sz="1050" i="1" dirty="0">
                <a:solidFill>
                  <a:srgbClr val="333333"/>
                </a:solidFill>
              </a:rPr>
              <a:t>Earthquake hits between Cuba and Jamaica</a:t>
            </a:r>
            <a:r>
              <a:rPr lang="en-US" sz="1050" dirty="0">
                <a:solidFill>
                  <a:srgbClr val="333333"/>
                </a:solidFill>
              </a:rPr>
              <a:t> [Video]. YouTube. </a:t>
            </a:r>
            <a:r>
              <a:rPr lang="en-US" sz="1050" u="sng" dirty="0">
                <a:solidFill>
                  <a:schemeClr val="hlink"/>
                </a:solidFill>
                <a:hlinkClick r:id="rId4"/>
              </a:rPr>
              <a:t>https://www.youtube.com/watch?v=JnH2UgArC_I&amp;feature=youtu.be</a:t>
            </a:r>
            <a:endParaRPr sz="1050" dirty="0">
              <a:solidFill>
                <a:srgbClr val="333333"/>
              </a:solidFill>
            </a:endParaRPr>
          </a:p>
          <a:p>
            <a:pPr marL="0" lvl="0" indent="0" algn="l" rtl="0">
              <a:lnSpc>
                <a:spcPct val="100000"/>
              </a:lnSpc>
              <a:spcBef>
                <a:spcPts val="0"/>
              </a:spcBef>
              <a:spcAft>
                <a:spcPts val="0"/>
              </a:spcAft>
              <a:buSzPts val="1400"/>
              <a:buNone/>
            </a:pPr>
            <a:endParaRPr sz="1050" dirty="0">
              <a:solidFill>
                <a:srgbClr val="333333"/>
              </a:solidFill>
            </a:endParaRPr>
          </a:p>
          <a:p>
            <a:pPr marL="0" lvl="0" indent="0" algn="l" rtl="0">
              <a:lnSpc>
                <a:spcPct val="100000"/>
              </a:lnSpc>
              <a:spcBef>
                <a:spcPts val="0"/>
              </a:spcBef>
              <a:spcAft>
                <a:spcPts val="0"/>
              </a:spcAft>
              <a:buSzPts val="1400"/>
              <a:buNone/>
            </a:pPr>
            <a:r>
              <a:rPr lang="en-US" sz="1050" dirty="0">
                <a:solidFill>
                  <a:srgbClr val="333333"/>
                </a:solidFill>
              </a:rPr>
              <a:t>Oklahoma Video: NBC News. (2016, November 7). </a:t>
            </a:r>
            <a:r>
              <a:rPr lang="en-US" sz="1050" i="1" dirty="0">
                <a:solidFill>
                  <a:srgbClr val="333333"/>
                </a:solidFill>
              </a:rPr>
              <a:t>Oklahoma shaken by magnitude 5.0 earthquake Sunday night </a:t>
            </a:r>
            <a:r>
              <a:rPr lang="en-US" sz="1050" dirty="0">
                <a:solidFill>
                  <a:srgbClr val="333333"/>
                </a:solidFill>
              </a:rPr>
              <a:t>[Video]. </a:t>
            </a:r>
            <a:r>
              <a:rPr lang="en-US" sz="1050" u="sng" dirty="0">
                <a:solidFill>
                  <a:schemeClr val="hlink"/>
                </a:solidFill>
                <a:hlinkClick r:id="rId5"/>
              </a:rPr>
              <a:t>https://www.nbcnews.com/news/weather/video/oklahoma-shaken-by-magnitude-5-0-earthquake-sunday-night-802678851929</a:t>
            </a:r>
            <a:endParaRPr sz="1050" dirty="0">
              <a:solidFill>
                <a:srgbClr val="333333"/>
              </a:solidFill>
            </a:endParaRPr>
          </a:p>
          <a:p>
            <a:pPr marL="0" lvl="0" indent="0" algn="l" rtl="0">
              <a:lnSpc>
                <a:spcPct val="100000"/>
              </a:lnSpc>
              <a:spcBef>
                <a:spcPts val="0"/>
              </a:spcBef>
              <a:spcAft>
                <a:spcPts val="0"/>
              </a:spcAft>
              <a:buSzPts val="1400"/>
              <a:buNone/>
            </a:pPr>
            <a:endParaRPr sz="1050" dirty="0">
              <a:solidFill>
                <a:srgbClr val="333333"/>
              </a:solidFill>
            </a:endParaRPr>
          </a:p>
          <a:p>
            <a:pPr marL="0" lvl="0" indent="0" algn="l" rtl="0">
              <a:lnSpc>
                <a:spcPct val="100000"/>
              </a:lnSpc>
              <a:spcBef>
                <a:spcPts val="0"/>
              </a:spcBef>
              <a:spcAft>
                <a:spcPts val="0"/>
              </a:spcAft>
              <a:buSzPts val="1400"/>
              <a:buNone/>
            </a:pPr>
            <a:r>
              <a:rPr lang="en-US" sz="1050" dirty="0">
                <a:solidFill>
                  <a:srgbClr val="333333"/>
                </a:solidFill>
              </a:rPr>
              <a:t>Greenland Video: National Geographic. (2017, June 23). Dramatic video shows deadly tsunami hitting Greenland [Video]. </a:t>
            </a:r>
            <a:r>
              <a:rPr lang="en-US" sz="1050" u="sng" dirty="0">
                <a:solidFill>
                  <a:schemeClr val="hlink"/>
                </a:solidFill>
                <a:hlinkClick r:id="rId6"/>
              </a:rPr>
              <a:t>https://www.nationalgeographic.com/news/2017/06/video-shows-greenland-deadly-tsunami-landslide-spd/</a:t>
            </a:r>
            <a:endParaRPr sz="1050" dirty="0">
              <a:solidFill>
                <a:srgbClr val="333333"/>
              </a:solidFill>
            </a:endParaRPr>
          </a:p>
          <a:p>
            <a:pPr marL="0" lvl="0" indent="0" algn="l" rtl="0">
              <a:lnSpc>
                <a:spcPct val="100000"/>
              </a:lnSpc>
              <a:spcBef>
                <a:spcPts val="0"/>
              </a:spcBef>
              <a:spcAft>
                <a:spcPts val="0"/>
              </a:spcAft>
              <a:buSzPts val="1400"/>
              <a:buNone/>
            </a:pPr>
            <a:endParaRPr sz="1050" dirty="0">
              <a:solidFill>
                <a:srgbClr val="333333"/>
              </a:solidFill>
            </a:endParaRPr>
          </a:p>
          <a:p>
            <a:pPr marL="0" lvl="0" indent="0" algn="l" rtl="0">
              <a:lnSpc>
                <a:spcPct val="100000"/>
              </a:lnSpc>
              <a:spcBef>
                <a:spcPts val="0"/>
              </a:spcBef>
              <a:spcAft>
                <a:spcPts val="0"/>
              </a:spcAft>
              <a:buSzPts val="1400"/>
              <a:buNone/>
            </a:pPr>
            <a:endParaRPr sz="1050" dirty="0">
              <a:solidFill>
                <a:srgbClr val="333333"/>
              </a:solidFill>
            </a:endParaRPr>
          </a:p>
          <a:p>
            <a:pPr marL="0" lvl="0" indent="0" algn="l" rtl="0">
              <a:lnSpc>
                <a:spcPct val="100000"/>
              </a:lnSpc>
              <a:spcBef>
                <a:spcPts val="0"/>
              </a:spcBef>
              <a:spcAft>
                <a:spcPts val="0"/>
              </a:spcAft>
              <a:buSzPts val="1400"/>
              <a:buNone/>
            </a:pPr>
            <a:endParaRPr sz="1050" dirty="0">
              <a:solidFill>
                <a:srgbClr val="333333"/>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ec1094c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6ec1094c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c1094c6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6ec1094c64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ec1094c64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6ec1094c64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Image from </a:t>
            </a:r>
            <a:r>
              <a:rPr lang="en-US" u="sng">
                <a:solidFill>
                  <a:schemeClr val="hlink"/>
                </a:solidFill>
                <a:hlinkClick r:id="rId3"/>
              </a:rPr>
              <a:t>https://www.lukejerram.com/tohoku-japanese-earthquake/</a:t>
            </a:r>
            <a:r>
              <a:rPr lang="en-US"/>
              <a:t> </a:t>
            </a:r>
            <a:endParaRPr/>
          </a:p>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ec1094c64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6ec1094c64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Image from </a:t>
            </a:r>
            <a:r>
              <a:rPr lang="en-US" u="sng">
                <a:solidFill>
                  <a:schemeClr val="hlink"/>
                </a:solidFill>
                <a:hlinkClick r:id="rId3"/>
              </a:rPr>
              <a:t>https://www.lukejerram.com/tohoku-japanese-earthquake/</a:t>
            </a: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6aebedff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76aebedff0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Clip is from </a:t>
            </a:r>
            <a:r>
              <a:rPr lang="en-US" u="sng">
                <a:solidFill>
                  <a:schemeClr val="hlink"/>
                </a:solidFill>
                <a:hlinkClick r:id="rId3"/>
              </a:rPr>
              <a:t>https://youtu.be/8cOan4FMWxs</a:t>
            </a:r>
            <a:r>
              <a:rPr lang="en-US"/>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ec1094c6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6ec1094c64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6aebedff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76aebedff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9"/>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19"/>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2"/>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12"/>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12"/>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
        <p:cNvGrpSpPr/>
        <p:nvPr/>
      </p:nvGrpSpPr>
      <p:grpSpPr>
        <a:xfrm>
          <a:off x="0" y="0"/>
          <a:ext cx="0" cy="0"/>
          <a:chOff x="0" y="0"/>
          <a:chExt cx="0" cy="0"/>
        </a:xfrm>
      </p:grpSpPr>
      <p:pic>
        <p:nvPicPr>
          <p:cNvPr id="30" name="Google Shape;30;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3" name="Google Shape;33;p14"/>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34" name="Google Shape;34;p14"/>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35" name="Google Shape;3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16"/>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2rYjlVPU9U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teachertube.com/videos/77594" TargetMode="External"/><Relationship Id="rId4" Type="http://schemas.openxmlformats.org/officeDocument/2006/relationships/hyperlink" Target="https://youtu.be/en4HptC0mQ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Z_9HL6cK7G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arthquakes.ok.gov/"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8cOan4FMWx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76aebedff0_1_9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Your Team of Geologists </a:t>
            </a:r>
            <a:endParaRPr/>
          </a:p>
        </p:txBody>
      </p:sp>
      <p:sp>
        <p:nvSpPr>
          <p:cNvPr id="126" name="Google Shape;126;g76aebedff0_1_9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sz="2400"/>
              <a:t>A recent earthquake occurred, and your team of 4 needs to:</a:t>
            </a:r>
            <a:endParaRPr sz="2400"/>
          </a:p>
          <a:p>
            <a:pPr marL="457200" lvl="0" indent="-381000" algn="l" rtl="0">
              <a:lnSpc>
                <a:spcPct val="100000"/>
              </a:lnSpc>
              <a:spcBef>
                <a:spcPts val="520"/>
              </a:spcBef>
              <a:spcAft>
                <a:spcPts val="0"/>
              </a:spcAft>
              <a:buSzPts val="2400"/>
              <a:buChar char="•"/>
            </a:pPr>
            <a:r>
              <a:rPr lang="en-US" sz="2400"/>
              <a:t>Read first-person accounts from the earthquake.</a:t>
            </a:r>
            <a:endParaRPr sz="2400"/>
          </a:p>
          <a:p>
            <a:pPr marL="457200" lvl="0" indent="-381000" algn="l" rtl="0">
              <a:lnSpc>
                <a:spcPct val="100000"/>
              </a:lnSpc>
              <a:spcBef>
                <a:spcPts val="0"/>
              </a:spcBef>
              <a:spcAft>
                <a:spcPts val="0"/>
              </a:spcAft>
              <a:buSzPts val="2400"/>
              <a:buChar char="•"/>
            </a:pPr>
            <a:r>
              <a:rPr lang="en-US" sz="2400"/>
              <a:t>Use the MMI Scale to assign a number to each eyewitness account.</a:t>
            </a:r>
            <a:endParaRPr sz="2400"/>
          </a:p>
          <a:p>
            <a:pPr marL="457200" lvl="0" indent="-381000" algn="l" rtl="0">
              <a:lnSpc>
                <a:spcPct val="100000"/>
              </a:lnSpc>
              <a:spcBef>
                <a:spcPts val="0"/>
              </a:spcBef>
              <a:spcAft>
                <a:spcPts val="0"/>
              </a:spcAft>
              <a:buSzPts val="2400"/>
              <a:buChar char="•"/>
            </a:pPr>
            <a:r>
              <a:rPr lang="en-US" sz="2400"/>
              <a:t>Color in the map according to your team's findings.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76aebedff0_1_10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For Example…</a:t>
            </a:r>
            <a:endParaRPr/>
          </a:p>
        </p:txBody>
      </p:sp>
      <p:sp>
        <p:nvSpPr>
          <p:cNvPr id="132" name="Google Shape;132;g76aebedff0_1_10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Clr>
                <a:schemeClr val="dk1"/>
              </a:buClr>
              <a:buSzPts val="1100"/>
              <a:buFont typeface="Arial"/>
              <a:buNone/>
            </a:pPr>
            <a:r>
              <a:rPr lang="en-US" sz="1800" b="1">
                <a:solidFill>
                  <a:srgbClr val="9A8219"/>
                </a:solidFill>
              </a:rPr>
              <a:t>91377, 91301</a:t>
            </a:r>
            <a:r>
              <a:rPr lang="en-US" sz="1800"/>
              <a:t>—I was driving home from my late shift when it felt like the car wasn’t driving normally. Then I noticed dirt sliding down the steep side of the ditch next to the road. I stopped the car on the side of the road and got out. That’s when I noticed the new cracks in the concrete wall on the other side of the ditch. By that time the shaking had stopped, so I got back in my car and drove home.</a:t>
            </a:r>
            <a:endParaRPr sz="1800"/>
          </a:p>
          <a:p>
            <a:pPr marL="457200" lvl="0" indent="-342900" algn="l" rtl="0">
              <a:lnSpc>
                <a:spcPct val="100000"/>
              </a:lnSpc>
              <a:spcBef>
                <a:spcPts val="520"/>
              </a:spcBef>
              <a:spcAft>
                <a:spcPts val="0"/>
              </a:spcAft>
              <a:buSzPts val="1800"/>
              <a:buChar char="•"/>
            </a:pPr>
            <a:r>
              <a:rPr lang="en-US" sz="1800"/>
              <a:t>What number should you give this eyewitness account?</a:t>
            </a:r>
            <a:endParaRPr sz="1800"/>
          </a:p>
          <a:p>
            <a:pPr marL="457200" lvl="0" indent="-342900" algn="l" rtl="0">
              <a:lnSpc>
                <a:spcPct val="100000"/>
              </a:lnSpc>
              <a:spcBef>
                <a:spcPts val="0"/>
              </a:spcBef>
              <a:spcAft>
                <a:spcPts val="0"/>
              </a:spcAft>
              <a:buSzPts val="1800"/>
              <a:buChar char="•"/>
            </a:pPr>
            <a:r>
              <a:rPr lang="en-US" sz="1800"/>
              <a:t>What zip codes was this reported from?</a:t>
            </a:r>
            <a:endParaRPr sz="1800"/>
          </a:p>
          <a:p>
            <a:pPr marL="457200" lvl="0" indent="-342900" algn="l" rtl="0">
              <a:lnSpc>
                <a:spcPct val="100000"/>
              </a:lnSpc>
              <a:spcBef>
                <a:spcPts val="0"/>
              </a:spcBef>
              <a:spcAft>
                <a:spcPts val="0"/>
              </a:spcAft>
              <a:buSzPts val="1800"/>
              <a:buChar char="•"/>
            </a:pPr>
            <a:r>
              <a:rPr lang="en-US" sz="1800"/>
              <a:t>What color should you color those 2 blank spaces on your map? </a:t>
            </a:r>
            <a:endParaRPr sz="1800"/>
          </a:p>
        </p:txBody>
      </p:sp>
      <p:pic>
        <p:nvPicPr>
          <p:cNvPr id="133" name="Google Shape;133;g76aebedff0_1_105"/>
          <p:cNvPicPr preferRelativeResize="0"/>
          <p:nvPr/>
        </p:nvPicPr>
        <p:blipFill rotWithShape="1">
          <a:blip r:embed="rId3">
            <a:alphaModFix/>
          </a:blip>
          <a:srcRect/>
          <a:stretch/>
        </p:blipFill>
        <p:spPr>
          <a:xfrm>
            <a:off x="391299" y="4026152"/>
            <a:ext cx="7277851" cy="85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76aebedff0_1_1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Gallery Walk</a:t>
            </a:r>
            <a:endParaRPr/>
          </a:p>
        </p:txBody>
      </p:sp>
      <p:sp>
        <p:nvSpPr>
          <p:cNvPr id="139" name="Google Shape;139;g76aebedff0_1_12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Char char="•"/>
            </a:pPr>
            <a:r>
              <a:rPr lang="en-US" sz="2400"/>
              <a:t>Place your group’s completed map on the wall.</a:t>
            </a:r>
            <a:endParaRPr sz="2400"/>
          </a:p>
          <a:p>
            <a:pPr marL="457200" lvl="0" indent="-381000" algn="l" rtl="0">
              <a:lnSpc>
                <a:spcPct val="100000"/>
              </a:lnSpc>
              <a:spcBef>
                <a:spcPts val="0"/>
              </a:spcBef>
              <a:spcAft>
                <a:spcPts val="0"/>
              </a:spcAft>
              <a:buSzPts val="2400"/>
              <a:buChar char="•"/>
            </a:pPr>
            <a:r>
              <a:rPr lang="en-US" sz="2400"/>
              <a:t>You’ll have 3 minutes at each map to investigate the work of each group. </a:t>
            </a:r>
            <a:endParaRPr sz="2400"/>
          </a:p>
          <a:p>
            <a:pPr marL="457200" lvl="0" indent="-381000" algn="l" rtl="0">
              <a:lnSpc>
                <a:spcPct val="100000"/>
              </a:lnSpc>
              <a:spcBef>
                <a:spcPts val="0"/>
              </a:spcBef>
              <a:spcAft>
                <a:spcPts val="0"/>
              </a:spcAft>
              <a:buSzPts val="2400"/>
              <a:buChar char="•"/>
            </a:pPr>
            <a:r>
              <a:rPr lang="en-US" sz="2400"/>
              <a:t>Compare and contrast the maps. Discuss the following:</a:t>
            </a:r>
            <a:endParaRPr sz="2400"/>
          </a:p>
          <a:p>
            <a:pPr marL="914400" lvl="0" indent="-381000" algn="l" rtl="0">
              <a:lnSpc>
                <a:spcPct val="100000"/>
              </a:lnSpc>
              <a:spcBef>
                <a:spcPts val="0"/>
              </a:spcBef>
              <a:spcAft>
                <a:spcPts val="0"/>
              </a:spcAft>
              <a:buSzPts val="2400"/>
              <a:buAutoNum type="arabicPeriod"/>
            </a:pPr>
            <a:r>
              <a:rPr lang="en-US" sz="2400"/>
              <a:t>Were the maps similar or different?</a:t>
            </a:r>
            <a:endParaRPr sz="2400"/>
          </a:p>
          <a:p>
            <a:pPr marL="914400" lvl="0" indent="-381000" algn="l" rtl="0">
              <a:lnSpc>
                <a:spcPct val="100000"/>
              </a:lnSpc>
              <a:spcBef>
                <a:spcPts val="0"/>
              </a:spcBef>
              <a:spcAft>
                <a:spcPts val="0"/>
              </a:spcAft>
              <a:buSzPts val="2400"/>
              <a:buAutoNum type="arabicPeriod"/>
            </a:pPr>
            <a:r>
              <a:rPr lang="en-US" sz="2400"/>
              <a:t>What may have caused any differences across the maps?</a:t>
            </a:r>
            <a:endParaRPr sz="2400"/>
          </a:p>
          <a:p>
            <a:pPr marL="457200" lvl="0" indent="0" algn="l" rtl="0">
              <a:lnSpc>
                <a:spcPct val="100000"/>
              </a:lnSpc>
              <a:spcBef>
                <a:spcPts val="520"/>
              </a:spcBef>
              <a:spcAft>
                <a:spcPts val="0"/>
              </a:spcAft>
              <a:buSzPts val="2600"/>
              <a:buNone/>
            </a:pPr>
            <a:br>
              <a:rPr lang="en-US" sz="2400"/>
            </a:b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6ec1094c64_0_14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Discussion</a:t>
            </a:r>
            <a:endParaRPr/>
          </a:p>
        </p:txBody>
      </p:sp>
      <p:sp>
        <p:nvSpPr>
          <p:cNvPr id="145" name="Google Shape;145;g6ec1094c64_0_14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Char char="•"/>
            </a:pPr>
            <a:r>
              <a:rPr lang="en-US" sz="2400"/>
              <a:t>What pieces of data were you using to determine the intensity at different locations?</a:t>
            </a:r>
            <a:endParaRPr sz="2400"/>
          </a:p>
          <a:p>
            <a:pPr marL="457200" lvl="0" indent="-381000" algn="l" rtl="0">
              <a:lnSpc>
                <a:spcPct val="100000"/>
              </a:lnSpc>
              <a:spcBef>
                <a:spcPts val="0"/>
              </a:spcBef>
              <a:spcAft>
                <a:spcPts val="0"/>
              </a:spcAft>
              <a:buSzPts val="2400"/>
              <a:buChar char="•"/>
            </a:pPr>
            <a:r>
              <a:rPr lang="en-US" sz="2400"/>
              <a:t>What caused the actual damage during the earthquake?</a:t>
            </a:r>
            <a:endParaRPr sz="2400"/>
          </a:p>
          <a:p>
            <a:pPr marL="457200" lvl="0" indent="-381000" algn="l" rtl="0">
              <a:lnSpc>
                <a:spcPct val="100000"/>
              </a:lnSpc>
              <a:spcBef>
                <a:spcPts val="0"/>
              </a:spcBef>
              <a:spcAft>
                <a:spcPts val="0"/>
              </a:spcAft>
              <a:buSzPts val="2400"/>
              <a:buChar char="•"/>
            </a:pPr>
            <a:r>
              <a:rPr lang="en-US" sz="2400"/>
              <a:t>If the earthquake’s epicenter was miles away from us, how is it possible for us to feel the ground move?</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6aebedff0_1_12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Seismic Waves</a:t>
            </a:r>
            <a:endParaRPr/>
          </a:p>
        </p:txBody>
      </p:sp>
      <p:sp>
        <p:nvSpPr>
          <p:cNvPr id="151" name="Google Shape;151;g76aebedff0_1_125"/>
          <p:cNvSpPr txBox="1">
            <a:spLocks noGrp="1"/>
          </p:cNvSpPr>
          <p:nvPr>
            <p:ph type="body" idx="1"/>
          </p:nvPr>
        </p:nvSpPr>
        <p:spPr>
          <a:xfrm>
            <a:off x="457200" y="1451600"/>
            <a:ext cx="7908300" cy="32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sz="2200"/>
              <a:t>There are two types of waves that occur during an earthquake: </a:t>
            </a:r>
            <a:endParaRPr sz="2200"/>
          </a:p>
          <a:p>
            <a:pPr marL="457200" lvl="0" indent="-368300" algn="l" rtl="0">
              <a:lnSpc>
                <a:spcPct val="100000"/>
              </a:lnSpc>
              <a:spcBef>
                <a:spcPts val="520"/>
              </a:spcBef>
              <a:spcAft>
                <a:spcPts val="0"/>
              </a:spcAft>
              <a:buSzPts val="2200"/>
              <a:buAutoNum type="arabicPeriod"/>
            </a:pPr>
            <a:r>
              <a:rPr lang="en-US" sz="2200" i="1">
                <a:solidFill>
                  <a:schemeClr val="hlink"/>
                </a:solidFill>
                <a:uFill>
                  <a:noFill/>
                </a:uFill>
                <a:hlinkClick r:id="rId3"/>
              </a:rPr>
              <a:t>P waves</a:t>
            </a:r>
            <a:r>
              <a:rPr lang="en-US" sz="2200"/>
              <a:t> are “primary waves.” What direction does the wave seem to move?</a:t>
            </a:r>
            <a:endParaRPr sz="2200"/>
          </a:p>
          <a:p>
            <a:pPr marL="457200" lvl="0" indent="-368300" algn="l" rtl="0">
              <a:lnSpc>
                <a:spcPct val="100000"/>
              </a:lnSpc>
              <a:spcBef>
                <a:spcPts val="0"/>
              </a:spcBef>
              <a:spcAft>
                <a:spcPts val="0"/>
              </a:spcAft>
              <a:buSzPts val="2200"/>
              <a:buAutoNum type="arabicPeriod"/>
            </a:pPr>
            <a:r>
              <a:rPr lang="en-US" sz="2200" i="1">
                <a:solidFill>
                  <a:schemeClr val="hlink"/>
                </a:solidFill>
                <a:uFill>
                  <a:noFill/>
                </a:uFill>
                <a:hlinkClick r:id="rId4"/>
              </a:rPr>
              <a:t>S waves</a:t>
            </a:r>
            <a:r>
              <a:rPr lang="en-US" sz="2200"/>
              <a:t> are “secondary waves.” What direction does the wave seem to move?</a:t>
            </a:r>
            <a:endParaRPr sz="2200"/>
          </a:p>
          <a:p>
            <a:pPr marL="0" lvl="0" indent="0" algn="l" rtl="0">
              <a:lnSpc>
                <a:spcPct val="100000"/>
              </a:lnSpc>
              <a:spcBef>
                <a:spcPts val="520"/>
              </a:spcBef>
              <a:spcAft>
                <a:spcPts val="0"/>
              </a:spcAft>
              <a:buSzPts val="2600"/>
              <a:buNone/>
            </a:pPr>
            <a:r>
              <a:rPr lang="en-US" sz="2200" i="1">
                <a:solidFill>
                  <a:schemeClr val="hlink"/>
                </a:solidFill>
                <a:uFill>
                  <a:noFill/>
                </a:uFill>
                <a:hlinkClick r:id="rId5"/>
              </a:rPr>
              <a:t>Both</a:t>
            </a:r>
            <a:r>
              <a:rPr lang="en-US" sz="2200"/>
              <a:t> of these motions can also be demonstrated using a Slinky. </a:t>
            </a:r>
            <a:endParaRPr sz="2200"/>
          </a:p>
          <a:p>
            <a:pPr marL="0" lvl="0" indent="0" algn="l" rtl="0">
              <a:lnSpc>
                <a:spcPct val="100000"/>
              </a:lnSpc>
              <a:spcBef>
                <a:spcPts val="520"/>
              </a:spcBef>
              <a:spcAft>
                <a:spcPts val="0"/>
              </a:spcAft>
              <a:buSzPts val="2600"/>
              <a:buNone/>
            </a:pPr>
            <a:endParaRPr sz="2200"/>
          </a:p>
          <a:p>
            <a:pPr marL="0" lvl="0" indent="0" algn="l" rtl="0">
              <a:lnSpc>
                <a:spcPct val="100000"/>
              </a:lnSpc>
              <a:spcBef>
                <a:spcPts val="520"/>
              </a:spcBef>
              <a:spcAft>
                <a:spcPts val="0"/>
              </a:spcAft>
              <a:buSzPts val="2600"/>
              <a:buNone/>
            </a:pPr>
            <a:r>
              <a:rPr lang="en-US" sz="2200" i="1"/>
              <a:t>Write a description and draw a model of each type of wave using what you have observed with the Slinky.</a:t>
            </a:r>
            <a:r>
              <a:rPr lang="en-US" sz="2200"/>
              <a:t>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8a9be75444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Interview with a Geologist</a:t>
            </a:r>
            <a:endParaRPr/>
          </a:p>
        </p:txBody>
      </p:sp>
      <p:pic>
        <p:nvPicPr>
          <p:cNvPr id="157" name="Google Shape;157;g8a9be75444_0_0" descr="Jake Walter tells us about earthquakes in Oklahoma, and what it's like to be a geologist." title="ICAP - All Shook Up">
            <a:hlinkClick r:id="rId3"/>
          </p:cNvPr>
          <p:cNvPicPr preferRelativeResize="0"/>
          <p:nvPr/>
        </p:nvPicPr>
        <p:blipFill>
          <a:blip r:embed="rId4">
            <a:alphaModFix/>
          </a:blip>
          <a:stretch>
            <a:fillRect/>
          </a:stretch>
        </p:blipFill>
        <p:spPr>
          <a:xfrm>
            <a:off x="457200" y="1451600"/>
            <a:ext cx="4572000" cy="342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6ed5c649da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Earthquake Research</a:t>
            </a:r>
            <a:endParaRPr/>
          </a:p>
        </p:txBody>
      </p:sp>
      <p:sp>
        <p:nvSpPr>
          <p:cNvPr id="163" name="Google Shape;163;g6ed5c649da_0_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sz="2000"/>
              <a:t>Select an earthquake for your group to research. Each member of your group should read different articles as you research. Be prepared to share with the class. The information you are documenting on your News Article Analysis handout includes: </a:t>
            </a:r>
            <a:endParaRPr sz="2000"/>
          </a:p>
          <a:p>
            <a:pPr marL="457200" lvl="0" indent="-355600" algn="l" rtl="0">
              <a:lnSpc>
                <a:spcPct val="100000"/>
              </a:lnSpc>
              <a:spcBef>
                <a:spcPts val="520"/>
              </a:spcBef>
              <a:spcAft>
                <a:spcPts val="0"/>
              </a:spcAft>
              <a:buSzPts val="2000"/>
              <a:buChar char="•"/>
            </a:pPr>
            <a:r>
              <a:rPr lang="en-US" sz="2000"/>
              <a:t>Where did the earthquake take place?</a:t>
            </a:r>
            <a:endParaRPr sz="2000"/>
          </a:p>
          <a:p>
            <a:pPr marL="457200" lvl="0" indent="-355600" algn="l" rtl="0">
              <a:lnSpc>
                <a:spcPct val="100000"/>
              </a:lnSpc>
              <a:spcBef>
                <a:spcPts val="0"/>
              </a:spcBef>
              <a:spcAft>
                <a:spcPts val="0"/>
              </a:spcAft>
              <a:buSzPts val="2000"/>
              <a:buChar char="•"/>
            </a:pPr>
            <a:r>
              <a:rPr lang="en-US" sz="2000"/>
              <a:t>Where was the epicenter?</a:t>
            </a:r>
            <a:endParaRPr sz="2000"/>
          </a:p>
          <a:p>
            <a:pPr marL="457200" lvl="0" indent="-355600" algn="l" rtl="0">
              <a:lnSpc>
                <a:spcPct val="100000"/>
              </a:lnSpc>
              <a:spcBef>
                <a:spcPts val="0"/>
              </a:spcBef>
              <a:spcAft>
                <a:spcPts val="0"/>
              </a:spcAft>
              <a:buSzPts val="2000"/>
              <a:buChar char="•"/>
            </a:pPr>
            <a:r>
              <a:rPr lang="en-US" sz="2000"/>
              <a:t>What was the magnitude of the earthquake?</a:t>
            </a:r>
            <a:endParaRPr sz="2000"/>
          </a:p>
          <a:p>
            <a:pPr marL="457200" lvl="0" indent="-355600" algn="l" rtl="0">
              <a:lnSpc>
                <a:spcPct val="100000"/>
              </a:lnSpc>
              <a:spcBef>
                <a:spcPts val="0"/>
              </a:spcBef>
              <a:spcAft>
                <a:spcPts val="0"/>
              </a:spcAft>
              <a:buSzPts val="2000"/>
              <a:buChar char="•"/>
            </a:pPr>
            <a:r>
              <a:rPr lang="en-US" sz="2000"/>
              <a:t>What time was it when the earthquake hit?</a:t>
            </a:r>
            <a:endParaRPr sz="2000"/>
          </a:p>
          <a:p>
            <a:pPr marL="457200" lvl="0" indent="-355600" algn="l" rtl="0">
              <a:lnSpc>
                <a:spcPct val="100000"/>
              </a:lnSpc>
              <a:spcBef>
                <a:spcPts val="0"/>
              </a:spcBef>
              <a:spcAft>
                <a:spcPts val="0"/>
              </a:spcAft>
              <a:buSzPts val="2000"/>
              <a:buChar char="•"/>
            </a:pPr>
            <a:r>
              <a:rPr lang="en-US" sz="2000"/>
              <a:t>What type of damage occurred?</a:t>
            </a:r>
            <a:endParaRPr sz="2000"/>
          </a:p>
          <a:p>
            <a:pPr marL="457200" lvl="0" indent="-355600" algn="l" rtl="0">
              <a:lnSpc>
                <a:spcPct val="100000"/>
              </a:lnSpc>
              <a:spcBef>
                <a:spcPts val="0"/>
              </a:spcBef>
              <a:spcAft>
                <a:spcPts val="0"/>
              </a:spcAft>
              <a:buSzPts val="2000"/>
              <a:buChar char="•"/>
            </a:pPr>
            <a:r>
              <a:rPr lang="en-US" sz="2000"/>
              <a:t>As a geologist, how would you explain the severity of the damage?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76aebedff0_1_11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Recommendations: </a:t>
            </a:r>
            <a:endParaRPr/>
          </a:p>
        </p:txBody>
      </p:sp>
      <p:sp>
        <p:nvSpPr>
          <p:cNvPr id="169" name="Google Shape;169;g76aebedff0_1_115"/>
          <p:cNvSpPr txBox="1">
            <a:spLocks noGrp="1"/>
          </p:cNvSpPr>
          <p:nvPr>
            <p:ph type="body" idx="1"/>
          </p:nvPr>
        </p:nvSpPr>
        <p:spPr>
          <a:xfrm>
            <a:off x="457200" y="1451600"/>
            <a:ext cx="7750800" cy="32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r>
              <a:rPr lang="en-US" sz="2400" dirty="0"/>
              <a:t>Videos for recent earthquakes you may want to investigate:</a:t>
            </a:r>
            <a:endParaRPr sz="2400" dirty="0"/>
          </a:p>
          <a:p>
            <a:pPr marL="457200" lvl="0" indent="-381000" algn="l" rtl="0">
              <a:lnSpc>
                <a:spcPct val="100000"/>
              </a:lnSpc>
              <a:spcBef>
                <a:spcPts val="0"/>
              </a:spcBef>
              <a:spcAft>
                <a:spcPts val="0"/>
              </a:spcAft>
              <a:buSzPts val="2400"/>
              <a:buChar char="•"/>
            </a:pPr>
            <a:r>
              <a:rPr lang="en-US" sz="2400" dirty="0"/>
              <a:t>California 2019: </a:t>
            </a:r>
            <a:r>
              <a:rPr lang="en-US" sz="2400" dirty="0" err="1"/>
              <a:t>bit.ly</a:t>
            </a:r>
            <a:r>
              <a:rPr lang="en-US" sz="2400" dirty="0"/>
              <a:t>/</a:t>
            </a:r>
            <a:r>
              <a:rPr lang="en-US" sz="2400" dirty="0" err="1"/>
              <a:t>californiaearthquake</a:t>
            </a:r>
            <a:endParaRPr sz="2400" dirty="0"/>
          </a:p>
          <a:p>
            <a:pPr marL="457200" lvl="0" indent="0" algn="l" rtl="0">
              <a:lnSpc>
                <a:spcPct val="100000"/>
              </a:lnSpc>
              <a:spcBef>
                <a:spcPts val="0"/>
              </a:spcBef>
              <a:spcAft>
                <a:spcPts val="0"/>
              </a:spcAft>
              <a:buSzPts val="2600"/>
              <a:buNone/>
            </a:pPr>
            <a:r>
              <a:rPr lang="en-US" sz="2400" dirty="0"/>
              <a:t>(watch only first 3 minutes)</a:t>
            </a:r>
            <a:endParaRPr sz="2400" dirty="0"/>
          </a:p>
          <a:p>
            <a:pPr marL="457200" lvl="0" indent="-381000" algn="l" rtl="0">
              <a:lnSpc>
                <a:spcPct val="100000"/>
              </a:lnSpc>
              <a:spcBef>
                <a:spcPts val="0"/>
              </a:spcBef>
              <a:spcAft>
                <a:spcPts val="0"/>
              </a:spcAft>
              <a:buSzPts val="2400"/>
              <a:buChar char="•"/>
            </a:pPr>
            <a:r>
              <a:rPr lang="en-US" sz="2400" dirty="0"/>
              <a:t>Jamaica 2020: </a:t>
            </a:r>
            <a:r>
              <a:rPr lang="en-US" sz="2400" dirty="0" err="1"/>
              <a:t>bit.ly</a:t>
            </a:r>
            <a:r>
              <a:rPr lang="en-US" sz="2400" dirty="0"/>
              <a:t>/</a:t>
            </a:r>
            <a:r>
              <a:rPr lang="en-US" sz="2400" dirty="0" err="1"/>
              <a:t>jamaicaearthquake</a:t>
            </a:r>
            <a:endParaRPr sz="2400" dirty="0"/>
          </a:p>
          <a:p>
            <a:pPr marL="457200" lvl="0" indent="-381000" algn="l" rtl="0">
              <a:lnSpc>
                <a:spcPct val="100000"/>
              </a:lnSpc>
              <a:spcBef>
                <a:spcPts val="0"/>
              </a:spcBef>
              <a:spcAft>
                <a:spcPts val="0"/>
              </a:spcAft>
              <a:buSzPts val="2400"/>
              <a:buChar char="•"/>
            </a:pPr>
            <a:r>
              <a:rPr lang="en-US" sz="2400" dirty="0"/>
              <a:t>Oklahoma 2016: </a:t>
            </a:r>
            <a:r>
              <a:rPr lang="en-US" sz="2400" dirty="0" err="1"/>
              <a:t>bit.ly</a:t>
            </a:r>
            <a:r>
              <a:rPr lang="en-US" sz="2400" dirty="0"/>
              <a:t>/</a:t>
            </a:r>
            <a:r>
              <a:rPr lang="en-US" sz="2400" dirty="0" err="1"/>
              <a:t>oklahomaearthquake</a:t>
            </a:r>
            <a:endParaRPr sz="2400" dirty="0"/>
          </a:p>
          <a:p>
            <a:pPr marL="457200" lvl="0" indent="-381000" algn="l" rtl="0">
              <a:lnSpc>
                <a:spcPct val="100000"/>
              </a:lnSpc>
              <a:spcBef>
                <a:spcPts val="0"/>
              </a:spcBef>
              <a:spcAft>
                <a:spcPts val="0"/>
              </a:spcAft>
              <a:buSzPts val="2400"/>
              <a:buChar char="•"/>
            </a:pPr>
            <a:r>
              <a:rPr lang="en-US" sz="2400" dirty="0"/>
              <a:t>Greenland 2017: </a:t>
            </a:r>
            <a:r>
              <a:rPr lang="en-US" sz="2400" dirty="0" err="1"/>
              <a:t>bit.ly</a:t>
            </a:r>
            <a:r>
              <a:rPr lang="en-US" sz="2400" dirty="0"/>
              <a:t>/</a:t>
            </a:r>
            <a:r>
              <a:rPr lang="en-US" sz="2400" dirty="0" err="1"/>
              <a:t>greenlandearthquake</a:t>
            </a:r>
            <a:endParaRPr sz="2400" dirty="0"/>
          </a:p>
          <a:p>
            <a:pPr marL="457200" lvl="0" indent="0" algn="l" rtl="0">
              <a:lnSpc>
                <a:spcPct val="100000"/>
              </a:lnSpc>
              <a:spcBef>
                <a:spcPts val="0"/>
              </a:spcBef>
              <a:spcAft>
                <a:spcPts val="0"/>
              </a:spcAft>
              <a:buSzPts val="2600"/>
              <a:buNone/>
            </a:pPr>
            <a:endParaRPr sz="2400" dirty="0"/>
          </a:p>
          <a:p>
            <a:pPr marL="0" lvl="0" indent="0" algn="l" rtl="0">
              <a:lnSpc>
                <a:spcPct val="100000"/>
              </a:lnSpc>
              <a:spcBef>
                <a:spcPts val="520"/>
              </a:spcBef>
              <a:spcAft>
                <a:spcPts val="0"/>
              </a:spcAft>
              <a:buSzPts val="2600"/>
              <a:buNone/>
            </a:pPr>
            <a:r>
              <a:rPr lang="en-US" sz="2400" i="1" dirty="0"/>
              <a:t>For information about Oklahoma earthquakes, visit the following site:</a:t>
            </a:r>
            <a:r>
              <a:rPr lang="en-US" sz="2400" dirty="0"/>
              <a:t> </a:t>
            </a:r>
            <a:r>
              <a:rPr lang="en-US" sz="2400" u="sng" dirty="0">
                <a:solidFill>
                  <a:schemeClr val="hlink"/>
                </a:solidFill>
                <a:hlinkClick r:id="rId3"/>
              </a:rPr>
              <a:t>https://earthquakes.ok.gov/</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Breaking News</a:t>
            </a:r>
            <a:endParaRPr/>
          </a:p>
        </p:txBody>
      </p:sp>
      <p:sp>
        <p:nvSpPr>
          <p:cNvPr id="175" name="Google Shape;175;p4"/>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t" anchorCtr="0">
            <a:noAutofit/>
          </a:bodyPr>
          <a:lstStyle/>
          <a:p>
            <a:pPr marL="0" lvl="0" indent="0" algn="l" rtl="0">
              <a:lnSpc>
                <a:spcPct val="100000"/>
              </a:lnSpc>
              <a:spcBef>
                <a:spcPts val="480"/>
              </a:spcBef>
              <a:spcAft>
                <a:spcPts val="0"/>
              </a:spcAft>
              <a:buSzPts val="2400"/>
              <a:buNone/>
            </a:pPr>
            <a:r>
              <a:rPr lang="en-US" sz="2200"/>
              <a:t>You will write a news article covering a fictional earthquake. The earthquake you are reporting on has a magnitude between 6 and 9 on the Richter scale. It can be located anywhere in the world in any type of setting (e.g., urban, rural, or suburban). The key information you should include is: </a:t>
            </a:r>
            <a:endParaRPr sz="2200"/>
          </a:p>
          <a:p>
            <a:pPr marL="457200" lvl="0" indent="-368300" algn="l" rtl="0">
              <a:lnSpc>
                <a:spcPct val="100000"/>
              </a:lnSpc>
              <a:spcBef>
                <a:spcPts val="480"/>
              </a:spcBef>
              <a:spcAft>
                <a:spcPts val="0"/>
              </a:spcAft>
              <a:buSzPts val="2200"/>
              <a:buChar char="•"/>
            </a:pPr>
            <a:r>
              <a:rPr lang="en-US" sz="2200"/>
              <a:t>Epicenter and location</a:t>
            </a:r>
            <a:endParaRPr sz="2200"/>
          </a:p>
          <a:p>
            <a:pPr marL="457200" lvl="0" indent="-368300" algn="l" rtl="0">
              <a:lnSpc>
                <a:spcPct val="100000"/>
              </a:lnSpc>
              <a:spcBef>
                <a:spcPts val="0"/>
              </a:spcBef>
              <a:spcAft>
                <a:spcPts val="0"/>
              </a:spcAft>
              <a:buSzPts val="2200"/>
              <a:buChar char="•"/>
            </a:pPr>
            <a:r>
              <a:rPr lang="en-US" sz="2200"/>
              <a:t>Time and date it occurred</a:t>
            </a:r>
            <a:endParaRPr sz="2200"/>
          </a:p>
          <a:p>
            <a:pPr marL="457200" lvl="0" indent="-368300" algn="l" rtl="0">
              <a:lnSpc>
                <a:spcPct val="100000"/>
              </a:lnSpc>
              <a:spcBef>
                <a:spcPts val="0"/>
              </a:spcBef>
              <a:spcAft>
                <a:spcPts val="0"/>
              </a:spcAft>
              <a:buSzPts val="2200"/>
              <a:buChar char="•"/>
            </a:pPr>
            <a:r>
              <a:rPr lang="en-US" sz="2200"/>
              <a:t>Magnitude</a:t>
            </a:r>
            <a:endParaRPr sz="2200"/>
          </a:p>
          <a:p>
            <a:pPr marL="457200" lvl="0" indent="-368300" algn="l" rtl="0">
              <a:lnSpc>
                <a:spcPct val="100000"/>
              </a:lnSpc>
              <a:spcBef>
                <a:spcPts val="0"/>
              </a:spcBef>
              <a:spcAft>
                <a:spcPts val="0"/>
              </a:spcAft>
              <a:buSzPts val="2200"/>
              <a:buChar char="•"/>
            </a:pPr>
            <a:r>
              <a:rPr lang="en-US" sz="2200"/>
              <a:t>Descriptions of the damage</a:t>
            </a:r>
            <a:endParaRPr sz="2200"/>
          </a:p>
          <a:p>
            <a:pPr marL="457200" lvl="0" indent="-368300" algn="l" rtl="0">
              <a:lnSpc>
                <a:spcPct val="100000"/>
              </a:lnSpc>
              <a:spcBef>
                <a:spcPts val="0"/>
              </a:spcBef>
              <a:spcAft>
                <a:spcPts val="0"/>
              </a:spcAft>
              <a:buSzPts val="2200"/>
              <a:buChar char="•"/>
            </a:pPr>
            <a:r>
              <a:rPr lang="en-US" sz="2200"/>
              <a:t>3-5 first-person accounts from survivors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6ec1094c64_0_0"/>
          <p:cNvSpPr txBox="1">
            <a:spLocks noGrp="1"/>
          </p:cNvSpPr>
          <p:nvPr>
            <p:ph type="ctrTitle"/>
          </p:nvPr>
        </p:nvSpPr>
        <p:spPr>
          <a:xfrm>
            <a:off x="534900" y="7935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All Shook Up</a:t>
            </a:r>
            <a:endParaRPr/>
          </a:p>
        </p:txBody>
      </p:sp>
      <p:sp>
        <p:nvSpPr>
          <p:cNvPr id="73" name="Google Shape;73;g6ec1094c64_0_0"/>
          <p:cNvSpPr txBox="1">
            <a:spLocks noGrp="1"/>
          </p:cNvSpPr>
          <p:nvPr>
            <p:ph type="subTitle" idx="1"/>
          </p:nvPr>
        </p:nvSpPr>
        <p:spPr>
          <a:xfrm>
            <a:off x="533400" y="2248025"/>
            <a:ext cx="7799700" cy="1314300"/>
          </a:xfrm>
          <a:prstGeom prst="rect">
            <a:avLst/>
          </a:prstGeom>
          <a:noFill/>
          <a:ln>
            <a:noFill/>
          </a:ln>
        </p:spPr>
        <p:txBody>
          <a:bodyPr spcFirstLastPara="1" wrap="square" lIns="0" tIns="45700" rIns="18275" bIns="45700" anchor="t" anchorCtr="0">
            <a:noAutofit/>
          </a:bodyPr>
          <a:lstStyle/>
          <a:p>
            <a:pPr marL="0" marR="0" lvl="0" indent="0" algn="l" rtl="0">
              <a:lnSpc>
                <a:spcPct val="115000"/>
              </a:lnSpc>
              <a:spcBef>
                <a:spcPts val="0"/>
              </a:spcBef>
              <a:spcAft>
                <a:spcPts val="0"/>
              </a:spcAft>
              <a:buSzPts val="1100"/>
              <a:buNone/>
            </a:pPr>
            <a:r>
              <a:rPr lang="en-US"/>
              <a:t>Science—Earthquakes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Essential Question: </a:t>
            </a:r>
            <a:endParaRPr/>
          </a:p>
        </p:txBody>
      </p:sp>
      <p:sp>
        <p:nvSpPr>
          <p:cNvPr id="79" name="Google Shape;79;p3"/>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sz="2400" i="1"/>
              <a:t>What resources do geologists use to study earthquakes?</a:t>
            </a:r>
            <a:endParaRPr sz="24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6ec1094c64_0_65"/>
          <p:cNvSpPr txBox="1">
            <a:spLocks noGrp="1"/>
          </p:cNvSpPr>
          <p:nvPr>
            <p:ph type="title"/>
          </p:nvPr>
        </p:nvSpPr>
        <p:spPr>
          <a:xfrm>
            <a:off x="530352" y="1493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85" name="Google Shape;85;g6ec1094c64_0_65"/>
          <p:cNvSpPr txBox="1">
            <a:spLocks noGrp="1"/>
          </p:cNvSpPr>
          <p:nvPr>
            <p:ph type="body" idx="1"/>
          </p:nvPr>
        </p:nvSpPr>
        <p:spPr>
          <a:xfrm>
            <a:off x="530352" y="11902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Students will be able to: </a:t>
            </a:r>
            <a:endParaRPr/>
          </a:p>
          <a:p>
            <a:pPr marL="457200" lvl="0" indent="-393700" algn="l" rtl="0">
              <a:lnSpc>
                <a:spcPct val="100000"/>
              </a:lnSpc>
              <a:spcBef>
                <a:spcPts val="520"/>
              </a:spcBef>
              <a:spcAft>
                <a:spcPts val="0"/>
              </a:spcAft>
              <a:buSzPts val="2600"/>
              <a:buChar char="●"/>
            </a:pPr>
            <a:r>
              <a:rPr lang="en-US"/>
              <a:t>Construct an explanation based on evidence for how geoscience processes have changed Earth’s surface at varying time and spatial scales.</a:t>
            </a:r>
            <a:endParaRPr/>
          </a:p>
          <a:p>
            <a:pPr marL="457200" lvl="0" indent="-393700" algn="l" rtl="0">
              <a:lnSpc>
                <a:spcPct val="100000"/>
              </a:lnSpc>
              <a:spcBef>
                <a:spcPts val="0"/>
              </a:spcBef>
              <a:spcAft>
                <a:spcPts val="0"/>
              </a:spcAft>
              <a:buSzPts val="2600"/>
              <a:buChar char="●"/>
            </a:pPr>
            <a:r>
              <a:rPr lang="en-US"/>
              <a:t>Analyze and interpret data on natural hazards to forecast future catastrophic events and inform the development of technologies to mitigate their effect.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6ec1094c64_0_129"/>
          <p:cNvSpPr txBox="1">
            <a:spLocks noGrp="1"/>
          </p:cNvSpPr>
          <p:nvPr>
            <p:ph type="body" idx="1"/>
          </p:nvPr>
        </p:nvSpPr>
        <p:spPr>
          <a:xfrm>
            <a:off x="457200" y="3449800"/>
            <a:ext cx="7473000" cy="167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a:t>Come up with descriptive words and possible meanings for the sculpture, and then discuss with your Elbow Partner.</a:t>
            </a:r>
            <a:endParaRPr/>
          </a:p>
        </p:txBody>
      </p:sp>
      <p:pic>
        <p:nvPicPr>
          <p:cNvPr id="91" name="Google Shape;91;g6ec1094c64_0_129"/>
          <p:cNvPicPr preferRelativeResize="0"/>
          <p:nvPr/>
        </p:nvPicPr>
        <p:blipFill rotWithShape="1">
          <a:blip r:embed="rId3">
            <a:alphaModFix/>
          </a:blip>
          <a:srcRect/>
          <a:stretch/>
        </p:blipFill>
        <p:spPr>
          <a:xfrm>
            <a:off x="2133575" y="475550"/>
            <a:ext cx="4933550" cy="2779475"/>
          </a:xfrm>
          <a:prstGeom prst="rect">
            <a:avLst/>
          </a:prstGeom>
          <a:noFill/>
          <a:ln>
            <a:noFill/>
          </a:ln>
        </p:spPr>
      </p:pic>
      <p:sp>
        <p:nvSpPr>
          <p:cNvPr id="92" name="Google Shape;92;g6ec1094c64_0_129"/>
          <p:cNvSpPr txBox="1"/>
          <p:nvPr/>
        </p:nvSpPr>
        <p:spPr>
          <a:xfrm>
            <a:off x="2071250" y="3205600"/>
            <a:ext cx="4933500" cy="2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999999"/>
                </a:solidFill>
                <a:latin typeface="Calibri"/>
                <a:ea typeface="Calibri"/>
                <a:cs typeface="Calibri"/>
                <a:sym typeface="Calibri"/>
              </a:rPr>
              <a:t>Image credit: Luke Jerram</a:t>
            </a:r>
            <a:endParaRPr sz="1000" i="1">
              <a:solidFill>
                <a:srgbClr val="99999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6ec1094c64_0_151"/>
          <p:cNvSpPr txBox="1">
            <a:spLocks noGrp="1"/>
          </p:cNvSpPr>
          <p:nvPr>
            <p:ph type="body" idx="1"/>
          </p:nvPr>
        </p:nvSpPr>
        <p:spPr>
          <a:xfrm>
            <a:off x="457200" y="3449800"/>
            <a:ext cx="7473000" cy="167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a:t>This is a picture of a sculpture created from the Tohoku Japanese earthquake’s seismic wave. </a:t>
            </a:r>
            <a:endParaRPr/>
          </a:p>
        </p:txBody>
      </p:sp>
      <p:pic>
        <p:nvPicPr>
          <p:cNvPr id="98" name="Google Shape;98;g6ec1094c64_0_151"/>
          <p:cNvPicPr preferRelativeResize="0"/>
          <p:nvPr/>
        </p:nvPicPr>
        <p:blipFill rotWithShape="1">
          <a:blip r:embed="rId3">
            <a:alphaModFix/>
          </a:blip>
          <a:srcRect/>
          <a:stretch/>
        </p:blipFill>
        <p:spPr>
          <a:xfrm>
            <a:off x="2133575" y="475550"/>
            <a:ext cx="4933550" cy="2779475"/>
          </a:xfrm>
          <a:prstGeom prst="rect">
            <a:avLst/>
          </a:prstGeom>
          <a:noFill/>
          <a:ln>
            <a:noFill/>
          </a:ln>
        </p:spPr>
      </p:pic>
      <p:sp>
        <p:nvSpPr>
          <p:cNvPr id="99" name="Google Shape;99;g6ec1094c64_0_151"/>
          <p:cNvSpPr txBox="1"/>
          <p:nvPr/>
        </p:nvSpPr>
        <p:spPr>
          <a:xfrm>
            <a:off x="2071250" y="3205600"/>
            <a:ext cx="4933500" cy="2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999999"/>
                </a:solidFill>
                <a:latin typeface="Calibri"/>
                <a:ea typeface="Calibri"/>
                <a:cs typeface="Calibri"/>
                <a:sym typeface="Calibri"/>
              </a:rPr>
              <a:t>Image credit: Luke Jerram</a:t>
            </a:r>
            <a:endParaRPr sz="1000" i="1">
              <a:solidFill>
                <a:srgbClr val="99999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76aebedff0_0_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Commit and Toss</a:t>
            </a:r>
            <a:endParaRPr/>
          </a:p>
        </p:txBody>
      </p:sp>
      <p:sp>
        <p:nvSpPr>
          <p:cNvPr id="105" name="Google Shape;105;g76aebedff0_0_9"/>
          <p:cNvSpPr txBox="1">
            <a:spLocks noGrp="1"/>
          </p:cNvSpPr>
          <p:nvPr>
            <p:ph type="body" idx="1"/>
          </p:nvPr>
        </p:nvSpPr>
        <p:spPr>
          <a:xfrm>
            <a:off x="457200" y="1451600"/>
            <a:ext cx="7688400" cy="3291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Char char="•"/>
            </a:pPr>
            <a:r>
              <a:rPr lang="en-US" sz="2400"/>
              <a:t>Listen to this </a:t>
            </a:r>
            <a:r>
              <a:rPr lang="en-US" sz="2400" u="sng">
                <a:solidFill>
                  <a:schemeClr val="hlink"/>
                </a:solidFill>
                <a:hlinkClick r:id="rId3"/>
              </a:rPr>
              <a:t>audio clip</a:t>
            </a:r>
            <a:r>
              <a:rPr lang="en-US" sz="2400"/>
              <a:t>.</a:t>
            </a:r>
            <a:endParaRPr sz="2400"/>
          </a:p>
          <a:p>
            <a:pPr marL="457200" lvl="0" indent="-381000" algn="l" rtl="0">
              <a:lnSpc>
                <a:spcPct val="100000"/>
              </a:lnSpc>
              <a:spcBef>
                <a:spcPts val="0"/>
              </a:spcBef>
              <a:spcAft>
                <a:spcPts val="0"/>
              </a:spcAft>
              <a:buSzPts val="2400"/>
              <a:buChar char="•"/>
            </a:pPr>
            <a:r>
              <a:rPr lang="en-US" sz="2400"/>
              <a:t>Number your sticky note 1, 2, 3, and answer these questions: </a:t>
            </a:r>
            <a:r>
              <a:rPr lang="en-US" sz="2400" i="1"/>
              <a:t>How do scientists measure earthquakes? What do they learn from these measurements? How do they use these measurements?</a:t>
            </a:r>
            <a:endParaRPr sz="2400" i="1"/>
          </a:p>
          <a:p>
            <a:pPr marL="457200" lvl="0" indent="-381000" algn="l" rtl="0">
              <a:lnSpc>
                <a:spcPct val="100000"/>
              </a:lnSpc>
              <a:spcBef>
                <a:spcPts val="0"/>
              </a:spcBef>
              <a:spcAft>
                <a:spcPts val="0"/>
              </a:spcAft>
              <a:buSzPts val="2400"/>
              <a:buChar char="•"/>
            </a:pPr>
            <a:r>
              <a:rPr lang="en-US" sz="2400"/>
              <a:t>Wad up and toss your sticky note. Pick up a sticky note.  </a:t>
            </a:r>
            <a:endParaRPr sz="2400"/>
          </a:p>
          <a:p>
            <a:pPr marL="457200" lvl="0" indent="-381000" algn="l" rtl="0">
              <a:lnSpc>
                <a:spcPct val="100000"/>
              </a:lnSpc>
              <a:spcBef>
                <a:spcPts val="0"/>
              </a:spcBef>
              <a:spcAft>
                <a:spcPts val="0"/>
              </a:spcAft>
              <a:buSzPts val="2400"/>
              <a:buChar char="•"/>
            </a:pPr>
            <a:r>
              <a:rPr lang="en-US" sz="2400"/>
              <a:t>Do any volunteers want to share answers from the sticky note you picked up?</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6ec1094c64_0_13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Modified Mercalli Intensity (MMI) Scale</a:t>
            </a:r>
            <a:endParaRPr/>
          </a:p>
        </p:txBody>
      </p:sp>
      <p:sp>
        <p:nvSpPr>
          <p:cNvPr id="111" name="Google Shape;111;g6ec1094c64_0_135"/>
          <p:cNvSpPr txBox="1">
            <a:spLocks noGrp="1"/>
          </p:cNvSpPr>
          <p:nvPr>
            <p:ph type="body" idx="1"/>
          </p:nvPr>
        </p:nvSpPr>
        <p:spPr>
          <a:xfrm>
            <a:off x="226900" y="2881625"/>
            <a:ext cx="8106000" cy="1947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520"/>
              </a:spcBef>
              <a:spcAft>
                <a:spcPts val="0"/>
              </a:spcAft>
              <a:buSzPts val="1800"/>
              <a:buChar char="•"/>
            </a:pPr>
            <a:r>
              <a:rPr lang="en-US" sz="1800"/>
              <a:t>The Modified Mercalli Intensity scale measures the intensity of an earthquake. It is a measure of the effects of an earthquake (i.e., damage and/or eyewitness accounts of earthquake motion). </a:t>
            </a:r>
            <a:endParaRPr sz="1800"/>
          </a:p>
          <a:p>
            <a:pPr marL="457200" lvl="0" indent="-342900" algn="l" rtl="0">
              <a:lnSpc>
                <a:spcPct val="100000"/>
              </a:lnSpc>
              <a:spcBef>
                <a:spcPts val="0"/>
              </a:spcBef>
              <a:spcAft>
                <a:spcPts val="0"/>
              </a:spcAft>
              <a:buSzPts val="1800"/>
              <a:buChar char="•"/>
            </a:pPr>
            <a:r>
              <a:rPr lang="en-US" sz="1800"/>
              <a:t>The Richter scale, on the other hand, is a measure of the amount of energy released during an earthquake. Data is collected by the waves and then recorded on a seismograph. </a:t>
            </a:r>
            <a:endParaRPr sz="1800"/>
          </a:p>
        </p:txBody>
      </p:sp>
      <p:pic>
        <p:nvPicPr>
          <p:cNvPr id="112" name="Google Shape;112;g6ec1094c64_0_135"/>
          <p:cNvPicPr preferRelativeResize="0"/>
          <p:nvPr/>
        </p:nvPicPr>
        <p:blipFill rotWithShape="1">
          <a:blip r:embed="rId3">
            <a:alphaModFix/>
          </a:blip>
          <a:srcRect/>
          <a:stretch/>
        </p:blipFill>
        <p:spPr>
          <a:xfrm>
            <a:off x="0" y="1565663"/>
            <a:ext cx="9144000" cy="1077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76aebedff0_0_1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endParaRPr sz="3000"/>
          </a:p>
          <a:p>
            <a:pPr marL="0" lvl="0" indent="0" algn="l" rtl="0">
              <a:lnSpc>
                <a:spcPct val="115000"/>
              </a:lnSpc>
              <a:spcBef>
                <a:spcPts val="1200"/>
              </a:spcBef>
              <a:spcAft>
                <a:spcPts val="0"/>
              </a:spcAft>
              <a:buSzPts val="2600"/>
              <a:buNone/>
            </a:pPr>
            <a:endParaRPr sz="1100">
              <a:latin typeface="Arial"/>
              <a:ea typeface="Arial"/>
              <a:cs typeface="Arial"/>
              <a:sym typeface="Arial"/>
            </a:endParaRPr>
          </a:p>
          <a:p>
            <a:pPr marL="457200" lvl="0" indent="0" algn="l" rtl="0">
              <a:lnSpc>
                <a:spcPct val="100000"/>
              </a:lnSpc>
              <a:spcBef>
                <a:spcPts val="1200"/>
              </a:spcBef>
              <a:spcAft>
                <a:spcPts val="0"/>
              </a:spcAft>
              <a:buSzPts val="2600"/>
              <a:buNone/>
            </a:pPr>
            <a:endParaRPr sz="4800"/>
          </a:p>
        </p:txBody>
      </p:sp>
      <p:graphicFrame>
        <p:nvGraphicFramePr>
          <p:cNvPr id="118" name="Google Shape;118;g76aebedff0_0_14"/>
          <p:cNvGraphicFramePr/>
          <p:nvPr/>
        </p:nvGraphicFramePr>
        <p:xfrm>
          <a:off x="430050" y="1451275"/>
          <a:ext cx="7561575" cy="3550800"/>
        </p:xfrm>
        <a:graphic>
          <a:graphicData uri="http://schemas.openxmlformats.org/drawingml/2006/table">
            <a:tbl>
              <a:tblPr>
                <a:noFill/>
                <a:tableStyleId>{DF60FAD2-0E4E-4AA8-87FE-0487DFC46211}</a:tableStyleId>
              </a:tblPr>
              <a:tblGrid>
                <a:gridCol w="382850">
                  <a:extLst>
                    <a:ext uri="{9D8B030D-6E8A-4147-A177-3AD203B41FA5}">
                      <a16:colId xmlns:a16="http://schemas.microsoft.com/office/drawing/2014/main" val="20000"/>
                    </a:ext>
                  </a:extLst>
                </a:gridCol>
                <a:gridCol w="717872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I.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alibri"/>
                          <a:ea typeface="Calibri"/>
                          <a:cs typeface="Calibri"/>
                          <a:sym typeface="Calibri"/>
                        </a:rPr>
                        <a:t>Not felt. Marginal and long period effects of large earthquakes.</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II.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Calibri"/>
                          <a:ea typeface="Calibri"/>
                          <a:cs typeface="Calibri"/>
                          <a:sym typeface="Calibri"/>
                        </a:rPr>
                        <a:t>Felt by persons at rest, on upper floors, or favorably placed.</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III.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alibri"/>
                          <a:ea typeface="Calibri"/>
                          <a:cs typeface="Calibri"/>
                          <a:sym typeface="Calibri"/>
                        </a:rPr>
                        <a:t>Felt indoors. Hanging objects swing. Vibration like passing of light trucks. Duration estimated. May not be recognized as an earthquake.</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IV.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alibri"/>
                          <a:ea typeface="Calibri"/>
                          <a:cs typeface="Calibri"/>
                          <a:sym typeface="Calibri"/>
                        </a:rPr>
                        <a:t>Hanging objects swing. Vibration like passing of heavy trucks; or sensation of a jolt like a heavy ball striking the walls. Standing motor cars rock. Windows, dishes, doors rattle. Glasses clink. Crockery clashes. In the upper range of IV, wooden walls and frame creak.</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V.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Calibri"/>
                          <a:ea typeface="Calibri"/>
                          <a:cs typeface="Calibri"/>
                          <a:sym typeface="Calibri"/>
                        </a:rPr>
                        <a:t>Felt outdoors; direction estimated. Sleepers wakened. Liquids disturbed, some spilled. Small unstable objects displaced or upset. Doors swing, close, open. Shutters, pictures move. Pendulum clocks stop, start, change rate.</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VI.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Calibri"/>
                          <a:ea typeface="Calibri"/>
                          <a:cs typeface="Calibri"/>
                          <a:sym typeface="Calibri"/>
                        </a:rPr>
                        <a:t>Felt by all. Many frightened and run outdoors. Persons walk unsteadily. Windows, dishes, glassware broken. Knickknacks, books, etc., off shelves. Pictures off walls. Furniture moved or overturned. Weak plaster and masonry D cracked. Small bells ring (church, school). Trees, bushes shaken (visibly, or heard to rustle).</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VII.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alibri"/>
                          <a:ea typeface="Calibri"/>
                          <a:cs typeface="Calibri"/>
                          <a:sym typeface="Calibri"/>
                        </a:rPr>
                        <a:t>Difficult to stand. Noticed by drivers of motor cars. Hanging objects quiver. Furniture broken. Damage to masonry D, including cracks. Weak chimneys broken at roof line. Fall of plaster, loose bricks, stones, tiles, cornices (also unbraced parapets and architectural ornaments). Some cracks in masonry C. Waves on ponds; water turbid with mud. Small slides and caving in along sand or gravel banks. Large bells ring. Concrete irrigation ditches damaged.</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bl>
          </a:graphicData>
        </a:graphic>
      </p:graphicFrame>
      <p:sp>
        <p:nvSpPr>
          <p:cNvPr id="119" name="Google Shape;119;g76aebedff0_0_14"/>
          <p:cNvSpPr txBox="1">
            <a:spLocks noGrp="1"/>
          </p:cNvSpPr>
          <p:nvPr>
            <p:ph type="title"/>
          </p:nvPr>
        </p:nvSpPr>
        <p:spPr>
          <a:xfrm>
            <a:off x="457200" y="-533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Modified Mercalli Intensity (MMI) Scale</a:t>
            </a:r>
            <a:endParaRPr/>
          </a:p>
        </p:txBody>
      </p:sp>
      <p:sp>
        <p:nvSpPr>
          <p:cNvPr id="120" name="Google Shape;120;g76aebedff0_0_14"/>
          <p:cNvSpPr txBox="1"/>
          <p:nvPr/>
        </p:nvSpPr>
        <p:spPr>
          <a:xfrm>
            <a:off x="419750" y="901925"/>
            <a:ext cx="8229600" cy="49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What do you notice about the amount of damage in the descriptions as the numbers increase?</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1553</Words>
  <Application>Microsoft Macintosh PowerPoint</Application>
  <PresentationFormat>On-screen Show (16:9)</PresentationFormat>
  <Paragraphs>114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Arial</vt:lpstr>
      <vt:lpstr>Constantia</vt:lpstr>
      <vt:lpstr>Noto Sans Symbols</vt:lpstr>
      <vt:lpstr>Georgia</vt:lpstr>
      <vt:lpstr>LEARN theme</vt:lpstr>
      <vt:lpstr>PowerPoint Presentation</vt:lpstr>
      <vt:lpstr>All Shook Up</vt:lpstr>
      <vt:lpstr>Essential Question: </vt:lpstr>
      <vt:lpstr>Lesson Objectives:</vt:lpstr>
      <vt:lpstr>PowerPoint Presentation</vt:lpstr>
      <vt:lpstr>PowerPoint Presentation</vt:lpstr>
      <vt:lpstr>Commit and Toss</vt:lpstr>
      <vt:lpstr>Modified Mercalli Intensity (MMI) Scale</vt:lpstr>
      <vt:lpstr>Modified Mercalli Intensity (MMI) Scale</vt:lpstr>
      <vt:lpstr>Your Team of Geologists </vt:lpstr>
      <vt:lpstr>For Example…</vt:lpstr>
      <vt:lpstr>Gallery Walk</vt:lpstr>
      <vt:lpstr>Discussion</vt:lpstr>
      <vt:lpstr>Seismic Waves</vt:lpstr>
      <vt:lpstr>Interview with a Geologist</vt:lpstr>
      <vt:lpstr>Earthquake Research</vt:lpstr>
      <vt:lpstr>Recommendations: </vt:lpstr>
      <vt:lpstr>Breaking News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Schwarz, Daniel J.</cp:lastModifiedBy>
  <cp:revision>1</cp:revision>
  <dcterms:modified xsi:type="dcterms:W3CDTF">2020-10-30T21:38:45Z</dcterms:modified>
</cp:coreProperties>
</file>