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d Bellatt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3-01T18:48:57.712" idx="1">
    <p:pos x="0" y="387"/>
    <p:text>Alteratives and Teacher Notes for picking a different scene.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14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wa1O3nqW5hQ"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Andrew Largeman (Zach Braff) is our protagonist. The plane opens with a symmetrical shot (this does not emphasize who is important). The music is a song that is a prayer song where the singer is asking for his wishes to be fulfilled. We slowly move to Andrew in the middle of the shot (showing he’s who we should be paying attention to). He is the only one not reacting to the plane crash. Cut to the fan (he just wants to be a little more comfortable). The phone connects the dream to the real world. We are in a dutch high angle shot showing the apartment’s pure white space (without emotion). A stack of scripts (he’s an actor) and his cell phone are in the top left. The light from the blinds makes it look like a prison. We cut closer and closer to his face showing that his mother dying doesn’t cause any emotional reaction. The mirror splits his personality, the pills fill the screen and are symetrical (providing some kind of order to his life) and the closing reframes the mirror splitting him into to uneven halves (he’s having problems caused by his medication).</a:t>
            </a:r>
            <a:endParaRPr/>
          </a:p>
          <a:p>
            <a:pPr marL="0" lvl="0" indent="0" algn="l" rtl="0">
              <a:lnSpc>
                <a:spcPct val="100000"/>
              </a:lnSpc>
              <a:spcBef>
                <a:spcPts val="0"/>
              </a:spcBef>
              <a:spcAft>
                <a:spcPts val="0"/>
              </a:spcAft>
              <a:buSzPts val="1400"/>
              <a:buNone/>
            </a:pPr>
            <a:endParaRPr/>
          </a:p>
          <a:p>
            <a:pPr marL="57150" lvl="0" indent="0" algn="l" rtl="0">
              <a:lnSpc>
                <a:spcPct val="115000"/>
              </a:lnSpc>
              <a:spcBef>
                <a:spcPts val="200"/>
              </a:spcBef>
              <a:spcAft>
                <a:spcPts val="0"/>
              </a:spcAft>
              <a:buClr>
                <a:schemeClr val="dk1"/>
              </a:buClr>
              <a:buSzPts val="1100"/>
              <a:buFont typeface="Arial"/>
              <a:buNone/>
            </a:pPr>
            <a:r>
              <a:rPr lang="en-US" sz="1200"/>
              <a:t>Braff, Z. (Director). (2004). </a:t>
            </a:r>
            <a:r>
              <a:rPr lang="en-US" sz="1200" i="1"/>
              <a:t>Garden state</a:t>
            </a:r>
            <a:r>
              <a:rPr lang="en-US" sz="1200"/>
              <a:t> [Film]. Camelot pictures, Double Features films, and Jersey films.</a:t>
            </a:r>
            <a:endParaRPr sz="1200"/>
          </a:p>
          <a:p>
            <a:pPr marL="0" lvl="0" indent="0" algn="l" rtl="0">
              <a:lnSpc>
                <a:spcPct val="100000"/>
              </a:lnSpc>
              <a:spcBef>
                <a:spcPts val="20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2aaa3a28b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32aaa3a28b0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200"/>
              </a:spcBef>
              <a:spcAft>
                <a:spcPts val="0"/>
              </a:spcAft>
              <a:buClr>
                <a:schemeClr val="dk1"/>
              </a:buClr>
              <a:buSzPts val="1100"/>
              <a:buFont typeface="Arial"/>
              <a:buNone/>
            </a:pPr>
            <a:r>
              <a:rPr lang="en-US" sz="1200"/>
              <a:t>Stanton, A. (Director). (2008). </a:t>
            </a:r>
            <a:r>
              <a:rPr lang="en-US" sz="1200" i="1"/>
              <a:t>WALL-E</a:t>
            </a:r>
            <a:r>
              <a:rPr lang="en-US" sz="1200"/>
              <a:t> [Film]. Camelot pictures, Pixar animation studios.</a:t>
            </a:r>
            <a:endParaRPr sz="1200"/>
          </a:p>
          <a:p>
            <a:pPr marL="0" lvl="0" indent="0" algn="l" rtl="0">
              <a:lnSpc>
                <a:spcPct val="100000"/>
              </a:lnSpc>
              <a:spcBef>
                <a:spcPts val="20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2aaa3a28b0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2aaa3a28b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scene later became the raptors crashing into the shiny oven during the kitchen scene toward the end of the film.</a:t>
            </a:r>
            <a:endParaRPr/>
          </a:p>
          <a:p>
            <a:pPr marL="0" lvl="0" indent="0" algn="l" rtl="0">
              <a:spcBef>
                <a:spcPts val="0"/>
              </a:spcBef>
              <a:spcAft>
                <a:spcPts val="0"/>
              </a:spcAft>
              <a:buNone/>
            </a:pPr>
            <a:endParaRPr/>
          </a:p>
          <a:p>
            <a:pPr marL="457200" lvl="0" indent="-457200" algn="l" rtl="0">
              <a:lnSpc>
                <a:spcPct val="115000"/>
              </a:lnSpc>
              <a:spcBef>
                <a:spcPts val="200"/>
              </a:spcBef>
              <a:spcAft>
                <a:spcPts val="0"/>
              </a:spcAft>
              <a:buClr>
                <a:schemeClr val="dk1"/>
              </a:buClr>
              <a:buSzPts val="1100"/>
              <a:buFont typeface="Arial"/>
              <a:buNone/>
            </a:pPr>
            <a:r>
              <a:rPr lang="en-US" sz="1200"/>
              <a:t>Lowery, D. &amp; Bell, J. (Artists). (1993) </a:t>
            </a:r>
            <a:r>
              <a:rPr lang="en-US" sz="1200" i="1"/>
              <a:t>Jurassic park storyboard </a:t>
            </a:r>
            <a:r>
              <a:rPr lang="en-US" sz="1200"/>
              <a:t>[Storyboard] in Shay, D. &amp; Duncan, J. (1993). </a:t>
            </a:r>
            <a:r>
              <a:rPr lang="en-US" sz="1200" i="1"/>
              <a:t>The making of Jurassic Park</a:t>
            </a:r>
            <a:r>
              <a:rPr lang="en-US" sz="1200"/>
              <a:t>. Boxtree. ISBN 978-1852837747.</a:t>
            </a:r>
            <a:endParaRPr sz="1200"/>
          </a:p>
          <a:p>
            <a:pPr marL="0" lvl="0" indent="0" algn="l" rtl="0">
              <a:spcBef>
                <a:spcPts val="2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2aaa3a28b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2aaa3a28b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scene shows Melanie, a school teacher, taking a break during school. The flocking of birds signals an eminent bird attack.</a:t>
            </a:r>
            <a:endParaRPr/>
          </a:p>
          <a:p>
            <a:pPr marL="0" lvl="0" indent="0" algn="l" rtl="0">
              <a:spcBef>
                <a:spcPts val="0"/>
              </a:spcBef>
              <a:spcAft>
                <a:spcPts val="0"/>
              </a:spcAft>
              <a:buNone/>
            </a:pPr>
            <a:endParaRPr/>
          </a:p>
          <a:p>
            <a:pPr marL="457200" lvl="0" indent="-457200" algn="l" rtl="0">
              <a:lnSpc>
                <a:spcPct val="115000"/>
              </a:lnSpc>
              <a:spcBef>
                <a:spcPts val="200"/>
              </a:spcBef>
              <a:spcAft>
                <a:spcPts val="0"/>
              </a:spcAft>
              <a:buClr>
                <a:schemeClr val="dk1"/>
              </a:buClr>
              <a:buSzPts val="1100"/>
              <a:buFont typeface="Arial"/>
              <a:buNone/>
            </a:pPr>
            <a:r>
              <a:rPr lang="en-US" sz="1200"/>
              <a:t>Hitchcock, A. (Director). (1963). </a:t>
            </a:r>
            <a:r>
              <a:rPr lang="en-US" sz="1200" i="1"/>
              <a:t>The birds </a:t>
            </a:r>
            <a:r>
              <a:rPr lang="en-US" sz="1200"/>
              <a:t>[Film]. Alfred J. Hitchcock productions. </a:t>
            </a:r>
            <a:endParaRPr sz="1200"/>
          </a:p>
          <a:p>
            <a:pPr marL="0" lvl="0" indent="0" algn="l" rtl="0">
              <a:spcBef>
                <a:spcPts val="200"/>
              </a:spcBef>
              <a:spcAft>
                <a:spcPts val="0"/>
              </a:spcAft>
              <a:buNone/>
            </a:pPr>
            <a:endParaRPr/>
          </a:p>
          <a:p>
            <a:pPr marL="457200" lvl="0" indent="-457200" algn="l" rtl="0">
              <a:lnSpc>
                <a:spcPct val="115000"/>
              </a:lnSpc>
              <a:spcBef>
                <a:spcPts val="200"/>
              </a:spcBef>
              <a:spcAft>
                <a:spcPts val="0"/>
              </a:spcAft>
              <a:buClr>
                <a:schemeClr val="dk1"/>
              </a:buClr>
              <a:buSzPts val="1100"/>
              <a:buFont typeface="Arial"/>
              <a:buNone/>
            </a:pPr>
            <a:r>
              <a:rPr lang="en-US" sz="1200"/>
              <a:t>Michelson, H. (Artist). (1963). </a:t>
            </a:r>
            <a:r>
              <a:rPr lang="en-US" sz="1200" i="1"/>
              <a:t>The birds</a:t>
            </a:r>
            <a:r>
              <a:rPr lang="en-US" sz="1200"/>
              <a:t> [Storyboard]. Alfred J. Hitchcock productions.</a:t>
            </a:r>
            <a:endParaRPr sz="1200"/>
          </a:p>
          <a:p>
            <a:pPr marL="0" lvl="0" indent="0" algn="l" rtl="0">
              <a:spcBef>
                <a:spcPts val="20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2aaa3a28b0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2aaa3a28b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board shows the opening shots of the film, including the title crawl. The second shows R2D2 and C3PO after landing on Tatooine. The third shows the protagonists’ arrival at the Death Star. </a:t>
            </a:r>
            <a:endParaRPr/>
          </a:p>
          <a:p>
            <a:pPr marL="0" lvl="0" indent="0" algn="l" rtl="0">
              <a:spcBef>
                <a:spcPts val="0"/>
              </a:spcBef>
              <a:spcAft>
                <a:spcPts val="0"/>
              </a:spcAft>
              <a:buNone/>
            </a:pPr>
            <a:endParaRPr/>
          </a:p>
          <a:p>
            <a:pPr marL="457200" lvl="0" indent="-457200" algn="l" rtl="0">
              <a:lnSpc>
                <a:spcPct val="115000"/>
              </a:lnSpc>
              <a:spcBef>
                <a:spcPts val="200"/>
              </a:spcBef>
              <a:spcAft>
                <a:spcPts val="0"/>
              </a:spcAft>
              <a:buClr>
                <a:schemeClr val="dk1"/>
              </a:buClr>
              <a:buSzPts val="1100"/>
              <a:buFont typeface="Arial"/>
              <a:buNone/>
            </a:pPr>
            <a:r>
              <a:rPr lang="en-US" sz="1200"/>
              <a:t>Tavoularis, A., Johnston, J., &amp; Beddoes, I. (Artists). (1977). </a:t>
            </a:r>
            <a:r>
              <a:rPr lang="en-US" sz="1200" i="1"/>
              <a:t>Star wars storyboards. </a:t>
            </a:r>
            <a:r>
              <a:rPr lang="en-US" sz="1200"/>
              <a:t>[Storyboards]. Lucasfilm ltd.</a:t>
            </a:r>
            <a:endParaRPr sz="1200"/>
          </a:p>
          <a:p>
            <a:pPr marL="0" lvl="0" indent="0" algn="l" rtl="0">
              <a:spcBef>
                <a:spcPts val="20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3b9722b67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3b9722b6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457200" algn="l" rtl="0">
              <a:lnSpc>
                <a:spcPct val="115000"/>
              </a:lnSpc>
              <a:spcBef>
                <a:spcPts val="200"/>
              </a:spcBef>
              <a:spcAft>
                <a:spcPts val="0"/>
              </a:spcAft>
              <a:buClr>
                <a:schemeClr val="dk1"/>
              </a:buClr>
              <a:buSzPts val="1100"/>
              <a:buFont typeface="Arial"/>
              <a:buNone/>
            </a:pPr>
            <a:r>
              <a:rPr lang="en-US" sz="1200"/>
              <a:t>Cornish, J. (Artist). (2007). </a:t>
            </a:r>
            <a:r>
              <a:rPr lang="en-US" sz="1200" i="1"/>
              <a:t>Harry potter and the order of the phoenix: Hall of prophecy storyboards</a:t>
            </a:r>
            <a:r>
              <a:rPr lang="en-US" sz="1200"/>
              <a:t>. [Storyboard]. Warner bros. pictures.</a:t>
            </a:r>
            <a:endParaRPr sz="1200"/>
          </a:p>
          <a:p>
            <a:pPr marL="0" lvl="0" indent="0" algn="l" rtl="0">
              <a:spcBef>
                <a:spcPts val="20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3b9722b67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3b9722b67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is the scene where Christian (the protagonist) sees Satine (the love interest) for the first time dancing in The Moulin Rouge establishment. She descends from the ceiling on a big swing and then sings/peforms over top of the audience.</a:t>
            </a:r>
            <a:endParaRPr/>
          </a:p>
          <a:p>
            <a:pPr marL="0" lvl="0" indent="0" algn="l" rtl="0">
              <a:spcBef>
                <a:spcPts val="0"/>
              </a:spcBef>
              <a:spcAft>
                <a:spcPts val="0"/>
              </a:spcAft>
              <a:buNone/>
            </a:pPr>
            <a:endParaRPr/>
          </a:p>
          <a:p>
            <a:pPr marL="457200" lvl="0" indent="-457200" algn="l" rtl="0">
              <a:lnSpc>
                <a:spcPct val="115000"/>
              </a:lnSpc>
              <a:spcBef>
                <a:spcPts val="200"/>
              </a:spcBef>
              <a:spcAft>
                <a:spcPts val="0"/>
              </a:spcAft>
              <a:buClr>
                <a:schemeClr val="dk1"/>
              </a:buClr>
              <a:buSzPts val="1100"/>
              <a:buFont typeface="Arial"/>
              <a:buNone/>
            </a:pPr>
            <a:r>
              <a:rPr lang="en-US" sz="1200"/>
              <a:t>Russell, D. (Artist). (2001). </a:t>
            </a:r>
            <a:r>
              <a:rPr lang="en-US" sz="1200" i="1"/>
              <a:t>Moulin rouge storyboards</a:t>
            </a:r>
            <a:r>
              <a:rPr lang="en-US" sz="1200"/>
              <a:t>. [Storyboard]. 20th century fox.</a:t>
            </a:r>
            <a:endParaRPr sz="1200"/>
          </a:p>
          <a:p>
            <a:pPr marL="0" lvl="0" indent="0" algn="l" rtl="0">
              <a:spcBef>
                <a:spcPts val="20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2aaa3a28b0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2aaa3a28b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Cognitive Comics</a:t>
            </a:r>
            <a:r>
              <a:rPr lang="en-US" sz="1200">
                <a:latin typeface="Calibri"/>
                <a:ea typeface="Calibri"/>
                <a:cs typeface="Calibri"/>
                <a:sym typeface="Calibri"/>
              </a:rPr>
              <a:t>. Strategies. </a:t>
            </a:r>
            <a:r>
              <a:rPr lang="en-US" sz="1200">
                <a:solidFill>
                  <a:srgbClr val="1155CC"/>
                </a:solidFill>
                <a:latin typeface="Calibri"/>
                <a:ea typeface="Calibri"/>
                <a:cs typeface="Calibri"/>
                <a:sym typeface="Calibri"/>
              </a:rPr>
              <a:t>https://learn.k20center.ou.edu/strategy/198</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2aaa3a28b0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2aaa3a28b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457200" algn="l" rtl="0">
              <a:lnSpc>
                <a:spcPct val="115000"/>
              </a:lnSpc>
              <a:spcBef>
                <a:spcPts val="200"/>
              </a:spcBef>
              <a:spcAft>
                <a:spcPts val="0"/>
              </a:spcAft>
              <a:buClr>
                <a:schemeClr val="dk1"/>
              </a:buClr>
              <a:buSzPts val="1100"/>
              <a:buFont typeface="Arial"/>
              <a:buNone/>
            </a:pPr>
            <a:r>
              <a:rPr lang="en-US" sz="1200"/>
              <a:t>Kahrs, J. (Director). (2012). </a:t>
            </a:r>
            <a:r>
              <a:rPr lang="en-US" sz="1200" i="1"/>
              <a:t>Paperman. </a:t>
            </a:r>
            <a:r>
              <a:rPr lang="en-US" sz="1200"/>
              <a:t>[Short Film]. Walt Disney animation studios.</a:t>
            </a:r>
            <a:endParaRPr sz="1200"/>
          </a:p>
          <a:p>
            <a:pPr marL="0" lvl="0" indent="0" algn="l" rtl="0">
              <a:spcBef>
                <a:spcPts val="20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Two Stars and a Wish</a:t>
            </a:r>
            <a:r>
              <a:rPr lang="en-US" sz="1200">
                <a:latin typeface="Calibri"/>
                <a:ea typeface="Calibri"/>
                <a:cs typeface="Calibri"/>
                <a:sym typeface="Calibri"/>
              </a:rPr>
              <a:t>. Strategies. </a:t>
            </a:r>
            <a:r>
              <a:rPr lang="en-US" sz="1200">
                <a:solidFill>
                  <a:srgbClr val="1155CC"/>
                </a:solidFill>
                <a:latin typeface="Calibri"/>
                <a:ea typeface="Calibri"/>
                <a:cs typeface="Calibri"/>
                <a:sym typeface="Calibri"/>
              </a:rPr>
              <a:t>https://learn.k20center.ou.edu/strategy/83</a:t>
            </a:r>
            <a:endParaRPr sz="12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Card Sort</a:t>
            </a:r>
            <a:r>
              <a:rPr lang="en-US" sz="1200">
                <a:latin typeface="Calibri"/>
                <a:ea typeface="Calibri"/>
                <a:cs typeface="Calibri"/>
                <a:sym typeface="Calibri"/>
              </a:rPr>
              <a:t>. Strategies. </a:t>
            </a:r>
            <a:r>
              <a:rPr lang="en-US" sz="1200">
                <a:solidFill>
                  <a:srgbClr val="1155CC"/>
                </a:solidFill>
                <a:latin typeface="Calibri"/>
                <a:ea typeface="Calibri"/>
                <a:cs typeface="Calibri"/>
                <a:sym typeface="Calibri"/>
              </a:rPr>
              <a:t>https://learn.k20center.ou.edu/strategy/147</a:t>
            </a:r>
            <a:endParaRPr sz="12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3b9963430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3b99634309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Card Sort</a:t>
            </a:r>
            <a:r>
              <a:rPr lang="en-US" sz="1200">
                <a:latin typeface="Calibri"/>
                <a:ea typeface="Calibri"/>
                <a:cs typeface="Calibri"/>
                <a:sym typeface="Calibri"/>
              </a:rPr>
              <a:t>. Strategies. </a:t>
            </a:r>
            <a:r>
              <a:rPr lang="en-US" sz="1200" u="sng">
                <a:solidFill>
                  <a:schemeClr val="hlink"/>
                </a:solidFill>
                <a:latin typeface="Calibri"/>
                <a:ea typeface="Calibri"/>
                <a:cs typeface="Calibri"/>
                <a:sym typeface="Calibri"/>
                <a:hlinkClick r:id="rId3"/>
              </a:rPr>
              <a:t>https://learn.k20center.ou.edu/strategy/147</a:t>
            </a:r>
            <a:r>
              <a:rPr lang="en-US" sz="1200">
                <a:solidFill>
                  <a:srgbClr val="1155CC"/>
                </a:solidFill>
                <a:latin typeface="Calibri"/>
                <a:ea typeface="Calibri"/>
                <a:cs typeface="Calibri"/>
                <a:sym typeface="Calibri"/>
              </a:rPr>
              <a:t> Narrative</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Plot. The events of the story depicted on screen.</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Story: In a narrative film, all the events that we see and hear, plus all those that we infer or assume to have occurred, arranged in their presumed causal relations, chronological order, duration, frequency, and spatial location.</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Scene. A unit of film composed of a number of interrelated shots, unified usually by a central concern -- a location, an incident, or a minor dramatic climax.</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Shot. A single piece of unedited footage (no cuts).</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Mise en Scene (‘Meez on sin’ - What’s Shown on the Screen)</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Settings can be realistic, fantastical, or limbo (all white). Where the scene takes place.</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Color. The color scheme of a shot/scene. Can use warm, cold, or neutral colors (or a mix).</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Props. Any non-living objects placed in the frame of the shot.</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Costume. The wardrobe of the characters.</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Cinematography</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High angle shot. A shot in which the subject is photographed from above, usually making the characters appear smaller and weaker.</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Low angle shot. A shot in which the subject is photographed from below, usually making the characters appear taller and stronger.</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Long shot. Includes an amount of picture within the frame which typically shows at least the whole body of an actor, but may show more.</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Medium shot. A relatively close shot, revealing a moderate amount of detail. A medium shot of a figure generally includes the body from the knees or waist up. The most common shot for filming actors and actresses</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Editing</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Long take. A shot of lengthy duration.</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Short take. Quick shots, typically referring to a single scene.</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Cut. When the film is ‘sliced’ to introduce a new piece of film. Where different shots are joined.</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Shot/reverse shot: Two or more shots edited together that alternate characters, typically in a conversation situation.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8" name="Google Shape;1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4" name="Google Shape;12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3b99634309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3b9963430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4d3c8aa87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4d3c8aa8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457200" algn="l" rtl="0">
              <a:lnSpc>
                <a:spcPct val="115000"/>
              </a:lnSpc>
              <a:spcBef>
                <a:spcPts val="200"/>
              </a:spcBef>
              <a:spcAft>
                <a:spcPts val="0"/>
              </a:spcAft>
              <a:buClr>
                <a:schemeClr val="dk1"/>
              </a:buClr>
              <a:buSzPts val="1100"/>
              <a:buFont typeface="Arial"/>
              <a:buNone/>
            </a:pPr>
            <a:r>
              <a:rPr lang="en-US" sz="1200"/>
              <a:t>Szhou, T. &amp; Szhou, T.  [@everyframeapainting] (2025, Jan. 13). </a:t>
            </a:r>
            <a:r>
              <a:rPr lang="en-US" sz="1200" i="1"/>
              <a:t>Where do you put the camera? </a:t>
            </a:r>
            <a:r>
              <a:rPr lang="en-US" sz="1200"/>
              <a:t>[Video]. YouTube. </a:t>
            </a:r>
            <a:r>
              <a:rPr lang="en-US" sz="1200" u="sng">
                <a:solidFill>
                  <a:srgbClr val="1155CC"/>
                </a:solidFill>
                <a:hlinkClick r:id="rId3">
                  <a:extLst>
                    <a:ext uri="{A12FA001-AC4F-418D-AE19-62706E023703}">
                      <ahyp:hlinkClr xmlns:ahyp="http://schemas.microsoft.com/office/drawing/2018/hyperlinkcolor" val="tx"/>
                    </a:ext>
                  </a:extLst>
                </a:hlinkClick>
              </a:rPr>
              <a:t>https://www.youtube.com/watch?v=wa1O3nqW5hQ</a:t>
            </a:r>
            <a:endParaRPr sz="1200"/>
          </a:p>
          <a:p>
            <a:pPr marL="0" lvl="0" indent="0" algn="l" rtl="0">
              <a:spcBef>
                <a:spcPts val="2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5"/>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2" name="Google Shape;22;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3"/>
        <p:cNvGrpSpPr/>
        <p:nvPr/>
      </p:nvGrpSpPr>
      <p:grpSpPr>
        <a:xfrm>
          <a:off x="0" y="0"/>
          <a:ext cx="0" cy="0"/>
          <a:chOff x="0" y="0"/>
          <a:chExt cx="0" cy="0"/>
        </a:xfrm>
      </p:grpSpPr>
      <p:pic>
        <p:nvPicPr>
          <p:cNvPr id="24" name="Google Shape;24;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5" name="Google Shape;25;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7" name="Google Shape;27;p6"/>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8"/>
        <p:cNvGrpSpPr/>
        <p:nvPr/>
      </p:nvGrpSpPr>
      <p:grpSpPr>
        <a:xfrm>
          <a:off x="0" y="0"/>
          <a:ext cx="0" cy="0"/>
          <a:chOff x="0" y="0"/>
          <a:chExt cx="0" cy="0"/>
        </a:xfrm>
      </p:grpSpPr>
      <p:sp>
        <p:nvSpPr>
          <p:cNvPr id="29" name="Google Shape;29;p7"/>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0" name="Google Shape;30;p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1" name="Google Shape;31;p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33" name="Google Shape;33;p7"/>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4" name="Google Shape;34;p7"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8"/>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8" name="Google Shape;38;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SoqXjGs8ajw"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hf9ZTdrsEhY"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XrqSF2OOz_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DRJvd-JhSQw?si=kKyneKh50WHClh-B"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wa1O3nqW5hQ"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u="sng"/>
              <a:t>Garden State</a:t>
            </a:r>
            <a:r>
              <a:rPr lang="en-US"/>
              <a:t> (Dir. Zach Braff, 2004)</a:t>
            </a:r>
            <a:endParaRPr/>
          </a:p>
        </p:txBody>
      </p:sp>
      <p:sp>
        <p:nvSpPr>
          <p:cNvPr id="145" name="Google Shape;145;p31"/>
          <p:cNvSpPr txBox="1"/>
          <p:nvPr/>
        </p:nvSpPr>
        <p:spPr>
          <a:xfrm>
            <a:off x="5869978" y="3507227"/>
            <a:ext cx="2933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46" name="Google Shape;146;p31" descr=" " title="Opening scene for Garden State">
            <a:hlinkClick r:id="rId3"/>
          </p:cNvPr>
          <p:cNvPicPr preferRelativeResize="0"/>
          <p:nvPr/>
        </p:nvPicPr>
        <p:blipFill>
          <a:blip r:embed="rId4">
            <a:alphaModFix/>
          </a:blip>
          <a:stretch>
            <a:fillRect/>
          </a:stretch>
        </p:blipFill>
        <p:spPr>
          <a:xfrm>
            <a:off x="1802450" y="1500377"/>
            <a:ext cx="5004000" cy="2814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u="sng"/>
              <a:t>Wall-E</a:t>
            </a:r>
            <a:r>
              <a:rPr lang="en-US"/>
              <a:t> (Dir. Andrew Stanton, 2008)</a:t>
            </a:r>
            <a:endParaRPr/>
          </a:p>
        </p:txBody>
      </p:sp>
      <p:sp>
        <p:nvSpPr>
          <p:cNvPr id="152" name="Google Shape;152;p32"/>
          <p:cNvSpPr txBox="1"/>
          <p:nvPr/>
        </p:nvSpPr>
        <p:spPr>
          <a:xfrm>
            <a:off x="5869978" y="3507227"/>
            <a:ext cx="2933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53" name="Google Shape;153;p32" descr="Thomas Newman's score for this Pixar gem has lots of great moments, and one of the more entertaining ones is this throwback to the type of music Burt Bacharach was famous for in the 60s. It fits perfectly in this hilarious date montage, as WALL-E tries to bring EVE back to life.&#10;&#10;Directed by Andrew Stanton, with original score by the amazing Thomas Newman." title="WALL-E (2008) - 'First Date' scene [1080]">
            <a:hlinkClick r:id="rId3"/>
          </p:cNvPr>
          <p:cNvPicPr preferRelativeResize="0"/>
          <p:nvPr/>
        </p:nvPicPr>
        <p:blipFill>
          <a:blip r:embed="rId4">
            <a:alphaModFix/>
          </a:blip>
          <a:stretch>
            <a:fillRect/>
          </a:stretch>
        </p:blipFill>
        <p:spPr>
          <a:xfrm>
            <a:off x="1801368" y="1499616"/>
            <a:ext cx="5001768" cy="28163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3"/>
          <p:cNvSpPr>
            <a:spLocks noGrp="1"/>
          </p:cNvSpPr>
          <p:nvPr>
            <p:ph type="pic" idx="2"/>
          </p:nvPr>
        </p:nvSpPr>
        <p:spPr>
          <a:xfrm>
            <a:off x="5911850" y="1663336"/>
            <a:ext cx="1828800" cy="1827900"/>
          </a:xfrm>
          <a:prstGeom prst="rect">
            <a:avLst/>
          </a:prstGeom>
        </p:spPr>
        <p:txBody>
          <a:bodyPr/>
          <a:lstStyle/>
          <a:p>
            <a:endParaRPr lang="en-US"/>
          </a:p>
        </p:txBody>
      </p:sp>
      <p:pic>
        <p:nvPicPr>
          <p:cNvPr id="159" name="Google Shape;159;p33"/>
          <p:cNvPicPr preferRelativeResize="0"/>
          <p:nvPr/>
        </p:nvPicPr>
        <p:blipFill>
          <a:blip r:embed="rId3">
            <a:alphaModFix/>
          </a:blip>
          <a:stretch>
            <a:fillRect/>
          </a:stretch>
        </p:blipFill>
        <p:spPr>
          <a:xfrm>
            <a:off x="198087" y="457200"/>
            <a:ext cx="8290625" cy="4663475"/>
          </a:xfrm>
          <a:prstGeom prst="rect">
            <a:avLst/>
          </a:prstGeom>
          <a:noFill/>
          <a:ln>
            <a:noFill/>
          </a:ln>
        </p:spPr>
      </p:pic>
      <p:sp>
        <p:nvSpPr>
          <p:cNvPr id="160" name="Google Shape;160;p33"/>
          <p:cNvSpPr txBox="1">
            <a:spLocks noGrp="1"/>
          </p:cNvSpPr>
          <p:nvPr>
            <p:ph type="title"/>
          </p:nvPr>
        </p:nvSpPr>
        <p:spPr>
          <a:xfrm>
            <a:off x="457200" y="-37855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Jurassic Park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4"/>
          <p:cNvSpPr>
            <a:spLocks noGrp="1"/>
          </p:cNvSpPr>
          <p:nvPr>
            <p:ph type="pic" idx="2"/>
          </p:nvPr>
        </p:nvSpPr>
        <p:spPr>
          <a:xfrm>
            <a:off x="5911850" y="1663336"/>
            <a:ext cx="1828800" cy="1827900"/>
          </a:xfrm>
          <a:prstGeom prst="rect">
            <a:avLst/>
          </a:prstGeom>
        </p:spPr>
        <p:txBody>
          <a:bodyPr/>
          <a:lstStyle/>
          <a:p>
            <a:endParaRPr lang="en-US"/>
          </a:p>
        </p:txBody>
      </p:sp>
      <p:pic>
        <p:nvPicPr>
          <p:cNvPr id="166" name="Google Shape;166;p34"/>
          <p:cNvPicPr preferRelativeResize="0"/>
          <p:nvPr/>
        </p:nvPicPr>
        <p:blipFill>
          <a:blip r:embed="rId3">
            <a:alphaModFix/>
          </a:blip>
          <a:stretch>
            <a:fillRect/>
          </a:stretch>
        </p:blipFill>
        <p:spPr>
          <a:xfrm>
            <a:off x="201168" y="459486"/>
            <a:ext cx="7116410" cy="4663440"/>
          </a:xfrm>
          <a:prstGeom prst="rect">
            <a:avLst/>
          </a:prstGeom>
          <a:noFill/>
          <a:ln>
            <a:noFill/>
          </a:ln>
        </p:spPr>
      </p:pic>
      <p:sp>
        <p:nvSpPr>
          <p:cNvPr id="167" name="Google Shape;167;p34"/>
          <p:cNvSpPr txBox="1">
            <a:spLocks noGrp="1"/>
          </p:cNvSpPr>
          <p:nvPr>
            <p:ph type="title"/>
          </p:nvPr>
        </p:nvSpPr>
        <p:spPr>
          <a:xfrm>
            <a:off x="457200" y="-37855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The Birds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35"/>
          <p:cNvPicPr preferRelativeResize="0"/>
          <p:nvPr/>
        </p:nvPicPr>
        <p:blipFill>
          <a:blip r:embed="rId3">
            <a:alphaModFix/>
          </a:blip>
          <a:stretch>
            <a:fillRect/>
          </a:stretch>
        </p:blipFill>
        <p:spPr>
          <a:xfrm>
            <a:off x="201168" y="459486"/>
            <a:ext cx="4448921" cy="4663439"/>
          </a:xfrm>
          <a:prstGeom prst="rect">
            <a:avLst/>
          </a:prstGeom>
          <a:noFill/>
          <a:ln>
            <a:noFill/>
          </a:ln>
        </p:spPr>
      </p:pic>
      <p:sp>
        <p:nvSpPr>
          <p:cNvPr id="173" name="Google Shape;173;p35"/>
          <p:cNvSpPr txBox="1">
            <a:spLocks noGrp="1"/>
          </p:cNvSpPr>
          <p:nvPr>
            <p:ph type="title"/>
          </p:nvPr>
        </p:nvSpPr>
        <p:spPr>
          <a:xfrm>
            <a:off x="457200" y="-37855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Star Wars</a:t>
            </a:r>
            <a:endParaRPr/>
          </a:p>
        </p:txBody>
      </p:sp>
      <p:pic>
        <p:nvPicPr>
          <p:cNvPr id="174" name="Google Shape;174;p35" title="Lights Camera Action Cover (1).png"/>
          <p:cNvPicPr preferRelativeResize="0"/>
          <p:nvPr/>
        </p:nvPicPr>
        <p:blipFill>
          <a:blip r:embed="rId4">
            <a:alphaModFix/>
          </a:blip>
          <a:stretch>
            <a:fillRect/>
          </a:stretch>
        </p:blipFill>
        <p:spPr>
          <a:xfrm>
            <a:off x="5393727" y="478858"/>
            <a:ext cx="3462950" cy="3462950"/>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36"/>
          <p:cNvPicPr preferRelativeResize="0"/>
          <p:nvPr/>
        </p:nvPicPr>
        <p:blipFill>
          <a:blip r:embed="rId3">
            <a:alphaModFix/>
          </a:blip>
          <a:stretch>
            <a:fillRect/>
          </a:stretch>
        </p:blipFill>
        <p:spPr>
          <a:xfrm>
            <a:off x="201168" y="459486"/>
            <a:ext cx="7153716" cy="4663440"/>
          </a:xfrm>
          <a:prstGeom prst="rect">
            <a:avLst/>
          </a:prstGeom>
          <a:noFill/>
          <a:ln>
            <a:noFill/>
          </a:ln>
        </p:spPr>
      </p:pic>
      <p:sp>
        <p:nvSpPr>
          <p:cNvPr id="180" name="Google Shape;180;p36"/>
          <p:cNvSpPr txBox="1">
            <a:spLocks noGrp="1"/>
          </p:cNvSpPr>
          <p:nvPr>
            <p:ph type="title"/>
          </p:nvPr>
        </p:nvSpPr>
        <p:spPr>
          <a:xfrm>
            <a:off x="457200" y="-37855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Harry Potter and the Order of the Phoenix</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37"/>
          <p:cNvPicPr preferRelativeResize="0"/>
          <p:nvPr/>
        </p:nvPicPr>
        <p:blipFill>
          <a:blip r:embed="rId3">
            <a:alphaModFix/>
          </a:blip>
          <a:stretch>
            <a:fillRect/>
          </a:stretch>
        </p:blipFill>
        <p:spPr>
          <a:xfrm>
            <a:off x="201168" y="459486"/>
            <a:ext cx="4016200" cy="4663441"/>
          </a:xfrm>
          <a:prstGeom prst="rect">
            <a:avLst/>
          </a:prstGeom>
          <a:noFill/>
          <a:ln>
            <a:noFill/>
          </a:ln>
        </p:spPr>
      </p:pic>
      <p:sp>
        <p:nvSpPr>
          <p:cNvPr id="186" name="Google Shape;186;p37"/>
          <p:cNvSpPr txBox="1">
            <a:spLocks noGrp="1"/>
          </p:cNvSpPr>
          <p:nvPr>
            <p:ph type="title"/>
          </p:nvPr>
        </p:nvSpPr>
        <p:spPr>
          <a:xfrm>
            <a:off x="457200" y="-37855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Moulin Rouge</a:t>
            </a:r>
            <a:endParaRPr/>
          </a:p>
        </p:txBody>
      </p:sp>
      <p:pic>
        <p:nvPicPr>
          <p:cNvPr id="187" name="Google Shape;187;p37" title="Lights Camera Action Cover (1).png"/>
          <p:cNvPicPr preferRelativeResize="0"/>
          <p:nvPr/>
        </p:nvPicPr>
        <p:blipFill>
          <a:blip r:embed="rId4">
            <a:alphaModFix/>
          </a:blip>
          <a:stretch>
            <a:fillRect/>
          </a:stretch>
        </p:blipFill>
        <p:spPr>
          <a:xfrm>
            <a:off x="5393727" y="478858"/>
            <a:ext cx="3462950" cy="3462950"/>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Cognitive Comics (Create a storyboard)</a:t>
            </a:r>
            <a:endParaRPr/>
          </a:p>
        </p:txBody>
      </p:sp>
      <p:sp>
        <p:nvSpPr>
          <p:cNvPr id="193" name="Google Shape;193;p38"/>
          <p:cNvSpPr txBox="1">
            <a:spLocks noGrp="1"/>
          </p:cNvSpPr>
          <p:nvPr>
            <p:ph type="body" idx="1"/>
          </p:nvPr>
        </p:nvSpPr>
        <p:spPr>
          <a:xfrm>
            <a:off x="457200" y="1204200"/>
            <a:ext cx="5528100" cy="36210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US" sz="3100"/>
              <a:t>-A character discovers a hidden door in their house that leads to a mysterious room. They hesitate, but curiosity gets the better of them. The room holds something they didn’t expect—something both wondrous and slightly terrifying.</a:t>
            </a:r>
            <a:endParaRPr sz="3100"/>
          </a:p>
        </p:txBody>
      </p:sp>
      <p:sp>
        <p:nvSpPr>
          <p:cNvPr id="194" name="Google Shape;194;p38"/>
          <p:cNvSpPr>
            <a:spLocks noGrp="1"/>
          </p:cNvSpPr>
          <p:nvPr>
            <p:ph type="pic" idx="2"/>
          </p:nvPr>
        </p:nvSpPr>
        <p:spPr>
          <a:xfrm>
            <a:off x="5911850" y="1663336"/>
            <a:ext cx="1828800" cy="1827900"/>
          </a:xfrm>
          <a:prstGeom prst="rect">
            <a:avLst/>
          </a:prstGeom>
        </p:spPr>
        <p:txBody>
          <a:bodyPr/>
          <a:lstStyle/>
          <a:p>
            <a:endParaRPr lang="en-US"/>
          </a:p>
        </p:txBody>
      </p:sp>
      <p:pic>
        <p:nvPicPr>
          <p:cNvPr id="195" name="Google Shape;195;p38"/>
          <p:cNvPicPr preferRelativeResize="0"/>
          <p:nvPr/>
        </p:nvPicPr>
        <p:blipFill>
          <a:blip r:embed="rId3">
            <a:alphaModFix/>
          </a:blip>
          <a:stretch>
            <a:fillRect/>
          </a:stretch>
        </p:blipFill>
        <p:spPr>
          <a:xfrm>
            <a:off x="5839328" y="1423987"/>
            <a:ext cx="2762250" cy="2295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9"/>
          <p:cNvSpPr txBox="1">
            <a:spLocks noGrp="1"/>
          </p:cNvSpPr>
          <p:nvPr>
            <p:ph type="title"/>
          </p:nvPr>
        </p:nvSpPr>
        <p:spPr>
          <a:xfrm>
            <a:off x="205100" y="-24275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Your turn!</a:t>
            </a:r>
            <a:endParaRPr/>
          </a:p>
        </p:txBody>
      </p:sp>
      <p:sp>
        <p:nvSpPr>
          <p:cNvPr id="201" name="Google Shape;201;p39"/>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endParaRPr/>
          </a:p>
        </p:txBody>
      </p:sp>
      <p:sp>
        <p:nvSpPr>
          <p:cNvPr id="202" name="Google Shape;202;p39"/>
          <p:cNvSpPr>
            <a:spLocks noGrp="1"/>
          </p:cNvSpPr>
          <p:nvPr>
            <p:ph type="pic" idx="2"/>
          </p:nvPr>
        </p:nvSpPr>
        <p:spPr>
          <a:xfrm>
            <a:off x="5911850" y="1663336"/>
            <a:ext cx="1828800" cy="1827900"/>
          </a:xfrm>
          <a:prstGeom prst="rect">
            <a:avLst/>
          </a:prstGeom>
        </p:spPr>
        <p:txBody>
          <a:bodyPr/>
          <a:lstStyle/>
          <a:p>
            <a:endParaRPr lang="en-US"/>
          </a:p>
        </p:txBody>
      </p:sp>
      <p:pic>
        <p:nvPicPr>
          <p:cNvPr id="203" name="Google Shape;203;p39" descr="Original Video Sound and Music&#10;&#10;&#10;&#10;Credit goes to Walt Disney Films" title="Walt Disney Short Film: Paperman">
            <a:hlinkClick r:id="rId3"/>
          </p:cNvPr>
          <p:cNvPicPr preferRelativeResize="0"/>
          <p:nvPr/>
        </p:nvPicPr>
        <p:blipFill>
          <a:blip r:embed="rId4">
            <a:alphaModFix/>
          </a:blip>
          <a:stretch>
            <a:fillRect/>
          </a:stretch>
        </p:blipFill>
        <p:spPr>
          <a:xfrm>
            <a:off x="0" y="614650"/>
            <a:ext cx="8051289" cy="4528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Two Stars and a Wish</a:t>
            </a:r>
            <a:endParaRPr/>
          </a:p>
        </p:txBody>
      </p:sp>
      <p:sp>
        <p:nvSpPr>
          <p:cNvPr id="209" name="Google Shape;209;p40"/>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520"/>
              </a:spcBef>
              <a:spcAft>
                <a:spcPts val="0"/>
              </a:spcAft>
              <a:buSzPts val="2600"/>
              <a:buChar char="•"/>
            </a:pPr>
            <a:r>
              <a:rPr lang="en-US"/>
              <a:t>What are </a:t>
            </a:r>
            <a:r>
              <a:rPr lang="en-US" b="1"/>
              <a:t>TWO </a:t>
            </a:r>
            <a:r>
              <a:rPr lang="en-US"/>
              <a:t>key things you learned about how film techniques add to the meaning of a film?</a:t>
            </a:r>
            <a:endParaRPr/>
          </a:p>
          <a:p>
            <a:pPr marL="457200" lvl="0" indent="-393700" algn="l" rtl="0">
              <a:lnSpc>
                <a:spcPct val="100000"/>
              </a:lnSpc>
              <a:spcBef>
                <a:spcPts val="0"/>
              </a:spcBef>
              <a:spcAft>
                <a:spcPts val="0"/>
              </a:spcAft>
              <a:buSzPts val="2600"/>
              <a:buChar char="•"/>
            </a:pPr>
            <a:r>
              <a:rPr lang="en-US"/>
              <a:t>What is </a:t>
            </a:r>
            <a:r>
              <a:rPr lang="en-US" b="1"/>
              <a:t>ONE </a:t>
            </a:r>
            <a:r>
              <a:rPr lang="en-US"/>
              <a:t>question that you still have about today’s lesson?</a:t>
            </a:r>
            <a:endParaRPr/>
          </a:p>
        </p:txBody>
      </p:sp>
      <p:pic>
        <p:nvPicPr>
          <p:cNvPr id="210" name="Google Shape;210;p40"/>
          <p:cNvPicPr preferRelativeResize="0"/>
          <p:nvPr/>
        </p:nvPicPr>
        <p:blipFill rotWithShape="1">
          <a:blip r:embed="rId3">
            <a:alphaModFix/>
          </a:blip>
          <a:srcRect/>
          <a:stretch/>
        </p:blipFill>
        <p:spPr>
          <a:xfrm>
            <a:off x="5673500" y="1305047"/>
            <a:ext cx="3108961" cy="263225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457200" y="111150"/>
            <a:ext cx="8229600" cy="25233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What is your favorite movie and why?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Card Sort</a:t>
            </a:r>
            <a:endParaRPr/>
          </a:p>
        </p:txBody>
      </p:sp>
      <p:sp>
        <p:nvSpPr>
          <p:cNvPr id="100" name="Google Shape;100;p24"/>
          <p:cNvSpPr txBox="1"/>
          <p:nvPr/>
        </p:nvSpPr>
        <p:spPr>
          <a:xfrm>
            <a:off x="536050" y="1360575"/>
            <a:ext cx="5094300" cy="32574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chemeClr val="accent4"/>
              </a:buClr>
              <a:buSzPts val="2000"/>
              <a:buFont typeface="Calibri"/>
              <a:buChar char="●"/>
            </a:pPr>
            <a:r>
              <a:rPr lang="en-US" sz="2000">
                <a:solidFill>
                  <a:schemeClr val="dk1"/>
                </a:solidFill>
                <a:latin typeface="Calibri"/>
                <a:ea typeface="Calibri"/>
                <a:cs typeface="Calibri"/>
                <a:sym typeface="Calibri"/>
              </a:rPr>
              <a:t>Match the vocabulary words with their definitions.</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a:solidFill>
                <a:schemeClr val="dk1"/>
              </a:solidFill>
              <a:latin typeface="Calibri"/>
              <a:ea typeface="Calibri"/>
              <a:cs typeface="Calibri"/>
              <a:sym typeface="Calibri"/>
            </a:endParaRPr>
          </a:p>
          <a:p>
            <a:pPr marL="101600" marR="0" lvl="0" indent="0" algn="l" rtl="0">
              <a:lnSpc>
                <a:spcPct val="100000"/>
              </a:lnSpc>
              <a:spcBef>
                <a:spcPts val="0"/>
              </a:spcBef>
              <a:spcAft>
                <a:spcPts val="0"/>
              </a:spcAft>
              <a:buNone/>
            </a:pPr>
            <a:endParaRPr sz="2000">
              <a:solidFill>
                <a:schemeClr val="dk1"/>
              </a:solidFill>
              <a:latin typeface="Calibri"/>
              <a:ea typeface="Calibri"/>
              <a:cs typeface="Calibri"/>
              <a:sym typeface="Calibri"/>
            </a:endParaRPr>
          </a:p>
          <a:p>
            <a:pPr marL="101600" marR="0" lvl="0" indent="0" algn="l" rtl="0">
              <a:lnSpc>
                <a:spcPct val="100000"/>
              </a:lnSpc>
              <a:spcBef>
                <a:spcPts val="0"/>
              </a:spcBef>
              <a:spcAft>
                <a:spcPts val="0"/>
              </a:spcAft>
              <a:buNone/>
            </a:pPr>
            <a:endParaRPr sz="200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accent4"/>
              </a:buClr>
              <a:buSzPts val="2000"/>
              <a:buFont typeface="Calibri"/>
              <a:buChar char="●"/>
            </a:pPr>
            <a:r>
              <a:rPr lang="en-US" sz="2000">
                <a:solidFill>
                  <a:schemeClr val="dk1"/>
                </a:solidFill>
                <a:latin typeface="Calibri"/>
                <a:ea typeface="Calibri"/>
                <a:cs typeface="Calibri"/>
                <a:sym typeface="Calibri"/>
              </a:rPr>
              <a:t>Once matched, create four categories to organize the matched vocabulary.</a:t>
            </a:r>
            <a:endParaRPr sz="2000" b="0" i="0" u="none" strike="noStrike" cap="none">
              <a:solidFill>
                <a:schemeClr val="dk1"/>
              </a:solidFill>
              <a:latin typeface="Calibri"/>
              <a:ea typeface="Calibri"/>
              <a:cs typeface="Calibri"/>
              <a:sym typeface="Calibri"/>
            </a:endParaRPr>
          </a:p>
        </p:txBody>
      </p:sp>
      <p:pic>
        <p:nvPicPr>
          <p:cNvPr id="101" name="Google Shape;101;p24"/>
          <p:cNvPicPr preferRelativeResize="0"/>
          <p:nvPr/>
        </p:nvPicPr>
        <p:blipFill>
          <a:blip r:embed="rId3">
            <a:alphaModFix/>
          </a:blip>
          <a:stretch>
            <a:fillRect/>
          </a:stretch>
        </p:blipFill>
        <p:spPr>
          <a:xfrm>
            <a:off x="5695325" y="1360575"/>
            <a:ext cx="3446525" cy="1924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Definition Discussion</a:t>
            </a:r>
            <a:endParaRPr/>
          </a:p>
        </p:txBody>
      </p:sp>
      <p:sp>
        <p:nvSpPr>
          <p:cNvPr id="107" name="Google Shape;107;p25"/>
          <p:cNvSpPr txBox="1"/>
          <p:nvPr/>
        </p:nvSpPr>
        <p:spPr>
          <a:xfrm>
            <a:off x="536050" y="1360575"/>
            <a:ext cx="4160700" cy="3257400"/>
          </a:xfrm>
          <a:prstGeom prst="rect">
            <a:avLst/>
          </a:prstGeom>
          <a:noFill/>
          <a:ln>
            <a:noFill/>
          </a:ln>
        </p:spPr>
        <p:txBody>
          <a:bodyPr spcFirstLastPara="1" wrap="square" lIns="91425" tIns="91425" rIns="91425" bIns="91425" anchor="t" anchorCtr="0">
            <a:noAutofit/>
          </a:bodyPr>
          <a:lstStyle/>
          <a:p>
            <a:pPr marL="914400" marR="0" lvl="1" indent="-355600" algn="l" rtl="0">
              <a:lnSpc>
                <a:spcPct val="100000"/>
              </a:lnSpc>
              <a:spcBef>
                <a:spcPts val="0"/>
              </a:spcBef>
              <a:spcAft>
                <a:spcPts val="0"/>
              </a:spcAft>
              <a:buClr>
                <a:schemeClr val="dk1"/>
              </a:buClr>
              <a:buSzPts val="2000"/>
              <a:buFont typeface="Calibri"/>
              <a:buAutoNum type="alphaUcPeriod"/>
            </a:pPr>
            <a:r>
              <a:rPr lang="en-US" sz="2000">
                <a:solidFill>
                  <a:schemeClr val="dk1"/>
                </a:solidFill>
                <a:latin typeface="Calibri"/>
                <a:ea typeface="Calibri"/>
                <a:cs typeface="Calibri"/>
                <a:sym typeface="Calibri"/>
              </a:rPr>
              <a:t>Plot</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a:pPr>
            <a:r>
              <a:rPr lang="en-US" sz="2000">
                <a:solidFill>
                  <a:schemeClr val="dk1"/>
                </a:solidFill>
                <a:latin typeface="Calibri"/>
                <a:ea typeface="Calibri"/>
                <a:cs typeface="Calibri"/>
                <a:sym typeface="Calibri"/>
              </a:rPr>
              <a:t>Story</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a:pPr>
            <a:r>
              <a:rPr lang="en-US" sz="2000">
                <a:solidFill>
                  <a:schemeClr val="dk1"/>
                </a:solidFill>
                <a:latin typeface="Calibri"/>
                <a:ea typeface="Calibri"/>
                <a:cs typeface="Calibri"/>
                <a:sym typeface="Calibri"/>
              </a:rPr>
              <a:t>Scene</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a:pPr>
            <a:r>
              <a:rPr lang="en-US" sz="2000">
                <a:solidFill>
                  <a:schemeClr val="dk1"/>
                </a:solidFill>
                <a:latin typeface="Calibri"/>
                <a:ea typeface="Calibri"/>
                <a:cs typeface="Calibri"/>
                <a:sym typeface="Calibri"/>
              </a:rPr>
              <a:t>Shot</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a:pPr>
            <a:r>
              <a:rPr lang="en-US" sz="2000">
                <a:solidFill>
                  <a:schemeClr val="dk1"/>
                </a:solidFill>
                <a:latin typeface="Calibri"/>
                <a:ea typeface="Calibri"/>
                <a:cs typeface="Calibri"/>
                <a:sym typeface="Calibri"/>
              </a:rPr>
              <a:t>Setting</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a:pPr>
            <a:r>
              <a:rPr lang="en-US" sz="2000">
                <a:solidFill>
                  <a:schemeClr val="dk1"/>
                </a:solidFill>
                <a:latin typeface="Calibri"/>
                <a:ea typeface="Calibri"/>
                <a:cs typeface="Calibri"/>
                <a:sym typeface="Calibri"/>
              </a:rPr>
              <a:t>Color</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a:pPr>
            <a:r>
              <a:rPr lang="en-US" sz="2000">
                <a:solidFill>
                  <a:schemeClr val="dk1"/>
                </a:solidFill>
                <a:latin typeface="Calibri"/>
                <a:ea typeface="Calibri"/>
                <a:cs typeface="Calibri"/>
                <a:sym typeface="Calibri"/>
              </a:rPr>
              <a:t>Prop</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a:pPr>
            <a:r>
              <a:rPr lang="en-US" sz="2000">
                <a:solidFill>
                  <a:schemeClr val="dk1"/>
                </a:solidFill>
                <a:latin typeface="Calibri"/>
                <a:ea typeface="Calibri"/>
                <a:cs typeface="Calibri"/>
                <a:sym typeface="Calibri"/>
              </a:rPr>
              <a:t>Costume</a:t>
            </a:r>
            <a:endParaRPr sz="2000">
              <a:solidFill>
                <a:schemeClr val="dk1"/>
              </a:solidFill>
              <a:latin typeface="Calibri"/>
              <a:ea typeface="Calibri"/>
              <a:cs typeface="Calibri"/>
              <a:sym typeface="Calibri"/>
            </a:endParaRPr>
          </a:p>
        </p:txBody>
      </p:sp>
      <p:sp>
        <p:nvSpPr>
          <p:cNvPr id="108" name="Google Shape;108;p25"/>
          <p:cNvSpPr txBox="1"/>
          <p:nvPr/>
        </p:nvSpPr>
        <p:spPr>
          <a:xfrm>
            <a:off x="4851350" y="1360575"/>
            <a:ext cx="4160700" cy="3257400"/>
          </a:xfrm>
          <a:prstGeom prst="rect">
            <a:avLst/>
          </a:prstGeom>
          <a:noFill/>
          <a:ln>
            <a:noFill/>
          </a:ln>
        </p:spPr>
        <p:txBody>
          <a:bodyPr spcFirstLastPara="1" wrap="square" lIns="91425" tIns="91425" rIns="91425" bIns="91425" anchor="t" anchorCtr="0">
            <a:noAutofit/>
          </a:bodyPr>
          <a:lstStyle/>
          <a:p>
            <a:pPr marL="914400" marR="0" lvl="1" indent="-355600" algn="l" rtl="0">
              <a:lnSpc>
                <a:spcPct val="100000"/>
              </a:lnSpc>
              <a:spcBef>
                <a:spcPts val="0"/>
              </a:spcBef>
              <a:spcAft>
                <a:spcPts val="0"/>
              </a:spcAft>
              <a:buClr>
                <a:schemeClr val="dk1"/>
              </a:buClr>
              <a:buSzPts val="2000"/>
              <a:buFont typeface="Calibri"/>
              <a:buAutoNum type="alphaUcPeriod" startAt="9"/>
            </a:pPr>
            <a:r>
              <a:rPr lang="en-US" sz="2000">
                <a:solidFill>
                  <a:schemeClr val="dk1"/>
                </a:solidFill>
                <a:latin typeface="Calibri"/>
                <a:ea typeface="Calibri"/>
                <a:cs typeface="Calibri"/>
                <a:sym typeface="Calibri"/>
              </a:rPr>
              <a:t>High-Angle Shot</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startAt="9"/>
            </a:pPr>
            <a:r>
              <a:rPr lang="en-US" sz="2000">
                <a:solidFill>
                  <a:schemeClr val="dk1"/>
                </a:solidFill>
                <a:latin typeface="Calibri"/>
                <a:ea typeface="Calibri"/>
                <a:cs typeface="Calibri"/>
                <a:sym typeface="Calibri"/>
              </a:rPr>
              <a:t>Low-Angle Shot</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startAt="9"/>
            </a:pPr>
            <a:r>
              <a:rPr lang="en-US" sz="2000">
                <a:solidFill>
                  <a:schemeClr val="dk1"/>
                </a:solidFill>
                <a:latin typeface="Calibri"/>
                <a:ea typeface="Calibri"/>
                <a:cs typeface="Calibri"/>
                <a:sym typeface="Calibri"/>
              </a:rPr>
              <a:t>Long Shot</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startAt="9"/>
            </a:pPr>
            <a:r>
              <a:rPr lang="en-US" sz="2000">
                <a:solidFill>
                  <a:schemeClr val="dk1"/>
                </a:solidFill>
                <a:latin typeface="Calibri"/>
                <a:ea typeface="Calibri"/>
                <a:cs typeface="Calibri"/>
                <a:sym typeface="Calibri"/>
              </a:rPr>
              <a:t>Medium Shot</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startAt="9"/>
            </a:pPr>
            <a:r>
              <a:rPr lang="en-US" sz="2000">
                <a:solidFill>
                  <a:schemeClr val="dk1"/>
                </a:solidFill>
                <a:latin typeface="Calibri"/>
                <a:ea typeface="Calibri"/>
                <a:cs typeface="Calibri"/>
                <a:sym typeface="Calibri"/>
              </a:rPr>
              <a:t>Long Take</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startAt="9"/>
            </a:pPr>
            <a:r>
              <a:rPr lang="en-US" sz="2000">
                <a:solidFill>
                  <a:schemeClr val="dk1"/>
                </a:solidFill>
                <a:latin typeface="Calibri"/>
                <a:ea typeface="Calibri"/>
                <a:cs typeface="Calibri"/>
                <a:sym typeface="Calibri"/>
              </a:rPr>
              <a:t>Short Take</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startAt="9"/>
            </a:pPr>
            <a:r>
              <a:rPr lang="en-US" sz="2000">
                <a:solidFill>
                  <a:schemeClr val="dk1"/>
                </a:solidFill>
                <a:latin typeface="Calibri"/>
                <a:ea typeface="Calibri"/>
                <a:cs typeface="Calibri"/>
                <a:sym typeface="Calibri"/>
              </a:rPr>
              <a:t>Cut</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startAt="9"/>
            </a:pPr>
            <a:r>
              <a:rPr lang="en-US" sz="2000">
                <a:solidFill>
                  <a:schemeClr val="dk1"/>
                </a:solidFill>
                <a:latin typeface="Calibri"/>
                <a:ea typeface="Calibri"/>
                <a:cs typeface="Calibri"/>
                <a:sym typeface="Calibri"/>
              </a:rPr>
              <a:t>Shot/Reverse Shot</a:t>
            </a:r>
            <a:endParaRPr sz="2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6" title="Lights Camera Action Hero image (1).png"/>
          <p:cNvPicPr preferRelativeResize="0"/>
          <p:nvPr/>
        </p:nvPicPr>
        <p:blipFill rotWithShape="1">
          <a:blip r:embed="rId3">
            <a:alphaModFix/>
          </a:blip>
          <a:srcRect t="622" b="612"/>
          <a:stretch/>
        </p:blipFill>
        <p:spPr>
          <a:xfrm>
            <a:off x="4904175" y="1488738"/>
            <a:ext cx="3898877" cy="2166024"/>
          </a:xfrm>
          <a:prstGeom prst="rect">
            <a:avLst/>
          </a:prstGeom>
          <a:noFill/>
          <a:ln w="38100" cap="flat" cmpd="sng">
            <a:solidFill>
              <a:schemeClr val="dk1"/>
            </a:solidFill>
            <a:prstDash val="solid"/>
            <a:round/>
            <a:headEnd type="none" w="sm" len="sm"/>
            <a:tailEnd type="none" w="sm" len="sm"/>
          </a:ln>
        </p:spPr>
      </p:pic>
      <p:sp>
        <p:nvSpPr>
          <p:cNvPr id="114" name="Google Shape;114;p26"/>
          <p:cNvSpPr txBox="1"/>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None/>
            </a:pPr>
            <a:r>
              <a:rPr lang="en-US" sz="5000">
                <a:solidFill>
                  <a:srgbClr val="FFFFFF"/>
                </a:solidFill>
                <a:latin typeface="Calibri"/>
                <a:ea typeface="Calibri"/>
                <a:cs typeface="Calibri"/>
                <a:sym typeface="Calibri"/>
              </a:rPr>
              <a:t>“And, Action!”</a:t>
            </a:r>
            <a:endParaRPr sz="5000">
              <a:solidFill>
                <a:srgbClr val="FFFFFF"/>
              </a:solidFill>
              <a:latin typeface="Calibri"/>
              <a:ea typeface="Calibri"/>
              <a:cs typeface="Calibri"/>
              <a:sym typeface="Calibri"/>
            </a:endParaRPr>
          </a:p>
        </p:txBody>
      </p:sp>
      <p:sp>
        <p:nvSpPr>
          <p:cNvPr id="115" name="Google Shape;115;p26"/>
          <p:cNvSpPr txBox="1"/>
          <p:nvPr/>
        </p:nvSpPr>
        <p:spPr>
          <a:xfrm>
            <a:off x="644650" y="2400300"/>
            <a:ext cx="3140700" cy="1314600"/>
          </a:xfrm>
          <a:prstGeom prst="rect">
            <a:avLst/>
          </a:prstGeom>
          <a:noFill/>
          <a:ln>
            <a:noFill/>
          </a:ln>
        </p:spPr>
        <p:txBody>
          <a:bodyPr spcFirstLastPara="1" wrap="square" lIns="0" tIns="45700" rIns="18275" bIns="45700" anchor="t" anchorCtr="0">
            <a:noAutofit/>
          </a:bodyPr>
          <a:lstStyle/>
          <a:p>
            <a:pPr marL="0" marR="34288" lvl="0" indent="0" algn="l" rtl="0">
              <a:spcBef>
                <a:spcPts val="0"/>
              </a:spcBef>
              <a:spcAft>
                <a:spcPts val="0"/>
              </a:spcAft>
              <a:buNone/>
            </a:pPr>
            <a:r>
              <a:rPr lang="en-US" sz="2600">
                <a:solidFill>
                  <a:srgbClr val="FFFFFF"/>
                </a:solidFill>
                <a:latin typeface="Calibri"/>
                <a:ea typeface="Calibri"/>
                <a:cs typeface="Calibri"/>
                <a:sym typeface="Calibri"/>
              </a:rPr>
              <a:t>Formal Analysis of Moving Images</a:t>
            </a:r>
            <a:endParaRPr sz="2600">
              <a:solidFill>
                <a:srgbClr val="FFFFFF"/>
              </a:solidFill>
              <a:latin typeface="Calibri"/>
              <a:ea typeface="Calibri"/>
              <a:cs typeface="Calibri"/>
              <a:sym typeface="Calibri"/>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7"/>
          <p:cNvSpPr txBox="1">
            <a:spLocks noGrp="1"/>
          </p:cNvSpPr>
          <p:nvPr>
            <p:ph type="title"/>
          </p:nvPr>
        </p:nvSpPr>
        <p:spPr>
          <a:xfrm>
            <a:off x="555577" y="634404"/>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121" name="Google Shape;121;p27"/>
          <p:cNvSpPr txBox="1">
            <a:spLocks noGrp="1"/>
          </p:cNvSpPr>
          <p:nvPr>
            <p:ph type="body" idx="1"/>
          </p:nvPr>
        </p:nvSpPr>
        <p:spPr>
          <a:xfrm>
            <a:off x="533503" y="1801479"/>
            <a:ext cx="7772400" cy="2031000"/>
          </a:xfrm>
          <a:prstGeom prst="rect">
            <a:avLst/>
          </a:prstGeom>
          <a:noFill/>
          <a:ln>
            <a:noFill/>
          </a:ln>
        </p:spPr>
        <p:txBody>
          <a:bodyPr spcFirstLastPara="1" wrap="square" lIns="45700" tIns="45700" rIns="45700" bIns="45700" anchor="t" anchorCtr="0">
            <a:normAutofit/>
          </a:bodyPr>
          <a:lstStyle/>
          <a:p>
            <a:pPr marL="63500" lvl="0" indent="0" algn="l" rtl="0">
              <a:lnSpc>
                <a:spcPct val="100000"/>
              </a:lnSpc>
              <a:spcBef>
                <a:spcPts val="0"/>
              </a:spcBef>
              <a:spcAft>
                <a:spcPts val="0"/>
              </a:spcAft>
              <a:buClr>
                <a:srgbClr val="000000"/>
              </a:buClr>
              <a:buSzPts val="2600"/>
              <a:buFont typeface="Arial"/>
              <a:buNone/>
            </a:pPr>
            <a:r>
              <a:rPr lang="en-US"/>
              <a:t>How do the formal choices made by directors enhance the meaning of their films/moving pictures?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8"/>
          <p:cNvSpPr txBox="1">
            <a:spLocks noGrp="1"/>
          </p:cNvSpPr>
          <p:nvPr>
            <p:ph type="title"/>
          </p:nvPr>
        </p:nvSpPr>
        <p:spPr>
          <a:xfrm>
            <a:off x="530350" y="773141"/>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127" name="Google Shape;127;p28"/>
          <p:cNvSpPr txBox="1">
            <a:spLocks noGrp="1"/>
          </p:cNvSpPr>
          <p:nvPr>
            <p:ph type="body" idx="1"/>
          </p:nvPr>
        </p:nvSpPr>
        <p:spPr>
          <a:xfrm>
            <a:off x="530350" y="1839316"/>
            <a:ext cx="7772400" cy="2466870"/>
          </a:xfrm>
          <a:prstGeom prst="rect">
            <a:avLst/>
          </a:prstGeom>
          <a:noFill/>
          <a:ln>
            <a:noFill/>
          </a:ln>
        </p:spPr>
        <p:txBody>
          <a:bodyPr spcFirstLastPara="1" wrap="square" lIns="45700" tIns="45700" rIns="45700" bIns="45700" anchor="t" anchorCtr="0">
            <a:noAutofit/>
          </a:bodyPr>
          <a:lstStyle/>
          <a:p>
            <a:pPr marL="457200" lvl="0" indent="-393700" algn="l" rtl="0">
              <a:lnSpc>
                <a:spcPct val="80000"/>
              </a:lnSpc>
              <a:spcBef>
                <a:spcPts val="0"/>
              </a:spcBef>
              <a:spcAft>
                <a:spcPts val="0"/>
              </a:spcAft>
              <a:buSzPts val="2600"/>
              <a:buChar char="•"/>
            </a:pPr>
            <a:r>
              <a:rPr lang="en-US"/>
              <a:t>Students will evaluate how a film makes meaning through the director’s formal choices.</a:t>
            </a:r>
            <a:endParaRPr/>
          </a:p>
          <a:p>
            <a:pPr marL="914400" lvl="0" indent="0" algn="l" rtl="0">
              <a:lnSpc>
                <a:spcPct val="80000"/>
              </a:lnSpc>
              <a:spcBef>
                <a:spcPts val="0"/>
              </a:spcBef>
              <a:spcAft>
                <a:spcPts val="0"/>
              </a:spcAft>
              <a:buNone/>
            </a:pPr>
            <a:endParaRPr/>
          </a:p>
          <a:p>
            <a:pPr marL="457200" lvl="0" indent="-393700" algn="l" rtl="0">
              <a:lnSpc>
                <a:spcPct val="80000"/>
              </a:lnSpc>
              <a:spcBef>
                <a:spcPts val="0"/>
              </a:spcBef>
              <a:spcAft>
                <a:spcPts val="0"/>
              </a:spcAft>
              <a:buSzPts val="2600"/>
              <a:buChar char="•"/>
            </a:pPr>
            <a:r>
              <a:rPr lang="en-US"/>
              <a:t>Students will deconstruct and interpret the visual composition of a film by analyzing how formal elements contribute to its overall construction and meaning.</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9" descr="Ever wondered what it takes to turn creativity into a career? In this K20 ICAP interview, we sit down with Professor Scott Hodgson, a creative media college professor, to explore the exciting world of film, design, and digital storytelling. From industry trends to career advice, this conversation is packed with insights for aspiring media professionals. Don’t miss your chance to discover the possibilities behind the screen!" title="K20 ICAP - Storytelling in Focus: Getting the Right Shot in Creative Media with Scott Hodgson">
            <a:hlinkClick r:id="rId3"/>
          </p:cNvPr>
          <p:cNvPicPr preferRelativeResize="0"/>
          <p:nvPr/>
        </p:nvPicPr>
        <p:blipFill>
          <a:blip r:embed="rId4">
            <a:alphaModFix/>
          </a:blip>
          <a:stretch>
            <a:fillRect/>
          </a:stretch>
        </p:blipFill>
        <p:spPr>
          <a:xfrm>
            <a:off x="1801375" y="1499625"/>
            <a:ext cx="5022475" cy="2825142"/>
          </a:xfrm>
          <a:prstGeom prst="rect">
            <a:avLst/>
          </a:prstGeom>
          <a:noFill/>
          <a:ln w="19050" cap="flat" cmpd="sng">
            <a:solidFill>
              <a:schemeClr val="dk2"/>
            </a:solidFill>
            <a:prstDash val="solid"/>
            <a:round/>
            <a:headEnd type="none" w="sm" len="sm"/>
            <a:tailEnd type="none" w="sm" len="sm"/>
          </a:ln>
        </p:spPr>
      </p:pic>
      <p:sp>
        <p:nvSpPr>
          <p:cNvPr id="133" name="Google Shape;133;p2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ICAP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30" descr="If there’s one question that every filmmaker asks themselves, it’s “Where do I put the camera?” Today, we consider the things that really matter when answering that question.&#10;&#10;A Video Essay by Taylor Ramos &amp; Tony Zhou&#10;Music by Sean William&#10;Additional Stock Music provided by Pond5&#10;BTS footage filmed by Julie Ng&#10;&#10;Links to some of the interviews&#10;Martin Scorsese &amp; Timothée Chalamet at GQ: https://www.youtube.com/watch?v=sB_JZLp521g&#10;Guillermo del Toro at the DGA: https://www.youtube.com/watch?v=FjR5bT5YYU0&#10;Greta Gerwig at the BFI London Film Fest: https://www.youtube.com/watch?v=joUKN8ezVio&#10;&#10;You can check out some merch we made here:&#10;https://store.dftba.com/collections/every-frame-a-painting" title="Where Do You Put the Camera?">
            <a:hlinkClick r:id="rId3"/>
          </p:cNvPr>
          <p:cNvPicPr preferRelativeResize="0"/>
          <p:nvPr/>
        </p:nvPicPr>
        <p:blipFill>
          <a:blip r:embed="rId4">
            <a:alphaModFix/>
          </a:blip>
          <a:stretch>
            <a:fillRect/>
          </a:stretch>
        </p:blipFill>
        <p:spPr>
          <a:xfrm>
            <a:off x="1801368" y="1499616"/>
            <a:ext cx="5022494" cy="2816352"/>
          </a:xfrm>
          <a:prstGeom prst="rect">
            <a:avLst/>
          </a:prstGeom>
          <a:noFill/>
          <a:ln>
            <a:noFill/>
          </a:ln>
        </p:spPr>
      </p:pic>
      <p:sp>
        <p:nvSpPr>
          <p:cNvPr id="139" name="Google Shape;139;p3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Film Analysis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1363</Words>
  <Application>Microsoft Macintosh PowerPoint</Application>
  <PresentationFormat>On-screen Show (16:9)</PresentationFormat>
  <Paragraphs>98</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Noto Sans Symbols</vt:lpstr>
      <vt:lpstr>Times New Roman</vt:lpstr>
      <vt:lpstr>LEARN theme</vt:lpstr>
      <vt:lpstr>LEARN theme</vt:lpstr>
      <vt:lpstr>PowerPoint Presentation</vt:lpstr>
      <vt:lpstr>What is your favorite movie and why?</vt:lpstr>
      <vt:lpstr>Card Sort</vt:lpstr>
      <vt:lpstr>Definition Discussion</vt:lpstr>
      <vt:lpstr>PowerPoint Presentation</vt:lpstr>
      <vt:lpstr>Essential Question</vt:lpstr>
      <vt:lpstr>Lesson Objectives</vt:lpstr>
      <vt:lpstr>ICAP</vt:lpstr>
      <vt:lpstr>Film Analysis</vt:lpstr>
      <vt:lpstr>Garden State (Dir. Zach Braff, 2004)</vt:lpstr>
      <vt:lpstr>Wall-E (Dir. Andrew Stanton, 2008)</vt:lpstr>
      <vt:lpstr>Jurassic Park</vt:lpstr>
      <vt:lpstr>The Birds</vt:lpstr>
      <vt:lpstr>Star Wars</vt:lpstr>
      <vt:lpstr>Harry Potter and the Order of the Phoenix</vt:lpstr>
      <vt:lpstr>Moulin Rouge</vt:lpstr>
      <vt:lpstr>Cognitive Comics (Create a storyboard)</vt:lpstr>
      <vt:lpstr>Your turn!</vt:lpstr>
      <vt:lpstr>Two Stars and a Wish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Cross, Keiana C.</cp:lastModifiedBy>
  <cp:revision>2</cp:revision>
  <dcterms:modified xsi:type="dcterms:W3CDTF">2025-05-06T15:03:28Z</dcterms:modified>
</cp:coreProperties>
</file>