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3" roundtripDataSignature="AMtx7mjtbUcOvp6rUowaC22+Z1U4CXivu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5F5C484-2E62-4A88-8D84-3CDCB80D9B91}">
  <a:tblStyle styleId="{25F5C484-2E62-4A88-8D84-3CDCB80D9B91}"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0" d="100"/>
          <a:sy n="120" d="100"/>
        </p:scale>
        <p:origin x="10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customschemas.google.com/relationships/presentationmetadata" Target="meta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learn.k20center.ou.edu/strategy/189"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learn.k20center.ou.edu/strategy/111"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55" name="Google Shape;5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3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71450" lvl="0" indent="-171450" algn="l" rtl="0">
              <a:lnSpc>
                <a:spcPct val="100000"/>
              </a:lnSpc>
              <a:spcBef>
                <a:spcPts val="0"/>
              </a:spcBef>
              <a:spcAft>
                <a:spcPts val="0"/>
              </a:spcAft>
              <a:buSzPts val="1400"/>
              <a:buFont typeface="Arial"/>
              <a:buChar char="•"/>
            </a:pPr>
            <a:r>
              <a:rPr lang="en-US"/>
              <a:t>Slant can indicate handedness (e.g., left-handed writers often write with a left slant).</a:t>
            </a:r>
            <a:endParaRPr/>
          </a:p>
          <a:p>
            <a:pPr marL="171450" lvl="0" indent="-171450" algn="l" rtl="0">
              <a:lnSpc>
                <a:spcPct val="100000"/>
              </a:lnSpc>
              <a:spcBef>
                <a:spcPts val="0"/>
              </a:spcBef>
              <a:spcAft>
                <a:spcPts val="0"/>
              </a:spcAft>
              <a:buSzPts val="1400"/>
              <a:buFont typeface="Arial"/>
              <a:buChar char="•"/>
            </a:pPr>
            <a:r>
              <a:rPr lang="en-US"/>
              <a:t>Pen pressure specifically addresses how dark the lines are on upstrokes versus downstrokes.</a:t>
            </a:r>
            <a:endParaRPr/>
          </a:p>
        </p:txBody>
      </p:sp>
      <p:sp>
        <p:nvSpPr>
          <p:cNvPr id="111" name="Google Shape;111;p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3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a:t>Fancy loops or curls can also include other unique handwriting features (e.g., circles rather than dots over i’s)</a:t>
            </a:r>
            <a:endParaRPr/>
          </a:p>
        </p:txBody>
      </p:sp>
      <p:sp>
        <p:nvSpPr>
          <p:cNvPr id="118" name="Google Shape;118;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25" name="Google Shape;125;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31" name="Google Shape;131;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3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37" name="Google Shape;137;p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3" name="Google Shape;143;p3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000"/>
              </a:spcAft>
              <a:buClr>
                <a:schemeClr val="dk1"/>
              </a:buClr>
              <a:buSzPts val="1100"/>
              <a:buFont typeface="Arial"/>
              <a:buNone/>
            </a:pPr>
            <a:r>
              <a:rPr lang="en-US">
                <a:latin typeface="Calibri"/>
                <a:ea typeface="Calibri"/>
                <a:cs typeface="Calibri"/>
                <a:sym typeface="Calibri"/>
              </a:rPr>
              <a:t>K20 Center. (n.d.) Window Notes. Strategies. </a:t>
            </a:r>
            <a:r>
              <a:rPr lang="en-US"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https://learn.k20center.ou.edu/strategy/189</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0" name="Google Shape;150;p4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a:t>Example: an addendum to a will that is sent to a lawyer after the fact and was not signed in front of them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6" name="Google Shape;156;p4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Char char="•"/>
            </a:pPr>
            <a:r>
              <a:rPr lang="en-US"/>
              <a:t>Forgery can include things you wouldn’t expect like changing information on your driver’s license to enter a bar illegally</a:t>
            </a:r>
            <a:endParaRPr/>
          </a:p>
          <a:p>
            <a:pPr marL="0" marR="0" lvl="0" indent="0" algn="l" rtl="0">
              <a:lnSpc>
                <a:spcPct val="100000"/>
              </a:lnSpc>
              <a:spcBef>
                <a:spcPts val="0"/>
              </a:spcBef>
              <a:spcAft>
                <a:spcPts val="0"/>
              </a:spcAft>
              <a:buClr>
                <a:srgbClr val="000000"/>
              </a:buClr>
              <a:buSzPts val="1400"/>
              <a:buFont typeface="Arial"/>
              <a:buChar char="•"/>
            </a:pPr>
            <a:r>
              <a:rPr lang="en-US"/>
              <a:t>Forgers often work for organizations like the FBI, because they are experienced and therefore experts.</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2" name="Google Shape;162;p4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8" name="Google Shape;168;p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3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59" name="Google Shape;59;p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4" name="Google Shape;174;p44: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80" name="Google Shape;180;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4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86" name="Google Shape;186;p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4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92" name="Google Shape;192;p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4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98" name="Google Shape;198;p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4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204" name="Google Shape;204;p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p4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210" name="Google Shape;210;p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p5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216" name="Google Shape;216;p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6" name="Google Shape;66;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lt1"/>
              </a:buClr>
              <a:buSzPts val="1100"/>
              <a:buFont typeface="Arial"/>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72" name="Google Shape;72;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78" name="Google Shape;78;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84" name="Google Shape;84;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3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000"/>
              </a:spcAft>
              <a:buClr>
                <a:schemeClr val="dk1"/>
              </a:buClr>
              <a:buSzPts val="1100"/>
              <a:buFont typeface="Arial"/>
              <a:buNone/>
            </a:pPr>
            <a:r>
              <a:rPr lang="en-US">
                <a:latin typeface="Calibri"/>
                <a:ea typeface="Calibri"/>
                <a:cs typeface="Calibri"/>
                <a:sym typeface="Calibri"/>
              </a:rPr>
              <a:t>K20 Center. (n.d.). Collective brain dump. Strategies. </a:t>
            </a:r>
            <a:r>
              <a:rPr lang="en-US"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https://learn.k20center.ou.edu/strategy/111</a:t>
            </a:r>
            <a:endParaRPr/>
          </a:p>
        </p:txBody>
      </p:sp>
      <p:sp>
        <p:nvSpPr>
          <p:cNvPr id="90" name="Google Shape;90;p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3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a:t>Size consistency includes proportions (i.e., length to width ratio) and whether specific letters are comparatively larger or smaller than the letters around them. Students can measure the length and width of letters and determine a specific size ratio for the handwriting.</a:t>
            </a:r>
            <a:endParaRPr/>
          </a:p>
        </p:txBody>
      </p:sp>
      <p:sp>
        <p:nvSpPr>
          <p:cNvPr id="97" name="Google Shape;97;p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a:t>Letter completion can also relate to style decisions such as whether the lowercase y ends as a straight line or a loop, or whether the lowercase a has an upper hook (as typed) or not.</a:t>
            </a:r>
            <a:endParaRPr/>
          </a:p>
        </p:txBody>
      </p:sp>
      <p:sp>
        <p:nvSpPr>
          <p:cNvPr id="104" name="Google Shape;104;p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12"/>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42"/>
        <p:cNvGrpSpPr/>
        <p:nvPr/>
      </p:nvGrpSpPr>
      <p:grpSpPr>
        <a:xfrm>
          <a:off x="0" y="0"/>
          <a:ext cx="0" cy="0"/>
          <a:chOff x="0" y="0"/>
          <a:chExt cx="0" cy="0"/>
        </a:xfrm>
      </p:grpSpPr>
      <p:pic>
        <p:nvPicPr>
          <p:cNvPr id="43" name="Google Shape;43;p2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4" name="Google Shape;44;p26"/>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rmAutofit/>
          </a:bodyPr>
          <a:lstStyle>
            <a:lvl1pPr marR="0" lvl="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45" name="Google Shape;45;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46"/>
        <p:cNvGrpSpPr/>
        <p:nvPr/>
      </p:nvGrpSpPr>
      <p:grpSpPr>
        <a:xfrm>
          <a:off x="0" y="0"/>
          <a:ext cx="0" cy="0"/>
          <a:chOff x="0" y="0"/>
          <a:chExt cx="0" cy="0"/>
        </a:xfrm>
      </p:grpSpPr>
      <p:pic>
        <p:nvPicPr>
          <p:cNvPr id="47" name="Google Shape;47;p2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48"/>
        <p:cNvGrpSpPr/>
        <p:nvPr/>
      </p:nvGrpSpPr>
      <p:grpSpPr>
        <a:xfrm>
          <a:off x="0" y="0"/>
          <a:ext cx="0" cy="0"/>
          <a:chOff x="0" y="0"/>
          <a:chExt cx="0" cy="0"/>
        </a:xfrm>
      </p:grpSpPr>
      <p:pic>
        <p:nvPicPr>
          <p:cNvPr id="49" name="Google Shape;49;p3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Objective/Presenters/Quote">
  <p:cSld name="Objective/Presenters/Quote">
    <p:bg>
      <p:bgPr>
        <a:blipFill>
          <a:blip r:embed="rId2">
            <a:alphaModFix/>
          </a:blip>
          <a:stretch>
            <a:fillRect/>
          </a:stretch>
        </a:blipFill>
        <a:effectLst/>
      </p:bgPr>
    </p:bg>
    <p:spTree>
      <p:nvGrpSpPr>
        <p:cNvPr id="1" name="Shape 50"/>
        <p:cNvGrpSpPr/>
        <p:nvPr/>
      </p:nvGrpSpPr>
      <p:grpSpPr>
        <a:xfrm>
          <a:off x="0" y="0"/>
          <a:ext cx="0" cy="0"/>
          <a:chOff x="0" y="0"/>
          <a:chExt cx="0" cy="0"/>
        </a:xfrm>
      </p:grpSpPr>
      <p:sp>
        <p:nvSpPr>
          <p:cNvPr id="51" name="Google Shape;51;p51"/>
          <p:cNvSpPr txBox="1">
            <a:spLocks noGrp="1"/>
          </p:cNvSpPr>
          <p:nvPr>
            <p:ph type="title"/>
          </p:nvPr>
        </p:nvSpPr>
        <p:spPr>
          <a:xfrm>
            <a:off x="311700" y="16894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Clr>
                <a:schemeClr val="lt1"/>
              </a:buClr>
              <a:buSzPts val="5000"/>
              <a:buFont typeface="Calibri"/>
              <a:buChar char="●"/>
              <a:defRPr sz="5000" b="1">
                <a:solidFill>
                  <a:schemeClr val="lt1"/>
                </a:solidFill>
                <a:latin typeface="Calibri"/>
                <a:ea typeface="Calibri"/>
                <a:cs typeface="Calibri"/>
                <a:sym typeface="Calibri"/>
              </a:defRPr>
            </a:lvl1pPr>
            <a:lvl2pPr lvl="1" algn="ctr">
              <a:lnSpc>
                <a:spcPct val="100000"/>
              </a:lnSpc>
              <a:spcBef>
                <a:spcPts val="0"/>
              </a:spcBef>
              <a:spcAft>
                <a:spcPts val="0"/>
              </a:spcAft>
              <a:buSzPts val="3600"/>
              <a:buChar char="○"/>
              <a:defRPr sz="3600"/>
            </a:lvl2pPr>
            <a:lvl3pPr lvl="2" algn="ctr">
              <a:lnSpc>
                <a:spcPct val="100000"/>
              </a:lnSpc>
              <a:spcBef>
                <a:spcPts val="0"/>
              </a:spcBef>
              <a:spcAft>
                <a:spcPts val="0"/>
              </a:spcAft>
              <a:buSzPts val="3600"/>
              <a:buChar char="■"/>
              <a:defRPr sz="3600"/>
            </a:lvl3pPr>
            <a:lvl4pPr lvl="3" algn="ctr">
              <a:lnSpc>
                <a:spcPct val="100000"/>
              </a:lnSpc>
              <a:spcBef>
                <a:spcPts val="0"/>
              </a:spcBef>
              <a:spcAft>
                <a:spcPts val="0"/>
              </a:spcAft>
              <a:buSzPts val="3600"/>
              <a:buChar char="●"/>
              <a:defRPr sz="3600"/>
            </a:lvl4pPr>
            <a:lvl5pPr lvl="4" algn="ctr">
              <a:lnSpc>
                <a:spcPct val="100000"/>
              </a:lnSpc>
              <a:spcBef>
                <a:spcPts val="0"/>
              </a:spcBef>
              <a:spcAft>
                <a:spcPts val="0"/>
              </a:spcAft>
              <a:buSzPts val="3600"/>
              <a:buChar char="○"/>
              <a:defRPr sz="3600"/>
            </a:lvl5pPr>
            <a:lvl6pPr lvl="5" algn="ctr">
              <a:lnSpc>
                <a:spcPct val="100000"/>
              </a:lnSpc>
              <a:spcBef>
                <a:spcPts val="0"/>
              </a:spcBef>
              <a:spcAft>
                <a:spcPts val="0"/>
              </a:spcAft>
              <a:buSzPts val="3600"/>
              <a:buChar char="■"/>
              <a:defRPr sz="3600"/>
            </a:lvl6pPr>
            <a:lvl7pPr lvl="6" algn="ctr">
              <a:lnSpc>
                <a:spcPct val="100000"/>
              </a:lnSpc>
              <a:spcBef>
                <a:spcPts val="0"/>
              </a:spcBef>
              <a:spcAft>
                <a:spcPts val="0"/>
              </a:spcAft>
              <a:buSzPts val="3600"/>
              <a:buChar char="●"/>
              <a:defRPr sz="3600"/>
            </a:lvl7pPr>
            <a:lvl8pPr lvl="7" algn="ctr">
              <a:lnSpc>
                <a:spcPct val="100000"/>
              </a:lnSpc>
              <a:spcBef>
                <a:spcPts val="0"/>
              </a:spcBef>
              <a:spcAft>
                <a:spcPts val="0"/>
              </a:spcAft>
              <a:buSzPts val="3600"/>
              <a:buChar char="○"/>
              <a:defRPr sz="3600"/>
            </a:lvl8pPr>
            <a:lvl9pPr lvl="8" algn="ctr">
              <a:lnSpc>
                <a:spcPct val="100000"/>
              </a:lnSpc>
              <a:spcBef>
                <a:spcPts val="0"/>
              </a:spcBef>
              <a:spcAft>
                <a:spcPts val="0"/>
              </a:spcAft>
              <a:buSzPts val="3600"/>
              <a:buChar char="■"/>
              <a:defRPr sz="3600"/>
            </a:lvl9pPr>
          </a:lstStyle>
          <a:p>
            <a:endParaRPr/>
          </a:p>
        </p:txBody>
      </p:sp>
      <p:sp>
        <p:nvSpPr>
          <p:cNvPr id="52" name="Google Shape;52;p51"/>
          <p:cNvSpPr txBox="1">
            <a:spLocks noGrp="1"/>
          </p:cNvSpPr>
          <p:nvPr>
            <p:ph type="title" idx="2"/>
          </p:nvPr>
        </p:nvSpPr>
        <p:spPr>
          <a:xfrm>
            <a:off x="311700" y="26122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1pPr>
            <a:lvl2pPr lvl="1" algn="ctr">
              <a:lnSpc>
                <a:spcPct val="100000"/>
              </a:lnSpc>
              <a:spcBef>
                <a:spcPts val="0"/>
              </a:spcBef>
              <a:spcAft>
                <a:spcPts val="0"/>
              </a:spcAft>
              <a:buSzPts val="3600"/>
              <a:buChar char="○"/>
              <a:defRPr sz="3600"/>
            </a:lvl2pPr>
            <a:lvl3pPr lvl="2" algn="ctr">
              <a:lnSpc>
                <a:spcPct val="100000"/>
              </a:lnSpc>
              <a:spcBef>
                <a:spcPts val="0"/>
              </a:spcBef>
              <a:spcAft>
                <a:spcPts val="0"/>
              </a:spcAft>
              <a:buSzPts val="3600"/>
              <a:buChar char="■"/>
              <a:defRPr sz="3600"/>
            </a:lvl3pPr>
            <a:lvl4pPr lvl="3" algn="ctr">
              <a:lnSpc>
                <a:spcPct val="100000"/>
              </a:lnSpc>
              <a:spcBef>
                <a:spcPts val="0"/>
              </a:spcBef>
              <a:spcAft>
                <a:spcPts val="0"/>
              </a:spcAft>
              <a:buSzPts val="3600"/>
              <a:buChar char="●"/>
              <a:defRPr sz="3600"/>
            </a:lvl4pPr>
            <a:lvl5pPr lvl="4" algn="ctr">
              <a:lnSpc>
                <a:spcPct val="100000"/>
              </a:lnSpc>
              <a:spcBef>
                <a:spcPts val="0"/>
              </a:spcBef>
              <a:spcAft>
                <a:spcPts val="0"/>
              </a:spcAft>
              <a:buSzPts val="3600"/>
              <a:buChar char="○"/>
              <a:defRPr sz="3600"/>
            </a:lvl5pPr>
            <a:lvl6pPr lvl="5" algn="ctr">
              <a:lnSpc>
                <a:spcPct val="100000"/>
              </a:lnSpc>
              <a:spcBef>
                <a:spcPts val="0"/>
              </a:spcBef>
              <a:spcAft>
                <a:spcPts val="0"/>
              </a:spcAft>
              <a:buSzPts val="3600"/>
              <a:buChar char="■"/>
              <a:defRPr sz="3600"/>
            </a:lvl6pPr>
            <a:lvl7pPr lvl="6" algn="ctr">
              <a:lnSpc>
                <a:spcPct val="100000"/>
              </a:lnSpc>
              <a:spcBef>
                <a:spcPts val="0"/>
              </a:spcBef>
              <a:spcAft>
                <a:spcPts val="0"/>
              </a:spcAft>
              <a:buSzPts val="3600"/>
              <a:buChar char="●"/>
              <a:defRPr sz="3600"/>
            </a:lvl7pPr>
            <a:lvl8pPr lvl="7" algn="ctr">
              <a:lnSpc>
                <a:spcPct val="100000"/>
              </a:lnSpc>
              <a:spcBef>
                <a:spcPts val="0"/>
              </a:spcBef>
              <a:spcAft>
                <a:spcPts val="0"/>
              </a:spcAft>
              <a:buSzPts val="3600"/>
              <a:buChar char="○"/>
              <a:defRPr sz="3600"/>
            </a:lvl8pPr>
            <a:lvl9pPr lvl="8" algn="ctr">
              <a:lnSpc>
                <a:spcPct val="100000"/>
              </a:lnSpc>
              <a:spcBef>
                <a:spcPts val="0"/>
              </a:spcBef>
              <a:spcAft>
                <a:spcPts val="0"/>
              </a:spcAft>
              <a:buSzPts val="3600"/>
              <a:buChar char="■"/>
              <a:defRPr sz="3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10"/>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11"/>
        <p:cNvGrpSpPr/>
        <p:nvPr/>
      </p:nvGrpSpPr>
      <p:grpSpPr>
        <a:xfrm>
          <a:off x="0" y="0"/>
          <a:ext cx="0" cy="0"/>
          <a:chOff x="0" y="0"/>
          <a:chExt cx="0" cy="0"/>
        </a:xfrm>
      </p:grpSpPr>
      <p:sp>
        <p:nvSpPr>
          <p:cNvPr id="12" name="Google Shape;12;p14"/>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4"/>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14" name="Google Shape;14;p14"/>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15"/>
        <p:cNvGrpSpPr/>
        <p:nvPr/>
      </p:nvGrpSpPr>
      <p:grpSpPr>
        <a:xfrm>
          <a:off x="0" y="0"/>
          <a:ext cx="0" cy="0"/>
          <a:chOff x="0" y="0"/>
          <a:chExt cx="0" cy="0"/>
        </a:xfrm>
      </p:grpSpPr>
      <p:sp>
        <p:nvSpPr>
          <p:cNvPr id="16" name="Google Shape;16;p16"/>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6"/>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18" name="Google Shape;18;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9"/>
        <p:cNvGrpSpPr/>
        <p:nvPr/>
      </p:nvGrpSpPr>
      <p:grpSpPr>
        <a:xfrm>
          <a:off x="0" y="0"/>
          <a:ext cx="0" cy="0"/>
          <a:chOff x="0" y="0"/>
          <a:chExt cx="0" cy="0"/>
        </a:xfrm>
      </p:grpSpPr>
      <p:sp>
        <p:nvSpPr>
          <p:cNvPr id="20" name="Google Shape;20;p18"/>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Arial"/>
              <a:buChar char="•"/>
              <a:defRPr sz="2600"/>
            </a:lvl1pPr>
            <a:lvl2pPr marL="914400" lvl="1" indent="-355600" algn="l">
              <a:lnSpc>
                <a:spcPct val="100000"/>
              </a:lnSpc>
              <a:spcBef>
                <a:spcPts val="400"/>
              </a:spcBef>
              <a:spcAft>
                <a:spcPts val="0"/>
              </a:spcAft>
              <a:buSzPts val="2000"/>
              <a:buFont typeface="Arial"/>
              <a:buChar char="•"/>
              <a:defRPr sz="2000"/>
            </a:lvl2pPr>
            <a:lvl3pPr marL="1371600" lvl="2" indent="-336550" algn="l">
              <a:lnSpc>
                <a:spcPct val="100000"/>
              </a:lnSpc>
              <a:spcBef>
                <a:spcPts val="340"/>
              </a:spcBef>
              <a:spcAft>
                <a:spcPts val="0"/>
              </a:spcAft>
              <a:buSzPts val="1700"/>
              <a:buFont typeface="Arial"/>
              <a:buChar char="•"/>
              <a:defRPr sz="1700"/>
            </a:lvl3pPr>
            <a:lvl4pPr marL="1828800" lvl="3" indent="-323850" algn="l">
              <a:lnSpc>
                <a:spcPct val="100000"/>
              </a:lnSpc>
              <a:spcBef>
                <a:spcPts val="300"/>
              </a:spcBef>
              <a:spcAft>
                <a:spcPts val="0"/>
              </a:spcAft>
              <a:buSzPts val="1500"/>
              <a:buFont typeface="Arial"/>
              <a:buChar char="•"/>
              <a:defRPr/>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21" name="Google Shape;21;p1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2" name="Google Shape;22;p1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23"/>
        <p:cNvGrpSpPr/>
        <p:nvPr/>
      </p:nvGrpSpPr>
      <p:grpSpPr>
        <a:xfrm>
          <a:off x="0" y="0"/>
          <a:ext cx="0" cy="0"/>
          <a:chOff x="0" y="0"/>
          <a:chExt cx="0" cy="0"/>
        </a:xfrm>
      </p:grpSpPr>
      <p:pic>
        <p:nvPicPr>
          <p:cNvPr id="24" name="Google Shape;24;p27"/>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5" name="Google Shape;25;p27"/>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26"/>
        <p:cNvGrpSpPr/>
        <p:nvPr/>
      </p:nvGrpSpPr>
      <p:grpSpPr>
        <a:xfrm>
          <a:off x="0" y="0"/>
          <a:ext cx="0" cy="0"/>
          <a:chOff x="0" y="0"/>
          <a:chExt cx="0" cy="0"/>
        </a:xfrm>
      </p:grpSpPr>
      <p:sp>
        <p:nvSpPr>
          <p:cNvPr id="27" name="Google Shape;27;p22"/>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Calibri"/>
              <a:buAutoNum type="arabicPeriod"/>
              <a:defRPr sz="2600"/>
            </a:lvl1pPr>
            <a:lvl2pPr marL="914400" lvl="1" indent="-355600" algn="l">
              <a:lnSpc>
                <a:spcPct val="100000"/>
              </a:lnSpc>
              <a:spcBef>
                <a:spcPts val="400"/>
              </a:spcBef>
              <a:spcAft>
                <a:spcPts val="0"/>
              </a:spcAft>
              <a:buClr>
                <a:schemeClr val="accent4"/>
              </a:buClr>
              <a:buSzPts val="2000"/>
              <a:buFont typeface="Calibri"/>
              <a:buAutoNum type="alphaLcParenR"/>
              <a:defRPr sz="2000"/>
            </a:lvl2pPr>
            <a:lvl3pPr marL="1371600" lvl="2" indent="-336550" algn="l">
              <a:lnSpc>
                <a:spcPct val="100000"/>
              </a:lnSpc>
              <a:spcBef>
                <a:spcPts val="340"/>
              </a:spcBef>
              <a:spcAft>
                <a:spcPts val="0"/>
              </a:spcAft>
              <a:buClr>
                <a:schemeClr val="accent4"/>
              </a:buClr>
              <a:buSzPts val="1700"/>
              <a:buFont typeface="Calibri"/>
              <a:buAutoNum type="romanLcPeriod"/>
              <a:defRPr sz="1700"/>
            </a:lvl3pPr>
            <a:lvl4pPr marL="1828800" lvl="3" indent="-323850" algn="l">
              <a:lnSpc>
                <a:spcPct val="100000"/>
              </a:lnSpc>
              <a:spcBef>
                <a:spcPts val="300"/>
              </a:spcBef>
              <a:spcAft>
                <a:spcPts val="0"/>
              </a:spcAft>
              <a:buSzPts val="1500"/>
              <a:buFont typeface="Calibri"/>
              <a:buAutoNum type="arabicPeriod"/>
              <a:defRPr/>
            </a:lvl4pPr>
            <a:lvl5pPr marL="2286000" lvl="4" indent="-314325" algn="l">
              <a:lnSpc>
                <a:spcPct val="100000"/>
              </a:lnSpc>
              <a:spcBef>
                <a:spcPts val="270"/>
              </a:spcBef>
              <a:spcAft>
                <a:spcPts val="0"/>
              </a:spcAft>
              <a:buSzPts val="1350"/>
              <a:buFont typeface="Calibri"/>
              <a:buAutoNum type="arabicPeriod"/>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28" name="Google Shape;28;p2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9" name="Google Shape;29;p2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0"/>
        <p:cNvGrpSpPr/>
        <p:nvPr/>
      </p:nvGrpSpPr>
      <p:grpSpPr>
        <a:xfrm>
          <a:off x="0" y="0"/>
          <a:ext cx="0" cy="0"/>
          <a:chOff x="0" y="0"/>
          <a:chExt cx="0" cy="0"/>
        </a:xfrm>
      </p:grpSpPr>
      <p:sp>
        <p:nvSpPr>
          <p:cNvPr id="31" name="Google Shape;31;p2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24"/>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33" name="Google Shape;33;p24"/>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rm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34" name="Google Shape;34;p24"/>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35" name="Google Shape;35;p2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6" name="Google Shape;36;p24"/>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37"/>
        <p:cNvGrpSpPr/>
        <p:nvPr/>
      </p:nvGrpSpPr>
      <p:grpSpPr>
        <a:xfrm>
          <a:off x="0" y="0"/>
          <a:ext cx="0" cy="0"/>
          <a:chOff x="0" y="0"/>
          <a:chExt cx="0" cy="0"/>
        </a:xfrm>
      </p:grpSpPr>
      <p:sp>
        <p:nvSpPr>
          <p:cNvPr id="38" name="Google Shape;38;p25"/>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rmAutofit/>
          </a:bodyPr>
          <a:lstStyle>
            <a:lvl1pPr marL="457200" lvl="0" indent="-228600" algn="l">
              <a:lnSpc>
                <a:spcPct val="100000"/>
              </a:lnSpc>
              <a:spcBef>
                <a:spcPts val="420"/>
              </a:spcBef>
              <a:spcAft>
                <a:spcPts val="0"/>
              </a:spcAft>
              <a:buSzPts val="2100"/>
              <a:buNone/>
              <a:defRPr sz="2100"/>
            </a:lvl1pPr>
            <a:lvl2pPr marL="914400" lvl="1" indent="-333883" algn="l">
              <a:lnSpc>
                <a:spcPct val="100000"/>
              </a:lnSpc>
              <a:spcBef>
                <a:spcPts val="390"/>
              </a:spcBef>
              <a:spcAft>
                <a:spcPts val="0"/>
              </a:spcAft>
              <a:buSzPts val="1658"/>
              <a:buChar char="⚫"/>
              <a:defRPr sz="1950"/>
            </a:lvl2pPr>
            <a:lvl3pPr marL="1371600" lvl="2" indent="-308610" algn="l">
              <a:lnSpc>
                <a:spcPct val="100000"/>
              </a:lnSpc>
              <a:spcBef>
                <a:spcPts val="360"/>
              </a:spcBef>
              <a:spcAft>
                <a:spcPts val="0"/>
              </a:spcAft>
              <a:buSzPts val="1260"/>
              <a:buChar char="⚫"/>
              <a:defRPr sz="1800"/>
            </a:lvl3pPr>
            <a:lvl4pPr marL="1828800" lvl="3" indent="-290512" algn="l">
              <a:lnSpc>
                <a:spcPct val="100000"/>
              </a:lnSpc>
              <a:spcBef>
                <a:spcPts val="300"/>
              </a:spcBef>
              <a:spcAft>
                <a:spcPts val="0"/>
              </a:spcAft>
              <a:buSzPts val="975"/>
              <a:buChar char="⚫"/>
              <a:defRPr sz="150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39" name="Google Shape;39;p25"/>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30200" algn="l">
              <a:lnSpc>
                <a:spcPct val="100000"/>
              </a:lnSpc>
              <a:spcBef>
                <a:spcPts val="320"/>
              </a:spcBef>
              <a:spcAft>
                <a:spcPts val="0"/>
              </a:spcAft>
              <a:buSzPts val="1600"/>
              <a:buFont typeface="Arial"/>
              <a:buChar char="•"/>
              <a:defRPr sz="1600"/>
            </a:lvl2pPr>
            <a:lvl3pPr marL="1371600" lvl="2" indent="-317500" algn="l">
              <a:lnSpc>
                <a:spcPct val="100000"/>
              </a:lnSpc>
              <a:spcBef>
                <a:spcPts val="280"/>
              </a:spcBef>
              <a:spcAft>
                <a:spcPts val="0"/>
              </a:spcAft>
              <a:buSzPts val="1400"/>
              <a:buFont typeface="Arial"/>
              <a:buChar char="•"/>
              <a:defRPr sz="1400"/>
            </a:lvl3pPr>
            <a:lvl4pPr marL="1828800" lvl="3" indent="-311150" algn="l">
              <a:lnSpc>
                <a:spcPct val="100000"/>
              </a:lnSpc>
              <a:spcBef>
                <a:spcPts val="260"/>
              </a:spcBef>
              <a:spcAft>
                <a:spcPts val="0"/>
              </a:spcAft>
              <a:buSzPts val="1300"/>
              <a:buFont typeface="Arial"/>
              <a:buChar char="•"/>
              <a:defRPr sz="13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0" name="Google Shape;40;p2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1" name="Google Shape;41;p2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1"/>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1"/>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36"/>
          <p:cNvSpPr txBox="1">
            <a:spLocks noGrp="1"/>
          </p:cNvSpPr>
          <p:nvPr>
            <p:ph type="title"/>
          </p:nvPr>
        </p:nvSpPr>
        <p:spPr>
          <a:xfrm>
            <a:off x="457200" y="307247"/>
            <a:ext cx="8229600" cy="550003"/>
          </a:xfrm>
          <a:prstGeom prst="rect">
            <a:avLst/>
          </a:prstGeom>
          <a:noFill/>
          <a:ln>
            <a:noFill/>
          </a:ln>
        </p:spPr>
        <p:txBody>
          <a:bodyPr spcFirstLastPara="1" wrap="square" lIns="0" tIns="45700" rIns="0" bIns="0" anchor="b" anchorCtr="0">
            <a:noAutofit/>
          </a:bodyPr>
          <a:lstStyle/>
          <a:p>
            <a:pPr marL="0" lvl="0" indent="0" algn="l" rtl="0">
              <a:lnSpc>
                <a:spcPct val="100000"/>
              </a:lnSpc>
              <a:spcBef>
                <a:spcPts val="0"/>
              </a:spcBef>
              <a:spcAft>
                <a:spcPts val="0"/>
              </a:spcAft>
              <a:buClr>
                <a:schemeClr val="accent4"/>
              </a:buClr>
              <a:buSzPts val="3600"/>
              <a:buFont typeface="Calibri"/>
              <a:buNone/>
            </a:pPr>
            <a:r>
              <a:rPr lang="en-US"/>
              <a:t>Handwriting Analysis</a:t>
            </a:r>
            <a:endParaRPr/>
          </a:p>
        </p:txBody>
      </p:sp>
      <p:graphicFrame>
        <p:nvGraphicFramePr>
          <p:cNvPr id="114" name="Google Shape;114;p36"/>
          <p:cNvGraphicFramePr/>
          <p:nvPr/>
        </p:nvGraphicFramePr>
        <p:xfrm>
          <a:off x="342900" y="896441"/>
          <a:ext cx="8458200" cy="4138325"/>
        </p:xfrm>
        <a:graphic>
          <a:graphicData uri="http://schemas.openxmlformats.org/drawingml/2006/table">
            <a:tbl>
              <a:tblPr firstRow="1" bandRow="1">
                <a:noFill/>
                <a:tableStyleId>{25F5C484-2E62-4A88-8D84-3CDCB80D9B91}</a:tableStyleId>
              </a:tblPr>
              <a:tblGrid>
                <a:gridCol w="1396700">
                  <a:extLst>
                    <a:ext uri="{9D8B030D-6E8A-4147-A177-3AD203B41FA5}">
                      <a16:colId xmlns:a16="http://schemas.microsoft.com/office/drawing/2014/main" val="20000"/>
                    </a:ext>
                  </a:extLst>
                </a:gridCol>
                <a:gridCol w="3066575">
                  <a:extLst>
                    <a:ext uri="{9D8B030D-6E8A-4147-A177-3AD203B41FA5}">
                      <a16:colId xmlns:a16="http://schemas.microsoft.com/office/drawing/2014/main" val="20001"/>
                    </a:ext>
                  </a:extLst>
                </a:gridCol>
                <a:gridCol w="3994925">
                  <a:extLst>
                    <a:ext uri="{9D8B030D-6E8A-4147-A177-3AD203B41FA5}">
                      <a16:colId xmlns:a16="http://schemas.microsoft.com/office/drawing/2014/main" val="20002"/>
                    </a:ext>
                  </a:extLst>
                </a:gridCol>
              </a:tblGrid>
              <a:tr h="421250">
                <a:tc>
                  <a:txBody>
                    <a:bodyPr/>
                    <a:lstStyle/>
                    <a:p>
                      <a:pPr marL="0" marR="0" lvl="0" indent="0" algn="ctr" rtl="0">
                        <a:lnSpc>
                          <a:spcPct val="100000"/>
                        </a:lnSpc>
                        <a:spcBef>
                          <a:spcPts val="0"/>
                        </a:spcBef>
                        <a:spcAft>
                          <a:spcPts val="0"/>
                        </a:spcAft>
                        <a:buNone/>
                      </a:pPr>
                      <a:r>
                        <a:rPr lang="en-US" sz="1400" b="1" u="none" strike="noStrike" cap="none"/>
                        <a:t>Specific Trait</a:t>
                      </a:r>
                      <a:endParaRPr/>
                    </a:p>
                  </a:txBody>
                  <a:tcPr marL="91450" marR="91450" marT="45725" marB="45725" anchor="ctr">
                    <a:lnR w="9525" cap="flat" cmpd="sng">
                      <a:solidFill>
                        <a:srgbClr val="000000"/>
                      </a:solidFill>
                      <a:prstDash val="solid"/>
                      <a:round/>
                      <a:headEnd type="none" w="sm" len="sm"/>
                      <a:tailEnd type="none" w="sm" len="sm"/>
                    </a:lnR>
                    <a:solidFill>
                      <a:srgbClr val="BCD4E9"/>
                    </a:solidFill>
                  </a:tcPr>
                </a:tc>
                <a:tc>
                  <a:txBody>
                    <a:bodyPr/>
                    <a:lstStyle/>
                    <a:p>
                      <a:pPr marL="0" marR="0" lvl="0" indent="0" algn="ctr" rtl="0">
                        <a:lnSpc>
                          <a:spcPct val="100000"/>
                        </a:lnSpc>
                        <a:spcBef>
                          <a:spcPts val="0"/>
                        </a:spcBef>
                        <a:spcAft>
                          <a:spcPts val="0"/>
                        </a:spcAft>
                        <a:buNone/>
                      </a:pPr>
                      <a:r>
                        <a:rPr lang="en-US" sz="1400" b="1" u="none" strike="noStrike" cap="none"/>
                        <a:t>Description</a:t>
                      </a:r>
                      <a:endParaRPr/>
                    </a:p>
                  </a:txBody>
                  <a:tcPr marL="91450" marR="91450" marT="45725" marB="457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solidFill>
                      <a:srgbClr val="BCD4E9"/>
                    </a:solidFill>
                  </a:tcPr>
                </a:tc>
                <a:tc>
                  <a:txBody>
                    <a:bodyPr/>
                    <a:lstStyle/>
                    <a:p>
                      <a:pPr marL="0" marR="0" lvl="0" indent="0" algn="ctr" rtl="0">
                        <a:lnSpc>
                          <a:spcPct val="100000"/>
                        </a:lnSpc>
                        <a:spcBef>
                          <a:spcPts val="0"/>
                        </a:spcBef>
                        <a:spcAft>
                          <a:spcPts val="0"/>
                        </a:spcAft>
                        <a:buNone/>
                      </a:pPr>
                      <a:r>
                        <a:rPr lang="en-US" sz="1400" b="1" u="none" strike="noStrike" cap="none"/>
                        <a:t>Example</a:t>
                      </a:r>
                      <a:endParaRPr/>
                    </a:p>
                  </a:txBody>
                  <a:tcPr marL="91450" marR="91450" marT="45725" marB="45725" anchor="ctr">
                    <a:lnL w="9525" cap="flat" cmpd="sng">
                      <a:solidFill>
                        <a:srgbClr val="000000"/>
                      </a:solidFill>
                      <a:prstDash val="solid"/>
                      <a:round/>
                      <a:headEnd type="none" w="sm" len="sm"/>
                      <a:tailEnd type="none" w="sm" len="sm"/>
                    </a:lnL>
                    <a:solidFill>
                      <a:srgbClr val="BCD4E9"/>
                    </a:solidFill>
                  </a:tcPr>
                </a:tc>
                <a:extLst>
                  <a:ext uri="{0D108BD9-81ED-4DB2-BD59-A6C34878D82A}">
                    <a16:rowId xmlns:a16="http://schemas.microsoft.com/office/drawing/2014/main" val="10000"/>
                  </a:ext>
                </a:extLst>
              </a:tr>
              <a:tr h="1239025">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Cursive </a:t>
                      </a:r>
                      <a:r>
                        <a:rPr lang="en-US" sz="1800" b="0" u="none" strike="noStrike" cap="none">
                          <a:latin typeface="Calibri"/>
                          <a:ea typeface="Calibri"/>
                          <a:cs typeface="Calibri"/>
                          <a:sym typeface="Calibri"/>
                        </a:rPr>
                        <a:t>&amp; printed </a:t>
                      </a:r>
                      <a:r>
                        <a:rPr lang="en-US" sz="1800" u="none" strike="noStrike" cap="none">
                          <a:latin typeface="Calibri"/>
                          <a:ea typeface="Calibri"/>
                          <a:cs typeface="Calibri"/>
                          <a:sym typeface="Calibri"/>
                        </a:rPr>
                        <a:t>letters</a:t>
                      </a:r>
                      <a:endParaRPr/>
                    </a:p>
                  </a:txBody>
                  <a:tcPr marL="68575" marR="68575" marT="0" marB="0" anchor="ctr">
                    <a:lnR w="9525" cap="flat" cmpd="sng">
                      <a:solidFill>
                        <a:srgbClr val="000000"/>
                      </a:solidFill>
                      <a:prstDash val="solid"/>
                      <a:round/>
                      <a:headEnd type="none" w="sm" len="sm"/>
                      <a:tailEnd type="none" w="sm" len="sm"/>
                    </a:lnR>
                    <a:lnB w="9525" cap="flat" cmpd="sng">
                      <a:solidFill>
                        <a:srgbClr val="000000"/>
                      </a:solidFill>
                      <a:prstDash val="solid"/>
                      <a:round/>
                      <a:headEnd type="none" w="sm" len="sm"/>
                      <a:tailEnd type="none" w="sm" len="sm"/>
                    </a:lnB>
                    <a:solidFill>
                      <a:srgbClr val="F2F2F2"/>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Are the letters in cursive, print, or both?</a:t>
                      </a:r>
                      <a:endParaRPr/>
                    </a:p>
                  </a:txBody>
                  <a:tcPr marL="68575" marR="68575"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B w="9525" cap="flat" cmpd="sng">
                      <a:solidFill>
                        <a:srgbClr val="000000"/>
                      </a:solidFill>
                      <a:prstDash val="solid"/>
                      <a:round/>
                      <a:headEnd type="none" w="sm" len="sm"/>
                      <a:tailEnd type="none" w="sm" len="sm"/>
                    </a:lnB>
                    <a:solidFill>
                      <a:srgbClr val="F2F2F2"/>
                    </a:solidFill>
                  </a:tcPr>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lnL w="9525" cap="flat" cmpd="sng">
                      <a:solidFill>
                        <a:srgbClr val="000000"/>
                      </a:solidFill>
                      <a:prstDash val="solid"/>
                      <a:round/>
                      <a:headEnd type="none" w="sm" len="sm"/>
                      <a:tailEnd type="none" w="sm" len="sm"/>
                    </a:lnL>
                    <a:solidFill>
                      <a:srgbClr val="F2F2F2"/>
                    </a:solidFill>
                  </a:tcPr>
                </a:tc>
                <a:extLst>
                  <a:ext uri="{0D108BD9-81ED-4DB2-BD59-A6C34878D82A}">
                    <a16:rowId xmlns:a16="http://schemas.microsoft.com/office/drawing/2014/main" val="10001"/>
                  </a:ext>
                </a:extLst>
              </a:tr>
              <a:tr h="1239025">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Pen pressure</a:t>
                      </a:r>
                      <a:endParaRPr/>
                    </a:p>
                  </a:txBody>
                  <a:tcPr marL="68575" marR="68575" marT="0" marB="0" anchor="ctr">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2F2F2"/>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Are lines the same thickness throughout?</a:t>
                      </a:r>
                      <a:endParaRPr/>
                    </a:p>
                  </a:txBody>
                  <a:tcPr marL="68575" marR="68575"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2F2F2"/>
                    </a:solidFill>
                  </a:tcPr>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lnL w="9525" cap="flat" cmpd="sng">
                      <a:solidFill>
                        <a:srgbClr val="000000"/>
                      </a:solidFill>
                      <a:prstDash val="solid"/>
                      <a:round/>
                      <a:headEnd type="none" w="sm" len="sm"/>
                      <a:tailEnd type="none" w="sm" len="sm"/>
                    </a:lnL>
                    <a:solidFill>
                      <a:srgbClr val="F2F2F2"/>
                    </a:solidFill>
                  </a:tcPr>
                </a:tc>
                <a:extLst>
                  <a:ext uri="{0D108BD9-81ED-4DB2-BD59-A6C34878D82A}">
                    <a16:rowId xmlns:a16="http://schemas.microsoft.com/office/drawing/2014/main" val="10002"/>
                  </a:ext>
                </a:extLst>
              </a:tr>
              <a:tr h="1239025">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Slant</a:t>
                      </a:r>
                      <a:endParaRPr/>
                    </a:p>
                  </a:txBody>
                  <a:tcPr marL="68575" marR="68575" marT="0" marB="0" anchor="ctr">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solidFill>
                      <a:srgbClr val="F2F2F2"/>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Does the writing slant to the left, right, or both directions?</a:t>
                      </a:r>
                      <a:endParaRPr/>
                    </a:p>
                  </a:txBody>
                  <a:tcPr marL="68575" marR="68575"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solidFill>
                      <a:srgbClr val="F2F2F2"/>
                    </a:solidFill>
                  </a:tcPr>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lnL w="9525" cap="flat" cmpd="sng">
                      <a:solidFill>
                        <a:srgbClr val="000000"/>
                      </a:solidFill>
                      <a:prstDash val="solid"/>
                      <a:round/>
                      <a:headEnd type="none" w="sm" len="sm"/>
                      <a:tailEnd type="none" w="sm" len="sm"/>
                    </a:lnL>
                    <a:solidFill>
                      <a:srgbClr val="F2F2F2"/>
                    </a:solidFill>
                  </a:tcPr>
                </a:tc>
                <a:extLst>
                  <a:ext uri="{0D108BD9-81ED-4DB2-BD59-A6C34878D82A}">
                    <a16:rowId xmlns:a16="http://schemas.microsoft.com/office/drawing/2014/main" val="10003"/>
                  </a:ext>
                </a:extLst>
              </a:tr>
            </a:tbl>
          </a:graphicData>
        </a:graphic>
      </p:graphicFrame>
      <p:pic>
        <p:nvPicPr>
          <p:cNvPr id="115" name="Google Shape;115;p36" title="Sample 2.png"/>
          <p:cNvPicPr preferRelativeResize="0"/>
          <p:nvPr/>
        </p:nvPicPr>
        <p:blipFill rotWithShape="1">
          <a:blip r:embed="rId3">
            <a:alphaModFix/>
          </a:blip>
          <a:srcRect l="49998" t="48190" r="14639" b="30662"/>
          <a:stretch/>
        </p:blipFill>
        <p:spPr>
          <a:xfrm>
            <a:off x="4571525" y="1244009"/>
            <a:ext cx="4271524" cy="3899491"/>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37"/>
          <p:cNvSpPr txBox="1">
            <a:spLocks noGrp="1"/>
          </p:cNvSpPr>
          <p:nvPr>
            <p:ph type="title"/>
          </p:nvPr>
        </p:nvSpPr>
        <p:spPr>
          <a:xfrm>
            <a:off x="457200" y="307247"/>
            <a:ext cx="8229600" cy="550003"/>
          </a:xfrm>
          <a:prstGeom prst="rect">
            <a:avLst/>
          </a:prstGeom>
          <a:noFill/>
          <a:ln>
            <a:noFill/>
          </a:ln>
        </p:spPr>
        <p:txBody>
          <a:bodyPr spcFirstLastPara="1" wrap="square" lIns="0" tIns="45700" rIns="0" bIns="0" anchor="b" anchorCtr="0">
            <a:noAutofit/>
          </a:bodyPr>
          <a:lstStyle/>
          <a:p>
            <a:pPr marL="0" lvl="0" indent="0" algn="l" rtl="0">
              <a:lnSpc>
                <a:spcPct val="100000"/>
              </a:lnSpc>
              <a:spcBef>
                <a:spcPts val="0"/>
              </a:spcBef>
              <a:spcAft>
                <a:spcPts val="0"/>
              </a:spcAft>
              <a:buClr>
                <a:schemeClr val="accent4"/>
              </a:buClr>
              <a:buSzPts val="3600"/>
              <a:buFont typeface="Calibri"/>
              <a:buNone/>
            </a:pPr>
            <a:r>
              <a:rPr lang="en-US"/>
              <a:t>Handwriting Analysis</a:t>
            </a:r>
            <a:endParaRPr/>
          </a:p>
        </p:txBody>
      </p:sp>
      <p:graphicFrame>
        <p:nvGraphicFramePr>
          <p:cNvPr id="121" name="Google Shape;121;p37"/>
          <p:cNvGraphicFramePr/>
          <p:nvPr/>
        </p:nvGraphicFramePr>
        <p:xfrm>
          <a:off x="342900" y="896441"/>
          <a:ext cx="8458200" cy="4138350"/>
        </p:xfrm>
        <a:graphic>
          <a:graphicData uri="http://schemas.openxmlformats.org/drawingml/2006/table">
            <a:tbl>
              <a:tblPr firstRow="1" bandRow="1">
                <a:noFill/>
                <a:tableStyleId>{25F5C484-2E62-4A88-8D84-3CDCB80D9B91}</a:tableStyleId>
              </a:tblPr>
              <a:tblGrid>
                <a:gridCol w="1396700">
                  <a:extLst>
                    <a:ext uri="{9D8B030D-6E8A-4147-A177-3AD203B41FA5}">
                      <a16:colId xmlns:a16="http://schemas.microsoft.com/office/drawing/2014/main" val="20000"/>
                    </a:ext>
                  </a:extLst>
                </a:gridCol>
                <a:gridCol w="3066575">
                  <a:extLst>
                    <a:ext uri="{9D8B030D-6E8A-4147-A177-3AD203B41FA5}">
                      <a16:colId xmlns:a16="http://schemas.microsoft.com/office/drawing/2014/main" val="20001"/>
                    </a:ext>
                  </a:extLst>
                </a:gridCol>
                <a:gridCol w="3994925">
                  <a:extLst>
                    <a:ext uri="{9D8B030D-6E8A-4147-A177-3AD203B41FA5}">
                      <a16:colId xmlns:a16="http://schemas.microsoft.com/office/drawing/2014/main" val="20002"/>
                    </a:ext>
                  </a:extLst>
                </a:gridCol>
              </a:tblGrid>
              <a:tr h="402675">
                <a:tc>
                  <a:txBody>
                    <a:bodyPr/>
                    <a:lstStyle/>
                    <a:p>
                      <a:pPr marL="0" marR="0" lvl="0" indent="0" algn="ctr" rtl="0">
                        <a:lnSpc>
                          <a:spcPct val="100000"/>
                        </a:lnSpc>
                        <a:spcBef>
                          <a:spcPts val="0"/>
                        </a:spcBef>
                        <a:spcAft>
                          <a:spcPts val="0"/>
                        </a:spcAft>
                        <a:buNone/>
                      </a:pPr>
                      <a:r>
                        <a:rPr lang="en-US" sz="1400" b="1" u="none" strike="noStrike" cap="none"/>
                        <a:t>Specific Trait</a:t>
                      </a:r>
                      <a:endParaRPr/>
                    </a:p>
                  </a:txBody>
                  <a:tcPr marL="91450" marR="91450" marT="45725" marB="45725" anchor="ctr">
                    <a:lnR w="9525" cap="flat" cmpd="sng">
                      <a:solidFill>
                        <a:srgbClr val="000000"/>
                      </a:solidFill>
                      <a:prstDash val="solid"/>
                      <a:round/>
                      <a:headEnd type="none" w="sm" len="sm"/>
                      <a:tailEnd type="none" w="sm" len="sm"/>
                    </a:lnR>
                    <a:solidFill>
                      <a:srgbClr val="BCD4E9"/>
                    </a:solidFill>
                  </a:tcPr>
                </a:tc>
                <a:tc>
                  <a:txBody>
                    <a:bodyPr/>
                    <a:lstStyle/>
                    <a:p>
                      <a:pPr marL="0" marR="0" lvl="0" indent="0" algn="ctr" rtl="0">
                        <a:lnSpc>
                          <a:spcPct val="100000"/>
                        </a:lnSpc>
                        <a:spcBef>
                          <a:spcPts val="0"/>
                        </a:spcBef>
                        <a:spcAft>
                          <a:spcPts val="0"/>
                        </a:spcAft>
                        <a:buNone/>
                      </a:pPr>
                      <a:r>
                        <a:rPr lang="en-US" sz="1400" b="1" u="none" strike="noStrike" cap="none"/>
                        <a:t>Description</a:t>
                      </a:r>
                      <a:endParaRPr/>
                    </a:p>
                  </a:txBody>
                  <a:tcPr marL="91450" marR="91450" marT="45725" marB="457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solidFill>
                      <a:srgbClr val="BCD4E9"/>
                    </a:solidFill>
                  </a:tcPr>
                </a:tc>
                <a:tc>
                  <a:txBody>
                    <a:bodyPr/>
                    <a:lstStyle/>
                    <a:p>
                      <a:pPr marL="0" marR="0" lvl="0" indent="0" algn="ctr" rtl="0">
                        <a:lnSpc>
                          <a:spcPct val="100000"/>
                        </a:lnSpc>
                        <a:spcBef>
                          <a:spcPts val="0"/>
                        </a:spcBef>
                        <a:spcAft>
                          <a:spcPts val="0"/>
                        </a:spcAft>
                        <a:buNone/>
                      </a:pPr>
                      <a:r>
                        <a:rPr lang="en-US" sz="1400" b="1" u="none" strike="noStrike" cap="none"/>
                        <a:t>Example</a:t>
                      </a:r>
                      <a:endParaRPr/>
                    </a:p>
                  </a:txBody>
                  <a:tcPr marL="91450" marR="91450" marT="45725" marB="45725" anchor="ctr">
                    <a:lnL w="9525" cap="flat" cmpd="sng">
                      <a:solidFill>
                        <a:srgbClr val="000000"/>
                      </a:solidFill>
                      <a:prstDash val="solid"/>
                      <a:round/>
                      <a:headEnd type="none" w="sm" len="sm"/>
                      <a:tailEnd type="none" w="sm" len="sm"/>
                    </a:lnL>
                    <a:solidFill>
                      <a:srgbClr val="BCD4E9"/>
                    </a:solidFill>
                  </a:tcPr>
                </a:tc>
                <a:extLst>
                  <a:ext uri="{0D108BD9-81ED-4DB2-BD59-A6C34878D82A}">
                    <a16:rowId xmlns:a16="http://schemas.microsoft.com/office/drawing/2014/main" val="10000"/>
                  </a:ext>
                </a:extLst>
              </a:tr>
              <a:tr h="1245225">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Line habits</a:t>
                      </a:r>
                      <a:endParaRPr/>
                    </a:p>
                  </a:txBody>
                  <a:tcPr marL="68575" marR="68575" marT="0" marB="0" anchor="ctr">
                    <a:lnR w="9525" cap="flat" cmpd="sng">
                      <a:solidFill>
                        <a:srgbClr val="000000"/>
                      </a:solidFill>
                      <a:prstDash val="solid"/>
                      <a:round/>
                      <a:headEnd type="none" w="sm" len="sm"/>
                      <a:tailEnd type="none" w="sm" len="sm"/>
                    </a:lnR>
                    <a:lnB w="9525" cap="flat" cmpd="sng">
                      <a:solidFill>
                        <a:srgbClr val="000000"/>
                      </a:solidFill>
                      <a:prstDash val="solid"/>
                      <a:round/>
                      <a:headEnd type="none" w="sm" len="sm"/>
                      <a:tailEnd type="none" w="sm" len="sm"/>
                    </a:lnB>
                    <a:solidFill>
                      <a:srgbClr val="F2F2F2"/>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Is the writing on, above, or below the line?</a:t>
                      </a:r>
                      <a:endParaRPr/>
                    </a:p>
                  </a:txBody>
                  <a:tcPr marL="68575" marR="68575"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B w="9525" cap="flat" cmpd="sng">
                      <a:solidFill>
                        <a:srgbClr val="000000"/>
                      </a:solidFill>
                      <a:prstDash val="solid"/>
                      <a:round/>
                      <a:headEnd type="none" w="sm" len="sm"/>
                      <a:tailEnd type="none" w="sm" len="sm"/>
                    </a:lnB>
                    <a:solidFill>
                      <a:srgbClr val="F2F2F2"/>
                    </a:solidFill>
                  </a:tcPr>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lnL w="9525" cap="flat" cmpd="sng">
                      <a:solidFill>
                        <a:srgbClr val="000000"/>
                      </a:solidFill>
                      <a:prstDash val="solid"/>
                      <a:round/>
                      <a:headEnd type="none" w="sm" len="sm"/>
                      <a:tailEnd type="none" w="sm" len="sm"/>
                    </a:lnL>
                    <a:solidFill>
                      <a:srgbClr val="F2F2F2"/>
                    </a:solidFill>
                  </a:tcPr>
                </a:tc>
                <a:extLst>
                  <a:ext uri="{0D108BD9-81ED-4DB2-BD59-A6C34878D82A}">
                    <a16:rowId xmlns:a16="http://schemas.microsoft.com/office/drawing/2014/main" val="10001"/>
                  </a:ext>
                </a:extLst>
              </a:tr>
              <a:tr h="1245225">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Fancy curls or loops</a:t>
                      </a:r>
                      <a:endParaRPr/>
                    </a:p>
                  </a:txBody>
                  <a:tcPr marL="68575" marR="68575" marT="0" marB="0" anchor="ctr">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2F2F2"/>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Are there any fancy letters?</a:t>
                      </a:r>
                      <a:endParaRPr/>
                    </a:p>
                  </a:txBody>
                  <a:tcPr marL="68575" marR="68575"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2F2F2"/>
                    </a:solidFill>
                  </a:tcPr>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lnL w="9525" cap="flat" cmpd="sng">
                      <a:solidFill>
                        <a:srgbClr val="000000"/>
                      </a:solidFill>
                      <a:prstDash val="solid"/>
                      <a:round/>
                      <a:headEnd type="none" w="sm" len="sm"/>
                      <a:tailEnd type="none" w="sm" len="sm"/>
                    </a:lnL>
                    <a:solidFill>
                      <a:srgbClr val="F2F2F2"/>
                    </a:solidFill>
                  </a:tcPr>
                </a:tc>
                <a:extLst>
                  <a:ext uri="{0D108BD9-81ED-4DB2-BD59-A6C34878D82A}">
                    <a16:rowId xmlns:a16="http://schemas.microsoft.com/office/drawing/2014/main" val="10002"/>
                  </a:ext>
                </a:extLst>
              </a:tr>
              <a:tr h="1245225">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Placement of crosses on t’s and dots on i’s</a:t>
                      </a:r>
                      <a:endParaRPr/>
                    </a:p>
                  </a:txBody>
                  <a:tcPr marL="68575" marR="68575" marT="0" marB="0" anchor="ctr">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solidFill>
                      <a:srgbClr val="F2F2F2"/>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Are t’s crossed in the middle, top, or bottom? </a:t>
                      </a:r>
                      <a:endParaRPr/>
                    </a:p>
                    <a:p>
                      <a:pPr marL="0" marR="0" lvl="0" indent="0" algn="l" rtl="0">
                        <a:lnSpc>
                          <a:spcPct val="100000"/>
                        </a:lnSpc>
                        <a:spcBef>
                          <a:spcPts val="600"/>
                        </a:spcBef>
                        <a:spcAft>
                          <a:spcPts val="0"/>
                        </a:spcAft>
                        <a:buClr>
                          <a:srgbClr val="000000"/>
                        </a:buClr>
                        <a:buSzPts val="1800"/>
                        <a:buFont typeface="Arial"/>
                        <a:buNone/>
                      </a:pPr>
                      <a:r>
                        <a:rPr lang="en-US" sz="1800" u="none" strike="noStrike" cap="none">
                          <a:latin typeface="Calibri"/>
                          <a:ea typeface="Calibri"/>
                          <a:cs typeface="Calibri"/>
                          <a:sym typeface="Calibri"/>
                        </a:rPr>
                        <a:t>Are the i’s dotted to the left, right, or center of the letter?</a:t>
                      </a:r>
                      <a:endParaRPr/>
                    </a:p>
                  </a:txBody>
                  <a:tcPr marL="68575" marR="68575"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solidFill>
                      <a:srgbClr val="F2F2F2"/>
                    </a:solidFill>
                  </a:tcPr>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lnL w="9525" cap="flat" cmpd="sng">
                      <a:solidFill>
                        <a:srgbClr val="000000"/>
                      </a:solidFill>
                      <a:prstDash val="solid"/>
                      <a:round/>
                      <a:headEnd type="none" w="sm" len="sm"/>
                      <a:tailEnd type="none" w="sm" len="sm"/>
                    </a:lnL>
                    <a:solidFill>
                      <a:srgbClr val="F2F2F2"/>
                    </a:solidFill>
                  </a:tcPr>
                </a:tc>
                <a:extLst>
                  <a:ext uri="{0D108BD9-81ED-4DB2-BD59-A6C34878D82A}">
                    <a16:rowId xmlns:a16="http://schemas.microsoft.com/office/drawing/2014/main" val="10003"/>
                  </a:ext>
                </a:extLst>
              </a:tr>
            </a:tbl>
          </a:graphicData>
        </a:graphic>
      </p:graphicFrame>
      <p:pic>
        <p:nvPicPr>
          <p:cNvPr id="5" name="Picture 4" descr="A black background with a black square&#10;&#10;AI-generated content may be incorrect.">
            <a:extLst>
              <a:ext uri="{FF2B5EF4-FFF2-40B4-BE49-F238E27FC236}">
                <a16:creationId xmlns:a16="http://schemas.microsoft.com/office/drawing/2014/main" id="{FCCF762A-1199-AFF8-29E4-3142E1C8A010}"/>
              </a:ext>
            </a:extLst>
          </p:cNvPr>
          <p:cNvPicPr>
            <a:picLocks noChangeAspect="1"/>
          </p:cNvPicPr>
          <p:nvPr/>
        </p:nvPicPr>
        <p:blipFill>
          <a:blip r:embed="rId3"/>
          <a:stretch>
            <a:fillRect/>
          </a:stretch>
        </p:blipFill>
        <p:spPr>
          <a:xfrm>
            <a:off x="4412512" y="465189"/>
            <a:ext cx="7648798" cy="7648798"/>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7"/>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p>
            <a:pPr marL="227013" lvl="0" indent="-227013" algn="l" rtl="0">
              <a:lnSpc>
                <a:spcPct val="100000"/>
              </a:lnSpc>
              <a:spcBef>
                <a:spcPts val="0"/>
              </a:spcBef>
              <a:spcAft>
                <a:spcPts val="0"/>
              </a:spcAft>
              <a:buClr>
                <a:schemeClr val="accent4"/>
              </a:buClr>
              <a:buSzPts val="2600"/>
              <a:buFont typeface="Arial"/>
              <a:buChar char="•"/>
            </a:pPr>
            <a:r>
              <a:rPr lang="en-US"/>
              <a:t>Pick one of your copies of the Fourth Amendment to analyze.</a:t>
            </a:r>
            <a:endParaRPr/>
          </a:p>
          <a:p>
            <a:pPr marL="227013" lvl="0" indent="-227013" algn="l" rtl="0">
              <a:lnSpc>
                <a:spcPct val="100000"/>
              </a:lnSpc>
              <a:spcBef>
                <a:spcPts val="0"/>
              </a:spcBef>
              <a:spcAft>
                <a:spcPts val="0"/>
              </a:spcAft>
              <a:buClr>
                <a:schemeClr val="accent4"/>
              </a:buClr>
              <a:buSzPts val="2600"/>
              <a:buFont typeface="Arial"/>
              <a:buChar char="•"/>
            </a:pPr>
            <a:r>
              <a:rPr lang="en-US"/>
              <a:t>Fill out the data table based on your writing sample.</a:t>
            </a:r>
            <a:endParaRPr/>
          </a:p>
          <a:p>
            <a:pPr marL="227013" lvl="0" indent="-227013" algn="l" rtl="0">
              <a:lnSpc>
                <a:spcPct val="100000"/>
              </a:lnSpc>
              <a:spcBef>
                <a:spcPts val="0"/>
              </a:spcBef>
              <a:spcAft>
                <a:spcPts val="0"/>
              </a:spcAft>
              <a:buClr>
                <a:schemeClr val="accent4"/>
              </a:buClr>
              <a:buSzPts val="2600"/>
              <a:buFont typeface="Arial"/>
              <a:buChar char="•"/>
            </a:pPr>
            <a:r>
              <a:rPr lang="en-US"/>
              <a:t>Highlight, underline, or circle examples of unusual features</a:t>
            </a:r>
            <a:endParaRPr/>
          </a:p>
          <a:p>
            <a:pPr marL="227013" lvl="0" indent="-227013" algn="l" rtl="0">
              <a:lnSpc>
                <a:spcPct val="100000"/>
              </a:lnSpc>
              <a:spcBef>
                <a:spcPts val="0"/>
              </a:spcBef>
              <a:spcAft>
                <a:spcPts val="0"/>
              </a:spcAft>
              <a:buClr>
                <a:schemeClr val="accent4"/>
              </a:buClr>
              <a:buSzPts val="2600"/>
              <a:buFont typeface="Arial"/>
              <a:buChar char="•"/>
            </a:pPr>
            <a:r>
              <a:rPr lang="en-US"/>
              <a:t>Make measurements to describe characteristic #2 and #3</a:t>
            </a:r>
            <a:endParaRPr/>
          </a:p>
        </p:txBody>
      </p:sp>
      <p:sp>
        <p:nvSpPr>
          <p:cNvPr id="128" name="Google Shape;128;p7"/>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Handwriting Analysis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9"/>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p>
            <a:pPr marL="227013" lvl="0" indent="-227013" algn="l" rtl="0">
              <a:lnSpc>
                <a:spcPct val="100000"/>
              </a:lnSpc>
              <a:spcBef>
                <a:spcPts val="0"/>
              </a:spcBef>
              <a:spcAft>
                <a:spcPts val="0"/>
              </a:spcAft>
              <a:buClr>
                <a:schemeClr val="accent4"/>
              </a:buClr>
              <a:buSzPts val="2600"/>
              <a:buFont typeface="Arial"/>
              <a:buChar char="•"/>
            </a:pPr>
            <a:r>
              <a:rPr lang="en-US"/>
              <a:t>Look at your writing sample and your partner’s writing sample side-by-side. What similarities and differences are there in your handwriting?</a:t>
            </a:r>
            <a:endParaRPr/>
          </a:p>
          <a:p>
            <a:pPr marL="0" lvl="0" indent="0" algn="l" rtl="0">
              <a:lnSpc>
                <a:spcPct val="100000"/>
              </a:lnSpc>
              <a:spcBef>
                <a:spcPts val="0"/>
              </a:spcBef>
              <a:spcAft>
                <a:spcPts val="0"/>
              </a:spcAft>
              <a:buClr>
                <a:schemeClr val="accent4"/>
              </a:buClr>
              <a:buSzPts val="2600"/>
              <a:buNone/>
            </a:pPr>
            <a:endParaRPr/>
          </a:p>
          <a:p>
            <a:pPr marL="227013" lvl="0" indent="-227013" algn="l" rtl="0">
              <a:lnSpc>
                <a:spcPct val="100000"/>
              </a:lnSpc>
              <a:spcBef>
                <a:spcPts val="0"/>
              </a:spcBef>
              <a:spcAft>
                <a:spcPts val="0"/>
              </a:spcAft>
              <a:buClr>
                <a:schemeClr val="accent4"/>
              </a:buClr>
              <a:buSzPts val="2600"/>
              <a:buFont typeface="Arial"/>
              <a:buChar char="•"/>
            </a:pPr>
            <a:r>
              <a:rPr lang="en-US"/>
              <a:t>Now compare your data tables together. How consistent were your analyses of each other’s handwriting?</a:t>
            </a:r>
            <a:endParaRPr/>
          </a:p>
        </p:txBody>
      </p:sp>
      <p:sp>
        <p:nvSpPr>
          <p:cNvPr id="134" name="Google Shape;134;p9"/>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Comparing Analyses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38"/>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p>
            <a:pPr marL="227013" lvl="0" indent="-227013" algn="l" rtl="0">
              <a:lnSpc>
                <a:spcPct val="100000"/>
              </a:lnSpc>
              <a:spcBef>
                <a:spcPts val="0"/>
              </a:spcBef>
              <a:spcAft>
                <a:spcPts val="0"/>
              </a:spcAft>
              <a:buClr>
                <a:schemeClr val="accent4"/>
              </a:buClr>
              <a:buSzPts val="2600"/>
              <a:buFont typeface="Arial"/>
              <a:buChar char="•"/>
            </a:pPr>
            <a:r>
              <a:rPr lang="en-US"/>
              <a:t>Could you easily tell that the two samples of handwriting were from different people just by looking at them? </a:t>
            </a:r>
            <a:endParaRPr/>
          </a:p>
          <a:p>
            <a:pPr marL="227013" lvl="0" indent="-227013" algn="l" rtl="0">
              <a:lnSpc>
                <a:spcPct val="100000"/>
              </a:lnSpc>
              <a:spcBef>
                <a:spcPts val="1200"/>
              </a:spcBef>
              <a:spcAft>
                <a:spcPts val="0"/>
              </a:spcAft>
              <a:buClr>
                <a:schemeClr val="accent4"/>
              </a:buClr>
              <a:buSzPts val="2600"/>
              <a:buFont typeface="Arial"/>
              <a:buChar char="•"/>
            </a:pPr>
            <a:r>
              <a:rPr lang="en-US"/>
              <a:t>Did any handwriting characteristics in your data table seem to be unique enough to use to identify another unknown handwriting samples?</a:t>
            </a:r>
            <a:endParaRPr/>
          </a:p>
          <a:p>
            <a:pPr marL="227013" lvl="0" indent="-227013" algn="l" rtl="0">
              <a:lnSpc>
                <a:spcPct val="100000"/>
              </a:lnSpc>
              <a:spcBef>
                <a:spcPts val="1200"/>
              </a:spcBef>
              <a:spcAft>
                <a:spcPts val="0"/>
              </a:spcAft>
              <a:buSzPts val="2600"/>
              <a:buChar char="•"/>
            </a:pPr>
            <a:r>
              <a:rPr lang="en-US"/>
              <a:t>Describe a different example of a characteristic that you would add to the list of characteristics.</a:t>
            </a:r>
            <a:endParaRPr/>
          </a:p>
        </p:txBody>
      </p:sp>
      <p:sp>
        <p:nvSpPr>
          <p:cNvPr id="140" name="Google Shape;140;p3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Comparing Analyses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39"/>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a:t>Window Notes</a:t>
            </a:r>
            <a:endParaRPr/>
          </a:p>
        </p:txBody>
      </p:sp>
      <p:sp>
        <p:nvSpPr>
          <p:cNvPr id="146" name="Google Shape;146;p39"/>
          <p:cNvSpPr txBox="1">
            <a:spLocks noGrp="1"/>
          </p:cNvSpPr>
          <p:nvPr>
            <p:ph type="body" idx="1"/>
          </p:nvPr>
        </p:nvSpPr>
        <p:spPr>
          <a:xfrm>
            <a:off x="530352" y="2028497"/>
            <a:ext cx="7772400" cy="2808046"/>
          </a:xfrm>
          <a:prstGeom prst="rect">
            <a:avLst/>
          </a:prstGeom>
          <a:noFill/>
          <a:ln>
            <a:noFill/>
          </a:ln>
        </p:spPr>
        <p:txBody>
          <a:bodyPr spcFirstLastPara="1" wrap="square" lIns="45700" tIns="45700" rIns="45700" bIns="45700" anchor="t" anchorCtr="0">
            <a:normAutofit/>
          </a:bodyPr>
          <a:lstStyle/>
          <a:p>
            <a:pPr marL="63500" lvl="0" indent="0" algn="l" rtl="0">
              <a:lnSpc>
                <a:spcPct val="100000"/>
              </a:lnSpc>
              <a:spcBef>
                <a:spcPts val="520"/>
              </a:spcBef>
              <a:spcAft>
                <a:spcPts val="0"/>
              </a:spcAft>
              <a:buSzPts val="2600"/>
              <a:buNone/>
            </a:pPr>
            <a:r>
              <a:rPr lang="en-US"/>
              <a:t>As you listen to the information, fill out your graphic organizer. Write down:</a:t>
            </a:r>
            <a:endParaRPr/>
          </a:p>
          <a:p>
            <a:pPr marL="457200" lvl="0" indent="-393700" algn="l" rtl="0">
              <a:lnSpc>
                <a:spcPct val="100000"/>
              </a:lnSpc>
              <a:spcBef>
                <a:spcPts val="520"/>
              </a:spcBef>
              <a:spcAft>
                <a:spcPts val="0"/>
              </a:spcAft>
              <a:buClr>
                <a:schemeClr val="lt1"/>
              </a:buClr>
              <a:buSzPts val="2600"/>
              <a:buFont typeface="Arial"/>
              <a:buChar char="•"/>
            </a:pPr>
            <a:r>
              <a:rPr lang="en-US"/>
              <a:t>Meaningful Facts</a:t>
            </a:r>
            <a:endParaRPr/>
          </a:p>
          <a:p>
            <a:pPr marL="457200" lvl="0" indent="-393700" algn="l" rtl="0">
              <a:lnSpc>
                <a:spcPct val="100000"/>
              </a:lnSpc>
              <a:spcBef>
                <a:spcPts val="520"/>
              </a:spcBef>
              <a:spcAft>
                <a:spcPts val="0"/>
              </a:spcAft>
              <a:buClr>
                <a:schemeClr val="lt1"/>
              </a:buClr>
              <a:buSzPts val="2600"/>
              <a:buFont typeface="Arial"/>
              <a:buChar char="•"/>
            </a:pPr>
            <a:r>
              <a:rPr lang="en-US"/>
              <a:t>Important Terms</a:t>
            </a:r>
            <a:endParaRPr/>
          </a:p>
          <a:p>
            <a:pPr marL="457200" lvl="0" indent="-393700" algn="l" rtl="0">
              <a:lnSpc>
                <a:spcPct val="100000"/>
              </a:lnSpc>
              <a:spcBef>
                <a:spcPts val="520"/>
              </a:spcBef>
              <a:spcAft>
                <a:spcPts val="0"/>
              </a:spcAft>
              <a:buClr>
                <a:schemeClr val="lt1"/>
              </a:buClr>
              <a:buSzPts val="2600"/>
              <a:buFont typeface="Arial"/>
              <a:buChar char="•"/>
            </a:pPr>
            <a:r>
              <a:rPr lang="en-US"/>
              <a:t>Surprising Information</a:t>
            </a:r>
            <a:endParaRPr/>
          </a:p>
          <a:p>
            <a:pPr marL="457200" lvl="0" indent="-393700" algn="l" rtl="0">
              <a:lnSpc>
                <a:spcPct val="100000"/>
              </a:lnSpc>
              <a:spcBef>
                <a:spcPts val="520"/>
              </a:spcBef>
              <a:spcAft>
                <a:spcPts val="0"/>
              </a:spcAft>
              <a:buClr>
                <a:schemeClr val="lt1"/>
              </a:buClr>
              <a:buSzPts val="2600"/>
              <a:buFont typeface="Arial"/>
              <a:buChar char="•"/>
            </a:pPr>
            <a:r>
              <a:rPr lang="en-US"/>
              <a:t>Questions You Have</a:t>
            </a:r>
            <a:endParaRPr/>
          </a:p>
        </p:txBody>
      </p:sp>
      <p:pic>
        <p:nvPicPr>
          <p:cNvPr id="147" name="Google Shape;147;p39"/>
          <p:cNvPicPr preferRelativeResize="0"/>
          <p:nvPr/>
        </p:nvPicPr>
        <p:blipFill rotWithShape="1">
          <a:blip r:embed="rId3">
            <a:alphaModFix/>
          </a:blip>
          <a:srcRect/>
          <a:stretch/>
        </p:blipFill>
        <p:spPr>
          <a:xfrm>
            <a:off x="6929078" y="37719"/>
            <a:ext cx="1876425" cy="197167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40"/>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lnSpcReduction="10000"/>
          </a:bodyPr>
          <a:lstStyle/>
          <a:p>
            <a:pPr marL="457200" lvl="0" indent="-393700" algn="l" rtl="0">
              <a:lnSpc>
                <a:spcPct val="100000"/>
              </a:lnSpc>
              <a:spcBef>
                <a:spcPts val="520"/>
              </a:spcBef>
              <a:spcAft>
                <a:spcPts val="0"/>
              </a:spcAft>
              <a:buClr>
                <a:schemeClr val="accent4"/>
              </a:buClr>
              <a:buSzPts val="2600"/>
              <a:buFont typeface="Arial"/>
              <a:buChar char="•"/>
            </a:pPr>
            <a:r>
              <a:rPr lang="en-US"/>
              <a:t>Field of forensics that examines written material</a:t>
            </a:r>
            <a:endParaRPr/>
          </a:p>
          <a:p>
            <a:pPr marL="457200" lvl="0" indent="-393700" algn="l" rtl="0">
              <a:lnSpc>
                <a:spcPct val="100000"/>
              </a:lnSpc>
              <a:spcBef>
                <a:spcPts val="520"/>
              </a:spcBef>
              <a:spcAft>
                <a:spcPts val="0"/>
              </a:spcAft>
              <a:buClr>
                <a:schemeClr val="accent4"/>
              </a:buClr>
              <a:buSzPts val="2600"/>
              <a:buFont typeface="Arial"/>
              <a:buChar char="•"/>
            </a:pPr>
            <a:r>
              <a:rPr lang="en-US"/>
              <a:t>Documents can include:</a:t>
            </a:r>
            <a:endParaRPr/>
          </a:p>
          <a:p>
            <a:pPr marL="914400" lvl="1" indent="-355600" algn="l" rtl="0">
              <a:lnSpc>
                <a:spcPct val="100000"/>
              </a:lnSpc>
              <a:spcBef>
                <a:spcPts val="400"/>
              </a:spcBef>
              <a:spcAft>
                <a:spcPts val="0"/>
              </a:spcAft>
              <a:buSzPts val="2000"/>
              <a:buChar char="•"/>
            </a:pPr>
            <a:r>
              <a:rPr lang="en-US"/>
              <a:t>Money, checks, &amp; receipts</a:t>
            </a:r>
            <a:endParaRPr/>
          </a:p>
          <a:p>
            <a:pPr marL="914400" lvl="1" indent="-355600" algn="l" rtl="0">
              <a:lnSpc>
                <a:spcPct val="100000"/>
              </a:lnSpc>
              <a:spcBef>
                <a:spcPts val="400"/>
              </a:spcBef>
              <a:spcAft>
                <a:spcPts val="0"/>
              </a:spcAft>
              <a:buSzPts val="2000"/>
              <a:buChar char="•"/>
            </a:pPr>
            <a:r>
              <a:rPr lang="en-US"/>
              <a:t>Passports &amp; licenses</a:t>
            </a:r>
            <a:endParaRPr/>
          </a:p>
          <a:p>
            <a:pPr marL="914400" lvl="1" indent="-355600" algn="l" rtl="0">
              <a:lnSpc>
                <a:spcPct val="100000"/>
              </a:lnSpc>
              <a:spcBef>
                <a:spcPts val="400"/>
              </a:spcBef>
              <a:spcAft>
                <a:spcPts val="0"/>
              </a:spcAft>
              <a:buSzPts val="2000"/>
              <a:buChar char="•"/>
            </a:pPr>
            <a:r>
              <a:rPr lang="en-US"/>
              <a:t>Letters &amp; greeting cards</a:t>
            </a:r>
            <a:endParaRPr/>
          </a:p>
          <a:p>
            <a:pPr marL="914400" lvl="1" indent="-355600" algn="l" rtl="0">
              <a:lnSpc>
                <a:spcPct val="100000"/>
              </a:lnSpc>
              <a:spcBef>
                <a:spcPts val="400"/>
              </a:spcBef>
              <a:spcAft>
                <a:spcPts val="0"/>
              </a:spcAft>
              <a:buSzPts val="2000"/>
              <a:buChar char="•"/>
            </a:pPr>
            <a:r>
              <a:rPr lang="en-US"/>
              <a:t>Contracts, certificates, &amp; wills</a:t>
            </a:r>
            <a:endParaRPr/>
          </a:p>
          <a:p>
            <a:pPr marL="914400" lvl="1" indent="-355600" algn="l" rtl="0">
              <a:lnSpc>
                <a:spcPct val="100000"/>
              </a:lnSpc>
              <a:spcBef>
                <a:spcPts val="400"/>
              </a:spcBef>
              <a:spcAft>
                <a:spcPts val="0"/>
              </a:spcAft>
              <a:buSzPts val="2000"/>
              <a:buChar char="•"/>
            </a:pPr>
            <a:r>
              <a:rPr lang="en-US"/>
              <a:t>Ransom &amp; suicide notes</a:t>
            </a:r>
            <a:endParaRPr/>
          </a:p>
          <a:p>
            <a:pPr marL="457200" lvl="0" indent="-393700" algn="l" rtl="0">
              <a:lnSpc>
                <a:spcPct val="100000"/>
              </a:lnSpc>
              <a:spcBef>
                <a:spcPts val="520"/>
              </a:spcBef>
              <a:spcAft>
                <a:spcPts val="0"/>
              </a:spcAft>
              <a:buClr>
                <a:schemeClr val="accent4"/>
              </a:buClr>
              <a:buSzPts val="2600"/>
              <a:buFont typeface="Arial"/>
              <a:buChar char="•"/>
            </a:pPr>
            <a:r>
              <a:rPr lang="en-US"/>
              <a:t>Experts may look at handwriting, typewriting, paper material, types of ink, etc.</a:t>
            </a:r>
            <a:endParaRPr/>
          </a:p>
        </p:txBody>
      </p:sp>
      <p:sp>
        <p:nvSpPr>
          <p:cNvPr id="153" name="Google Shape;153;p40"/>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Document Analysis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41"/>
          <p:cNvSpPr txBox="1">
            <a:spLocks noGrp="1"/>
          </p:cNvSpPr>
          <p:nvPr>
            <p:ph type="body" idx="4294967295"/>
          </p:nvPr>
        </p:nvSpPr>
        <p:spPr>
          <a:xfrm>
            <a:off x="457200" y="1309352"/>
            <a:ext cx="8229600" cy="3434098"/>
          </a:xfrm>
          <a:prstGeom prst="rect">
            <a:avLst/>
          </a:prstGeom>
          <a:noFill/>
          <a:ln>
            <a:noFill/>
          </a:ln>
        </p:spPr>
        <p:txBody>
          <a:bodyPr spcFirstLastPara="1" wrap="square" lIns="91425" tIns="45700" rIns="91425" bIns="45700" anchor="t" anchorCtr="0">
            <a:normAutofit lnSpcReduction="10000"/>
          </a:bodyPr>
          <a:lstStyle/>
          <a:p>
            <a:pPr marL="457200" lvl="0" indent="-393700" algn="l" rtl="0">
              <a:lnSpc>
                <a:spcPct val="100000"/>
              </a:lnSpc>
              <a:spcBef>
                <a:spcPts val="520"/>
              </a:spcBef>
              <a:spcAft>
                <a:spcPts val="0"/>
              </a:spcAft>
              <a:buClr>
                <a:schemeClr val="accent4"/>
              </a:buClr>
              <a:buSzPts val="2600"/>
              <a:buFont typeface="Arial"/>
              <a:buChar char="●"/>
            </a:pPr>
            <a:r>
              <a:rPr lang="en-US"/>
              <a:t>Compare exemplars and questioned documents</a:t>
            </a:r>
            <a:endParaRPr/>
          </a:p>
          <a:p>
            <a:pPr marL="914400" lvl="1" indent="-355600" algn="l" rtl="0">
              <a:lnSpc>
                <a:spcPct val="100000"/>
              </a:lnSpc>
              <a:spcBef>
                <a:spcPts val="400"/>
              </a:spcBef>
              <a:spcAft>
                <a:spcPts val="0"/>
              </a:spcAft>
              <a:buSzPts val="2000"/>
              <a:buChar char="●"/>
            </a:pPr>
            <a:r>
              <a:rPr lang="en-US" sz="2400" b="1"/>
              <a:t>Exemplars</a:t>
            </a:r>
            <a:r>
              <a:rPr lang="en-US" sz="2400"/>
              <a:t>: documents with known authors and/or origin</a:t>
            </a:r>
            <a:endParaRPr/>
          </a:p>
          <a:p>
            <a:pPr marL="914400" lvl="1" indent="-355600" algn="l" rtl="0">
              <a:lnSpc>
                <a:spcPct val="100000"/>
              </a:lnSpc>
              <a:spcBef>
                <a:spcPts val="400"/>
              </a:spcBef>
              <a:spcAft>
                <a:spcPts val="0"/>
              </a:spcAft>
              <a:buSzPts val="2000"/>
              <a:buChar char="●"/>
            </a:pPr>
            <a:r>
              <a:rPr lang="en-US" sz="2400" b="1"/>
              <a:t>Questioned documents</a:t>
            </a:r>
            <a:r>
              <a:rPr lang="en-US" sz="2400"/>
              <a:t>: document sample with questionable authenticity, unknown author, or unknown origin</a:t>
            </a:r>
            <a:endParaRPr/>
          </a:p>
          <a:p>
            <a:pPr marL="457200" lvl="0" indent="-393700" algn="l" rtl="0">
              <a:lnSpc>
                <a:spcPct val="100000"/>
              </a:lnSpc>
              <a:spcBef>
                <a:spcPts val="520"/>
              </a:spcBef>
              <a:spcAft>
                <a:spcPts val="0"/>
              </a:spcAft>
              <a:buClr>
                <a:schemeClr val="accent4"/>
              </a:buClr>
              <a:buSzPts val="2600"/>
              <a:buFont typeface="Arial"/>
              <a:buChar char="●"/>
            </a:pPr>
            <a:r>
              <a:rPr lang="en-US"/>
              <a:t>Detect changes or damage to original documents, determine authorship, detect forgeries</a:t>
            </a:r>
            <a:endParaRPr/>
          </a:p>
          <a:p>
            <a:pPr marL="914400" lvl="1" indent="-355600" algn="l" rtl="0">
              <a:lnSpc>
                <a:spcPct val="100000"/>
              </a:lnSpc>
              <a:spcBef>
                <a:spcPts val="400"/>
              </a:spcBef>
              <a:spcAft>
                <a:spcPts val="0"/>
              </a:spcAft>
              <a:buSzPts val="2000"/>
              <a:buChar char="●"/>
            </a:pPr>
            <a:r>
              <a:rPr lang="en-US" sz="2400" b="1"/>
              <a:t>Forgeries: </a:t>
            </a:r>
            <a:r>
              <a:rPr lang="en-US" sz="2400"/>
              <a:t>documents created, modified, or falsified to deceive someone</a:t>
            </a:r>
            <a:endParaRPr sz="2400" b="1"/>
          </a:p>
        </p:txBody>
      </p:sp>
      <p:sp>
        <p:nvSpPr>
          <p:cNvPr id="159" name="Google Shape;159;p41"/>
          <p:cNvSpPr txBox="1">
            <a:spLocks noGrp="1"/>
          </p:cNvSpPr>
          <p:nvPr>
            <p:ph type="title" idx="4294967295"/>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Document Analysis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42"/>
          <p:cNvSpPr txBox="1">
            <a:spLocks noGrp="1"/>
          </p:cNvSpPr>
          <p:nvPr>
            <p:ph type="body" idx="1"/>
          </p:nvPr>
        </p:nvSpPr>
        <p:spPr>
          <a:xfrm>
            <a:off x="457200" y="1309352"/>
            <a:ext cx="8229600" cy="3728474"/>
          </a:xfrm>
          <a:prstGeom prst="rect">
            <a:avLst/>
          </a:prstGeom>
          <a:noFill/>
          <a:ln>
            <a:noFill/>
          </a:ln>
        </p:spPr>
        <p:txBody>
          <a:bodyPr spcFirstLastPara="1" wrap="square" lIns="91425" tIns="45700" rIns="91425" bIns="45700" anchor="t" anchorCtr="0">
            <a:normAutofit lnSpcReduction="10000"/>
          </a:bodyPr>
          <a:lstStyle/>
          <a:p>
            <a:pPr marL="457200" lvl="0" indent="-393700" algn="l" rtl="0">
              <a:lnSpc>
                <a:spcPct val="100000"/>
              </a:lnSpc>
              <a:spcBef>
                <a:spcPts val="520"/>
              </a:spcBef>
              <a:spcAft>
                <a:spcPts val="0"/>
              </a:spcAft>
              <a:buClr>
                <a:schemeClr val="accent4"/>
              </a:buClr>
              <a:buSzPts val="2600"/>
              <a:buFont typeface="Arial"/>
              <a:buChar char="•"/>
            </a:pPr>
            <a:r>
              <a:rPr lang="en-US"/>
              <a:t>Scientific methods used to answer questions about specific documents and determine authorship</a:t>
            </a:r>
            <a:endParaRPr/>
          </a:p>
          <a:p>
            <a:pPr marL="457200" lvl="0" indent="-393700" algn="l" rtl="0">
              <a:lnSpc>
                <a:spcPct val="100000"/>
              </a:lnSpc>
              <a:spcBef>
                <a:spcPts val="520"/>
              </a:spcBef>
              <a:spcAft>
                <a:spcPts val="0"/>
              </a:spcAft>
              <a:buClr>
                <a:schemeClr val="accent4"/>
              </a:buClr>
              <a:buSzPts val="2600"/>
              <a:buFont typeface="Arial"/>
              <a:buChar char="•"/>
            </a:pPr>
            <a:r>
              <a:rPr lang="en-US"/>
              <a:t>Handwriting analysis began in 1930s in a high-profile kidnapping of the rich Lindberg family’s baby</a:t>
            </a:r>
            <a:endParaRPr/>
          </a:p>
          <a:p>
            <a:pPr marL="457200" lvl="0" indent="-393700" algn="l" rtl="0">
              <a:lnSpc>
                <a:spcPct val="100000"/>
              </a:lnSpc>
              <a:spcBef>
                <a:spcPts val="520"/>
              </a:spcBef>
              <a:spcAft>
                <a:spcPts val="0"/>
              </a:spcAft>
              <a:buClr>
                <a:schemeClr val="accent4"/>
              </a:buClr>
              <a:buSzPts val="2600"/>
              <a:buFont typeface="Arial"/>
              <a:buChar char="•"/>
            </a:pPr>
            <a:r>
              <a:rPr lang="en-US"/>
              <a:t>In 1999, U.S. Court of Appeals determined that handwriting analysis is a form of expert testimony, if scientific guidelines are used</a:t>
            </a:r>
            <a:endParaRPr/>
          </a:p>
          <a:p>
            <a:pPr marL="457200" lvl="0" indent="-393700" algn="l" rtl="0">
              <a:lnSpc>
                <a:spcPct val="100000"/>
              </a:lnSpc>
              <a:spcBef>
                <a:spcPts val="520"/>
              </a:spcBef>
              <a:spcAft>
                <a:spcPts val="0"/>
              </a:spcAft>
              <a:buClr>
                <a:schemeClr val="accent4"/>
              </a:buClr>
              <a:buSzPts val="2600"/>
              <a:buFont typeface="Arial"/>
              <a:buChar char="•"/>
            </a:pPr>
            <a:r>
              <a:rPr lang="en-US"/>
              <a:t>Certification/training programs have become more common since then</a:t>
            </a:r>
            <a:endParaRPr/>
          </a:p>
        </p:txBody>
      </p:sp>
      <p:sp>
        <p:nvSpPr>
          <p:cNvPr id="165" name="Google Shape;165;p4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Handwriting Analysis</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43"/>
          <p:cNvSpPr txBox="1">
            <a:spLocks noGrp="1"/>
          </p:cNvSpPr>
          <p:nvPr>
            <p:ph type="body" idx="1"/>
          </p:nvPr>
        </p:nvSpPr>
        <p:spPr>
          <a:xfrm>
            <a:off x="457200" y="1309352"/>
            <a:ext cx="8229600" cy="3728474"/>
          </a:xfrm>
          <a:prstGeom prst="rect">
            <a:avLst/>
          </a:prstGeom>
          <a:noFill/>
          <a:ln>
            <a:noFill/>
          </a:ln>
        </p:spPr>
        <p:txBody>
          <a:bodyPr spcFirstLastPara="1" wrap="square" lIns="91425" tIns="45700" rIns="91425" bIns="45700" anchor="t" anchorCtr="0">
            <a:normAutofit/>
          </a:bodyPr>
          <a:lstStyle/>
          <a:p>
            <a:pPr marL="457200" lvl="0" indent="-393700" algn="l" rtl="0">
              <a:lnSpc>
                <a:spcPct val="100000"/>
              </a:lnSpc>
              <a:spcBef>
                <a:spcPts val="520"/>
              </a:spcBef>
              <a:spcAft>
                <a:spcPts val="0"/>
              </a:spcAft>
              <a:buClr>
                <a:schemeClr val="accent4"/>
              </a:buClr>
              <a:buSzPts val="2600"/>
              <a:buFont typeface="Arial"/>
              <a:buChar char="•"/>
            </a:pPr>
            <a:r>
              <a:rPr lang="en-US"/>
              <a:t>By adulthood, you will develop handwriting unique to you</a:t>
            </a:r>
            <a:endParaRPr/>
          </a:p>
          <a:p>
            <a:pPr marL="457200" lvl="0" indent="-393700" algn="l" rtl="0">
              <a:lnSpc>
                <a:spcPct val="100000"/>
              </a:lnSpc>
              <a:spcBef>
                <a:spcPts val="520"/>
              </a:spcBef>
              <a:spcAft>
                <a:spcPts val="0"/>
              </a:spcAft>
              <a:buClr>
                <a:schemeClr val="accent4"/>
              </a:buClr>
              <a:buSzPts val="2600"/>
              <a:buFont typeface="Arial"/>
              <a:buChar char="•"/>
            </a:pPr>
            <a:r>
              <a:rPr lang="en-US"/>
              <a:t>Handwriting can show slight variation due to age, mood, being rushed, writing utensil, etc. but is still uniquely identifiable</a:t>
            </a:r>
            <a:endParaRPr/>
          </a:p>
          <a:p>
            <a:pPr marL="457200" lvl="0" indent="-393700" algn="l" rtl="0">
              <a:lnSpc>
                <a:spcPct val="100000"/>
              </a:lnSpc>
              <a:spcBef>
                <a:spcPts val="520"/>
              </a:spcBef>
              <a:spcAft>
                <a:spcPts val="0"/>
              </a:spcAft>
              <a:buClr>
                <a:schemeClr val="accent4"/>
              </a:buClr>
              <a:buSzPts val="2600"/>
              <a:buFont typeface="Arial"/>
              <a:buChar char="•"/>
            </a:pPr>
            <a:r>
              <a:rPr lang="en-US"/>
              <a:t>Still need to use many characteristics to make reliable matches</a:t>
            </a:r>
            <a:endParaRPr/>
          </a:p>
          <a:p>
            <a:pPr marL="457200" lvl="0" indent="-228600" algn="l" rtl="0">
              <a:lnSpc>
                <a:spcPct val="100000"/>
              </a:lnSpc>
              <a:spcBef>
                <a:spcPts val="520"/>
              </a:spcBef>
              <a:spcAft>
                <a:spcPts val="0"/>
              </a:spcAft>
              <a:buClr>
                <a:schemeClr val="accent4"/>
              </a:buClr>
              <a:buSzPts val="2600"/>
              <a:buFont typeface="Arial"/>
              <a:buNone/>
            </a:pPr>
            <a:endParaRPr/>
          </a:p>
          <a:p>
            <a:pPr marL="457200" lvl="0" indent="-228600" algn="l" rtl="0">
              <a:lnSpc>
                <a:spcPct val="100000"/>
              </a:lnSpc>
              <a:spcBef>
                <a:spcPts val="520"/>
              </a:spcBef>
              <a:spcAft>
                <a:spcPts val="0"/>
              </a:spcAft>
              <a:buClr>
                <a:schemeClr val="accent4"/>
              </a:buClr>
              <a:buSzPts val="2600"/>
              <a:buFont typeface="Arial"/>
              <a:buNone/>
            </a:pPr>
            <a:endParaRPr/>
          </a:p>
        </p:txBody>
      </p:sp>
      <p:sp>
        <p:nvSpPr>
          <p:cNvPr id="171" name="Google Shape;171;p4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Handwriting Analysis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32"/>
          <p:cNvSpPr txBox="1">
            <a:spLocks noGrp="1"/>
          </p:cNvSpPr>
          <p:nvPr>
            <p:ph type="body" idx="4294967295"/>
          </p:nvPr>
        </p:nvSpPr>
        <p:spPr>
          <a:xfrm>
            <a:off x="457200" y="857250"/>
            <a:ext cx="8229599" cy="857250"/>
          </a:xfrm>
          <a:prstGeom prst="rect">
            <a:avLst/>
          </a:prstGeom>
          <a:noFill/>
          <a:ln>
            <a:noFill/>
          </a:ln>
        </p:spPr>
        <p:txBody>
          <a:bodyPr spcFirstLastPara="1" wrap="square" lIns="91425" tIns="45700" rIns="91425" bIns="45700" anchor="t" anchorCtr="0">
            <a:noAutofit/>
          </a:bodyPr>
          <a:lstStyle/>
          <a:p>
            <a:pPr marL="227013" lvl="0" indent="-227013" algn="l" rtl="0">
              <a:lnSpc>
                <a:spcPct val="100000"/>
              </a:lnSpc>
              <a:spcBef>
                <a:spcPts val="0"/>
              </a:spcBef>
              <a:spcAft>
                <a:spcPts val="0"/>
              </a:spcAft>
              <a:buClr>
                <a:schemeClr val="accent4"/>
              </a:buClr>
              <a:buSzPts val="2600"/>
              <a:buFont typeface="Arial"/>
              <a:buChar char="•"/>
            </a:pPr>
            <a:r>
              <a:rPr lang="en-US" sz="2400"/>
              <a:t>Write your name on two sheets of lined paper.</a:t>
            </a:r>
            <a:endParaRPr/>
          </a:p>
          <a:p>
            <a:pPr marL="227013" lvl="0" indent="-227013" algn="l" rtl="0">
              <a:lnSpc>
                <a:spcPct val="100000"/>
              </a:lnSpc>
              <a:spcBef>
                <a:spcPts val="0"/>
              </a:spcBef>
              <a:spcAft>
                <a:spcPts val="0"/>
              </a:spcAft>
              <a:buClr>
                <a:schemeClr val="accent4"/>
              </a:buClr>
              <a:buSzPts val="2600"/>
              <a:buFont typeface="Arial"/>
              <a:buChar char="•"/>
            </a:pPr>
            <a:r>
              <a:rPr lang="en-US" sz="2400"/>
              <a:t>Copy down the following text on each sheet</a:t>
            </a:r>
            <a:r>
              <a:rPr lang="en-US" sz="1000"/>
              <a:t>.</a:t>
            </a:r>
            <a:endParaRPr sz="2400"/>
          </a:p>
        </p:txBody>
      </p:sp>
      <p:sp>
        <p:nvSpPr>
          <p:cNvPr id="62" name="Google Shape;62;p32"/>
          <p:cNvSpPr txBox="1">
            <a:spLocks noGrp="1"/>
          </p:cNvSpPr>
          <p:nvPr>
            <p:ph type="title" idx="4294967295"/>
          </p:nvPr>
        </p:nvSpPr>
        <p:spPr>
          <a:xfrm>
            <a:off x="457200" y="111350"/>
            <a:ext cx="8229600" cy="745900"/>
          </a:xfrm>
          <a:prstGeom prst="rect">
            <a:avLst/>
          </a:prstGeom>
          <a:noFill/>
          <a:ln>
            <a:noFill/>
          </a:ln>
        </p:spPr>
        <p:txBody>
          <a:bodyPr spcFirstLastPara="1" wrap="square" lIns="0" tIns="45700" rIns="0" bIns="0" anchor="ctr"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The Fourth Amendment</a:t>
            </a:r>
            <a:endParaRPr/>
          </a:p>
        </p:txBody>
      </p:sp>
      <p:sp>
        <p:nvSpPr>
          <p:cNvPr id="63" name="Google Shape;63;p32"/>
          <p:cNvSpPr txBox="1"/>
          <p:nvPr/>
        </p:nvSpPr>
        <p:spPr>
          <a:xfrm>
            <a:off x="100288" y="1714500"/>
            <a:ext cx="8931623" cy="3317650"/>
          </a:xfrm>
          <a:prstGeom prst="rect">
            <a:avLst/>
          </a:prstGeom>
          <a:noFill/>
          <a:ln w="38100" cap="flat" cmpd="sng">
            <a:solidFill>
              <a:srgbClr val="3978B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10000"/>
              </a:lnSpc>
              <a:spcBef>
                <a:spcPts val="0"/>
              </a:spcBef>
              <a:spcAft>
                <a:spcPts val="0"/>
              </a:spcAft>
              <a:buClr>
                <a:schemeClr val="accent4"/>
              </a:buClr>
              <a:buSzPts val="2600"/>
              <a:buFont typeface="Arial"/>
              <a:buNone/>
            </a:pPr>
            <a:r>
              <a:rPr lang="en-US" sz="2600" b="1" i="0" u="none" strike="noStrike" cap="none">
                <a:solidFill>
                  <a:srgbClr val="000000"/>
                </a:solidFill>
                <a:latin typeface="Arial"/>
                <a:ea typeface="Arial"/>
                <a:cs typeface="Arial"/>
                <a:sym typeface="Arial"/>
              </a:rPr>
              <a:t>The right of the people to be secure in their persons, houses, papers, and effects, against unreasonable searches and seizures, shall not be violated, and no Warrants shall issue, but upon probable cause, supported by Oath or affirmation, and particularly describing the place to be searched, and the persons or things to be seized.</a:t>
            </a:r>
            <a:endParaRPr sz="2600" b="1" i="0" u="none" strike="noStrike" cap="none">
              <a:solidFill>
                <a:srgbClr val="000000"/>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44"/>
          <p:cNvSpPr txBox="1">
            <a:spLocks noGrp="1"/>
          </p:cNvSpPr>
          <p:nvPr>
            <p:ph type="body" idx="4294967295"/>
          </p:nvPr>
        </p:nvSpPr>
        <p:spPr>
          <a:xfrm>
            <a:off x="457200" y="1309352"/>
            <a:ext cx="8229600" cy="3728474"/>
          </a:xfrm>
          <a:prstGeom prst="rect">
            <a:avLst/>
          </a:prstGeom>
          <a:noFill/>
          <a:ln>
            <a:noFill/>
          </a:ln>
        </p:spPr>
        <p:txBody>
          <a:bodyPr spcFirstLastPara="1" wrap="square" lIns="91425" tIns="45700" rIns="91425" bIns="45700" anchor="t" anchorCtr="0">
            <a:normAutofit lnSpcReduction="10000"/>
          </a:bodyPr>
          <a:lstStyle/>
          <a:p>
            <a:pPr marL="457200" lvl="0" indent="-393700" algn="l" rtl="0">
              <a:lnSpc>
                <a:spcPct val="100000"/>
              </a:lnSpc>
              <a:spcBef>
                <a:spcPts val="520"/>
              </a:spcBef>
              <a:spcAft>
                <a:spcPts val="0"/>
              </a:spcAft>
              <a:buClr>
                <a:schemeClr val="accent4"/>
              </a:buClr>
              <a:buSzPts val="2600"/>
              <a:buFont typeface="Arial"/>
              <a:buChar char="•"/>
            </a:pPr>
            <a:r>
              <a:rPr lang="en-US"/>
              <a:t>Differences in handwriting due to age, fatigue, substance use, etc. can make analysis challenging</a:t>
            </a:r>
            <a:endParaRPr/>
          </a:p>
          <a:p>
            <a:pPr marL="457200" lvl="0" indent="-393700" algn="l" rtl="0">
              <a:lnSpc>
                <a:spcPct val="100000"/>
              </a:lnSpc>
              <a:spcBef>
                <a:spcPts val="520"/>
              </a:spcBef>
              <a:spcAft>
                <a:spcPts val="0"/>
              </a:spcAft>
              <a:buClr>
                <a:schemeClr val="accent4"/>
              </a:buClr>
              <a:buSzPts val="2600"/>
              <a:buFont typeface="Arial"/>
              <a:buChar char="•"/>
            </a:pPr>
            <a:r>
              <a:rPr lang="en-US"/>
              <a:t>Quality of analysis depends on the quality of exemplars </a:t>
            </a:r>
            <a:r>
              <a:rPr lang="en-US" i="1"/>
              <a:t>and </a:t>
            </a:r>
            <a:r>
              <a:rPr lang="en-US"/>
              <a:t>questioned documents</a:t>
            </a:r>
            <a:endParaRPr/>
          </a:p>
          <a:p>
            <a:pPr marL="457200" lvl="0" indent="-393700" algn="l" rtl="0">
              <a:lnSpc>
                <a:spcPct val="100000"/>
              </a:lnSpc>
              <a:spcBef>
                <a:spcPts val="520"/>
              </a:spcBef>
              <a:spcAft>
                <a:spcPts val="0"/>
              </a:spcAft>
              <a:buClr>
                <a:schemeClr val="accent4"/>
              </a:buClr>
              <a:buSzPts val="2600"/>
              <a:buFont typeface="Arial"/>
              <a:buChar char="•"/>
            </a:pPr>
            <a:r>
              <a:rPr lang="en-US"/>
              <a:t>Can get higher quality exemplars from suspects by:</a:t>
            </a:r>
            <a:endParaRPr/>
          </a:p>
          <a:p>
            <a:pPr marL="914400" lvl="1" indent="-355600" algn="l" rtl="0">
              <a:lnSpc>
                <a:spcPct val="100000"/>
              </a:lnSpc>
              <a:spcBef>
                <a:spcPts val="400"/>
              </a:spcBef>
              <a:spcAft>
                <a:spcPts val="0"/>
              </a:spcAft>
              <a:buSzPts val="2000"/>
              <a:buChar char="●"/>
            </a:pPr>
            <a:r>
              <a:rPr lang="en-US" sz="2400"/>
              <a:t>Get writing samples without giving instructions for how to write</a:t>
            </a:r>
            <a:endParaRPr/>
          </a:p>
          <a:p>
            <a:pPr marL="914400" lvl="1" indent="-355600" algn="l" rtl="0">
              <a:lnSpc>
                <a:spcPct val="100000"/>
              </a:lnSpc>
              <a:spcBef>
                <a:spcPts val="400"/>
              </a:spcBef>
              <a:spcAft>
                <a:spcPts val="0"/>
              </a:spcAft>
              <a:buSzPts val="2000"/>
              <a:buChar char="●"/>
            </a:pPr>
            <a:r>
              <a:rPr lang="en-US" sz="2400"/>
              <a:t>Not showing them the questioned document</a:t>
            </a:r>
            <a:endParaRPr/>
          </a:p>
          <a:p>
            <a:pPr marL="914400" lvl="1" indent="-355600" algn="l" rtl="0">
              <a:lnSpc>
                <a:spcPct val="100000"/>
              </a:lnSpc>
              <a:spcBef>
                <a:spcPts val="400"/>
              </a:spcBef>
              <a:spcAft>
                <a:spcPts val="0"/>
              </a:spcAft>
              <a:buSzPts val="2000"/>
              <a:buChar char="●"/>
            </a:pPr>
            <a:r>
              <a:rPr lang="en-US" sz="2400"/>
              <a:t>Using similar pen and paper to the questioned document</a:t>
            </a:r>
            <a:endParaRPr/>
          </a:p>
        </p:txBody>
      </p:sp>
      <p:sp>
        <p:nvSpPr>
          <p:cNvPr id="177" name="Google Shape;177;p44"/>
          <p:cNvSpPr txBox="1">
            <a:spLocks noGrp="1"/>
          </p:cNvSpPr>
          <p:nvPr>
            <p:ph type="title" idx="4294967295"/>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Shortcomings of Handwriting Analysis</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10"/>
          <p:cNvSpPr txBox="1">
            <a:spLocks noGrp="1"/>
          </p:cNvSpPr>
          <p:nvPr>
            <p:ph type="title"/>
          </p:nvPr>
        </p:nvSpPr>
        <p:spPr>
          <a:xfrm>
            <a:off x="530352" y="215392"/>
            <a:ext cx="7772400" cy="783421"/>
          </a:xfrm>
          <a:prstGeom prst="rect">
            <a:avLst/>
          </a:prstGeom>
          <a:noFill/>
          <a:ln>
            <a:noFill/>
          </a:ln>
        </p:spPr>
        <p:txBody>
          <a:bodyPr spcFirstLastPara="1" wrap="square" lIns="0" tIns="45700" rIns="0" bIns="0" anchor="b" anchorCtr="0">
            <a:normAutofit fontScale="90000"/>
          </a:bodyPr>
          <a:lstStyle/>
          <a:p>
            <a:pPr marL="0" lvl="0" indent="0" algn="l" rtl="0">
              <a:lnSpc>
                <a:spcPct val="100000"/>
              </a:lnSpc>
              <a:spcBef>
                <a:spcPts val="0"/>
              </a:spcBef>
              <a:spcAft>
                <a:spcPts val="0"/>
              </a:spcAft>
              <a:buClr>
                <a:schemeClr val="accent4"/>
              </a:buClr>
              <a:buSzPct val="90909"/>
              <a:buFont typeface="Calibri"/>
              <a:buNone/>
            </a:pPr>
            <a:r>
              <a:rPr lang="en-US" sz="4400"/>
              <a:t>Ransom</a:t>
            </a:r>
            <a:r>
              <a:rPr lang="en-US"/>
              <a:t> Note Analysis</a:t>
            </a:r>
            <a:endParaRPr/>
          </a:p>
        </p:txBody>
      </p:sp>
      <p:sp>
        <p:nvSpPr>
          <p:cNvPr id="183" name="Google Shape;183;p10"/>
          <p:cNvSpPr txBox="1">
            <a:spLocks noGrp="1"/>
          </p:cNvSpPr>
          <p:nvPr>
            <p:ph type="body" idx="1"/>
          </p:nvPr>
        </p:nvSpPr>
        <p:spPr>
          <a:xfrm>
            <a:off x="530352" y="998813"/>
            <a:ext cx="7624741" cy="3929295"/>
          </a:xfrm>
          <a:prstGeom prst="rect">
            <a:avLst/>
          </a:prstGeom>
          <a:noFill/>
          <a:ln>
            <a:noFill/>
          </a:ln>
        </p:spPr>
        <p:txBody>
          <a:bodyPr spcFirstLastPara="1" wrap="square" lIns="45700" tIns="45700" rIns="45700" bIns="45700" anchor="ctr" anchorCtr="0">
            <a:normAutofit lnSpcReduction="10000"/>
          </a:bodyPr>
          <a:lstStyle/>
          <a:p>
            <a:pPr marL="0" marR="0" lvl="0" indent="0" algn="l" rtl="0">
              <a:lnSpc>
                <a:spcPct val="115000"/>
              </a:lnSpc>
              <a:spcBef>
                <a:spcPts val="520"/>
              </a:spcBef>
              <a:spcAft>
                <a:spcPts val="0"/>
              </a:spcAft>
              <a:buSzPts val="2600"/>
              <a:buNone/>
            </a:pPr>
            <a:r>
              <a:rPr lang="en-US" sz="2400">
                <a:latin typeface="Calibri"/>
                <a:ea typeface="Calibri"/>
                <a:cs typeface="Calibri"/>
                <a:sym typeface="Calibri"/>
              </a:rPr>
              <a:t>A child from a wealthy family has been abducted. His parents received a ransom note requesting a large amount of money in exchange for his safe return. They immediately contacted the police and gave them the ransom note.</a:t>
            </a:r>
            <a:endParaRPr/>
          </a:p>
          <a:p>
            <a:pPr marL="0" marR="0" lvl="0" indent="0" algn="l" rtl="0">
              <a:lnSpc>
                <a:spcPct val="115000"/>
              </a:lnSpc>
              <a:spcBef>
                <a:spcPts val="1120"/>
              </a:spcBef>
              <a:spcAft>
                <a:spcPts val="600"/>
              </a:spcAft>
              <a:buSzPts val="2600"/>
              <a:buNone/>
            </a:pPr>
            <a:r>
              <a:rPr lang="en-US" sz="2400">
                <a:latin typeface="Calibri"/>
                <a:ea typeface="Calibri"/>
                <a:cs typeface="Calibri"/>
                <a:sym typeface="Calibri"/>
              </a:rPr>
              <a:t>The police got a lead pointing to several suspects. After taking the suspects into custody, the police obtained handwriting samples from each of them. They then called you in as a handwriting expert to analyze the ransom note and compare it to the samples.</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45"/>
          <p:cNvSpPr txBox="1">
            <a:spLocks noGrp="1"/>
          </p:cNvSpPr>
          <p:nvPr>
            <p:ph type="body" idx="4294967295"/>
          </p:nvPr>
        </p:nvSpPr>
        <p:spPr>
          <a:xfrm>
            <a:off x="457200" y="1309352"/>
            <a:ext cx="8229600" cy="3434098"/>
          </a:xfrm>
          <a:prstGeom prst="rect">
            <a:avLst/>
          </a:prstGeom>
          <a:noFill/>
          <a:ln>
            <a:noFill/>
          </a:ln>
        </p:spPr>
        <p:txBody>
          <a:bodyPr spcFirstLastPara="1" wrap="square" lIns="91425" tIns="45700" rIns="91425" bIns="45700" anchor="t" anchorCtr="0">
            <a:normAutofit lnSpcReduction="10000"/>
          </a:bodyPr>
          <a:lstStyle/>
          <a:p>
            <a:pPr marL="227013" lvl="0" indent="-227013" algn="l" rtl="0">
              <a:lnSpc>
                <a:spcPct val="100000"/>
              </a:lnSpc>
              <a:spcBef>
                <a:spcPts val="0"/>
              </a:spcBef>
              <a:spcAft>
                <a:spcPts val="0"/>
              </a:spcAft>
              <a:buClr>
                <a:schemeClr val="accent4"/>
              </a:buClr>
              <a:buSzPts val="2600"/>
              <a:buChar char="●"/>
            </a:pPr>
            <a:r>
              <a:rPr lang="en-US"/>
              <a:t>With your table group, analyze your ransom note using the 12 characteristics.</a:t>
            </a:r>
            <a:endParaRPr/>
          </a:p>
          <a:p>
            <a:pPr marL="227013" lvl="0" indent="-227013" algn="l" rtl="0">
              <a:lnSpc>
                <a:spcPct val="100000"/>
              </a:lnSpc>
              <a:spcBef>
                <a:spcPts val="0"/>
              </a:spcBef>
              <a:spcAft>
                <a:spcPts val="0"/>
              </a:spcAft>
              <a:buClr>
                <a:schemeClr val="accent4"/>
              </a:buClr>
              <a:buSzPts val="2600"/>
              <a:buChar char="●"/>
            </a:pPr>
            <a:r>
              <a:rPr lang="en-US"/>
              <a:t>Then, visually eliminate any handwriting samples that obviously don’t match the note.</a:t>
            </a:r>
            <a:endParaRPr/>
          </a:p>
          <a:p>
            <a:pPr marL="684213" lvl="1" indent="-214312" algn="l" rtl="0">
              <a:lnSpc>
                <a:spcPct val="100000"/>
              </a:lnSpc>
              <a:spcBef>
                <a:spcPts val="0"/>
              </a:spcBef>
              <a:spcAft>
                <a:spcPts val="0"/>
              </a:spcAft>
              <a:buSzPts val="2400"/>
              <a:buChar char="●"/>
            </a:pPr>
            <a:r>
              <a:rPr lang="en-US" sz="2400"/>
              <a:t>Record your reasoning on the handout.</a:t>
            </a:r>
            <a:endParaRPr/>
          </a:p>
          <a:p>
            <a:pPr marL="227013" lvl="0" indent="-227013" algn="l" rtl="0">
              <a:lnSpc>
                <a:spcPct val="100000"/>
              </a:lnSpc>
              <a:spcBef>
                <a:spcPts val="0"/>
              </a:spcBef>
              <a:spcAft>
                <a:spcPts val="0"/>
              </a:spcAft>
              <a:buSzPts val="2600"/>
              <a:buChar char="●"/>
            </a:pPr>
            <a:r>
              <a:rPr lang="en-US"/>
              <a:t>Next, do a close examination of any remaining samples using the 12 characteristics.</a:t>
            </a:r>
            <a:endParaRPr/>
          </a:p>
          <a:p>
            <a:pPr marL="227013" lvl="0" indent="-227013" algn="l" rtl="0">
              <a:lnSpc>
                <a:spcPct val="100000"/>
              </a:lnSpc>
              <a:spcBef>
                <a:spcPts val="0"/>
              </a:spcBef>
              <a:spcAft>
                <a:spcPts val="0"/>
              </a:spcAft>
              <a:buSzPts val="2600"/>
              <a:buChar char="●"/>
            </a:pPr>
            <a:r>
              <a:rPr lang="en-US"/>
              <a:t>Finally, compare your close examinations to the ransom note and identify a match.</a:t>
            </a:r>
            <a:endParaRPr/>
          </a:p>
        </p:txBody>
      </p:sp>
      <p:sp>
        <p:nvSpPr>
          <p:cNvPr id="189" name="Google Shape;189;p45"/>
          <p:cNvSpPr txBox="1">
            <a:spLocks noGrp="1"/>
          </p:cNvSpPr>
          <p:nvPr>
            <p:ph type="title" idx="4294967295"/>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Ransom Note Analysis</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46"/>
          <p:cNvSpPr txBox="1">
            <a:spLocks noGrp="1"/>
          </p:cNvSpPr>
          <p:nvPr>
            <p:ph type="title"/>
          </p:nvPr>
        </p:nvSpPr>
        <p:spPr>
          <a:xfrm>
            <a:off x="530352" y="987552"/>
            <a:ext cx="7772400" cy="1021842"/>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Expert Testimony</a:t>
            </a:r>
            <a:endParaRPr/>
          </a:p>
        </p:txBody>
      </p:sp>
      <p:sp>
        <p:nvSpPr>
          <p:cNvPr id="195" name="Google Shape;195;p46"/>
          <p:cNvSpPr txBox="1">
            <a:spLocks noGrp="1"/>
          </p:cNvSpPr>
          <p:nvPr>
            <p:ph type="body" idx="1"/>
          </p:nvPr>
        </p:nvSpPr>
        <p:spPr>
          <a:xfrm>
            <a:off x="685800" y="2214114"/>
            <a:ext cx="7772400" cy="2271621"/>
          </a:xfrm>
          <a:prstGeom prst="rect">
            <a:avLst/>
          </a:prstGeom>
          <a:noFill/>
          <a:ln>
            <a:noFill/>
          </a:ln>
        </p:spPr>
        <p:txBody>
          <a:bodyPr spcFirstLastPara="1" wrap="square" lIns="45700" tIns="45700" rIns="45700" bIns="45700" anchor="t" anchorCtr="0">
            <a:normAutofit/>
          </a:bodyPr>
          <a:lstStyle/>
          <a:p>
            <a:pPr marL="63500" lvl="0" indent="0" algn="ctr" rtl="0">
              <a:lnSpc>
                <a:spcPct val="100000"/>
              </a:lnSpc>
              <a:spcBef>
                <a:spcPts val="520"/>
              </a:spcBef>
              <a:spcAft>
                <a:spcPts val="0"/>
              </a:spcAft>
              <a:buSzPts val="2600"/>
              <a:buNone/>
            </a:pPr>
            <a:r>
              <a:rPr lang="en-US"/>
              <a:t>You are called to provide expert testimony on the ransom note to a jury of your peers. Your job is to convince the jury you have identified the ransom note writer using evidence from your analysis.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47"/>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p>
            <a:pPr marL="457200" lvl="0" indent="-393700" algn="l" rtl="0">
              <a:lnSpc>
                <a:spcPct val="100000"/>
              </a:lnSpc>
              <a:spcBef>
                <a:spcPts val="520"/>
              </a:spcBef>
              <a:spcAft>
                <a:spcPts val="0"/>
              </a:spcAft>
              <a:buSzPts val="2600"/>
              <a:buChar char="•"/>
            </a:pPr>
            <a:r>
              <a:rPr lang="en-US"/>
              <a:t>Your group must create a brief oral presentation that explains your data analysis and evidence matching a handwriting sample to your ransom note.</a:t>
            </a:r>
            <a:endParaRPr/>
          </a:p>
          <a:p>
            <a:pPr marL="457200" lvl="0" indent="-393700" algn="l" rtl="0">
              <a:lnSpc>
                <a:spcPct val="100000"/>
              </a:lnSpc>
              <a:spcBef>
                <a:spcPts val="520"/>
              </a:spcBef>
              <a:spcAft>
                <a:spcPts val="0"/>
              </a:spcAft>
              <a:buSzPts val="2600"/>
              <a:buChar char="•"/>
            </a:pPr>
            <a:r>
              <a:rPr lang="en-US"/>
              <a:t>Your presentation should have 3 parts:</a:t>
            </a:r>
            <a:endParaRPr/>
          </a:p>
          <a:p>
            <a:pPr marL="914400" lvl="1" indent="-355600" algn="l" rtl="0">
              <a:lnSpc>
                <a:spcPct val="100000"/>
              </a:lnSpc>
              <a:spcBef>
                <a:spcPts val="400"/>
              </a:spcBef>
              <a:spcAft>
                <a:spcPts val="0"/>
              </a:spcAft>
              <a:buSzPts val="2000"/>
              <a:buChar char="•"/>
            </a:pPr>
            <a:r>
              <a:rPr lang="en-US" sz="2400"/>
              <a:t>Introduction</a:t>
            </a:r>
            <a:endParaRPr/>
          </a:p>
          <a:p>
            <a:pPr marL="914400" lvl="1" indent="-355600" algn="l" rtl="0">
              <a:lnSpc>
                <a:spcPct val="100000"/>
              </a:lnSpc>
              <a:spcBef>
                <a:spcPts val="400"/>
              </a:spcBef>
              <a:spcAft>
                <a:spcPts val="0"/>
              </a:spcAft>
              <a:buSzPts val="2000"/>
              <a:buChar char="•"/>
            </a:pPr>
            <a:r>
              <a:rPr lang="en-US" sz="2400"/>
              <a:t>Arguments</a:t>
            </a:r>
            <a:endParaRPr/>
          </a:p>
          <a:p>
            <a:pPr marL="914400" lvl="1" indent="-355600" algn="l" rtl="0">
              <a:lnSpc>
                <a:spcPct val="100000"/>
              </a:lnSpc>
              <a:spcBef>
                <a:spcPts val="400"/>
              </a:spcBef>
              <a:spcAft>
                <a:spcPts val="0"/>
              </a:spcAft>
              <a:buSzPts val="2000"/>
              <a:buChar char="•"/>
            </a:pPr>
            <a:r>
              <a:rPr lang="en-US" sz="2400"/>
              <a:t>Conclusion</a:t>
            </a:r>
            <a:endParaRPr/>
          </a:p>
        </p:txBody>
      </p:sp>
      <p:sp>
        <p:nvSpPr>
          <p:cNvPr id="201" name="Google Shape;201;p47"/>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Expert Testimony</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48"/>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fontScale="92500" lnSpcReduction="10000"/>
          </a:bodyPr>
          <a:lstStyle/>
          <a:p>
            <a:pPr marL="457200" lvl="0" indent="-393700" algn="l" rtl="0">
              <a:lnSpc>
                <a:spcPct val="100000"/>
              </a:lnSpc>
              <a:spcBef>
                <a:spcPts val="520"/>
              </a:spcBef>
              <a:spcAft>
                <a:spcPts val="0"/>
              </a:spcAft>
              <a:buSzPct val="108108"/>
              <a:buChar char="•"/>
            </a:pPr>
            <a:r>
              <a:rPr lang="en-US"/>
              <a:t>Introduction:</a:t>
            </a:r>
            <a:endParaRPr/>
          </a:p>
          <a:p>
            <a:pPr marL="914400" lvl="1" indent="-355600" algn="l" rtl="0">
              <a:lnSpc>
                <a:spcPct val="100000"/>
              </a:lnSpc>
              <a:spcBef>
                <a:spcPts val="400"/>
              </a:spcBef>
              <a:spcAft>
                <a:spcPts val="0"/>
              </a:spcAft>
              <a:buSzPct val="108108"/>
              <a:buChar char="•"/>
            </a:pPr>
            <a:r>
              <a:rPr lang="en-US"/>
              <a:t>State your purpose.</a:t>
            </a:r>
            <a:endParaRPr/>
          </a:p>
          <a:p>
            <a:pPr marL="914400" lvl="1" indent="-355600" algn="l" rtl="0">
              <a:lnSpc>
                <a:spcPct val="100000"/>
              </a:lnSpc>
              <a:spcBef>
                <a:spcPts val="400"/>
              </a:spcBef>
              <a:spcAft>
                <a:spcPts val="0"/>
              </a:spcAft>
              <a:buSzPct val="108108"/>
              <a:buChar char="•"/>
            </a:pPr>
            <a:r>
              <a:rPr lang="en-US"/>
              <a:t>Describe the process you used to analyze the handwriting, but do not share your evidence yet.</a:t>
            </a:r>
            <a:endParaRPr/>
          </a:p>
          <a:p>
            <a:pPr marL="914400" lvl="1" indent="-355600" algn="l" rtl="0">
              <a:lnSpc>
                <a:spcPct val="100000"/>
              </a:lnSpc>
              <a:spcBef>
                <a:spcPts val="400"/>
              </a:spcBef>
              <a:spcAft>
                <a:spcPts val="0"/>
              </a:spcAft>
              <a:buSzPct val="108108"/>
              <a:buChar char="•"/>
            </a:pPr>
            <a:r>
              <a:rPr lang="en-US"/>
              <a:t>State whether it was possible to prove who wrote the ransom note.</a:t>
            </a:r>
            <a:endParaRPr/>
          </a:p>
          <a:p>
            <a:pPr marL="457200" lvl="0" indent="-393700" algn="l" rtl="0">
              <a:lnSpc>
                <a:spcPct val="100000"/>
              </a:lnSpc>
              <a:spcBef>
                <a:spcPts val="520"/>
              </a:spcBef>
              <a:spcAft>
                <a:spcPts val="0"/>
              </a:spcAft>
              <a:buSzPct val="108108"/>
              <a:buChar char="•"/>
            </a:pPr>
            <a:r>
              <a:rPr lang="en-US"/>
              <a:t>Conclusion:</a:t>
            </a:r>
            <a:endParaRPr/>
          </a:p>
          <a:p>
            <a:pPr marL="914400" lvl="1" indent="-355600" algn="l" rtl="0">
              <a:lnSpc>
                <a:spcPct val="100000"/>
              </a:lnSpc>
              <a:spcBef>
                <a:spcPts val="400"/>
              </a:spcBef>
              <a:spcAft>
                <a:spcPts val="0"/>
              </a:spcAft>
              <a:buSzPct val="108108"/>
              <a:buChar char="•"/>
            </a:pPr>
            <a:r>
              <a:rPr lang="en-US"/>
              <a:t>Summarize your findings, but don’t repeat the specific details of each analysis.</a:t>
            </a:r>
            <a:endParaRPr/>
          </a:p>
          <a:p>
            <a:pPr marL="914400" lvl="1" indent="-355600" algn="l" rtl="0">
              <a:lnSpc>
                <a:spcPct val="100000"/>
              </a:lnSpc>
              <a:spcBef>
                <a:spcPts val="400"/>
              </a:spcBef>
              <a:spcAft>
                <a:spcPts val="0"/>
              </a:spcAft>
              <a:buSzPct val="108108"/>
              <a:buChar char="•"/>
            </a:pPr>
            <a:r>
              <a:rPr lang="en-US"/>
              <a:t>Explain why your conclusion is reliable and whether you feel your handwriting analysis evidence is enough to convict the writer.</a:t>
            </a:r>
            <a:endParaRPr/>
          </a:p>
        </p:txBody>
      </p:sp>
      <p:sp>
        <p:nvSpPr>
          <p:cNvPr id="207" name="Google Shape;207;p4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Expert Testimony: Intro &amp; Conclusion</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49"/>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p>
            <a:pPr marL="457200" lvl="0" indent="-393700" algn="l" rtl="0">
              <a:lnSpc>
                <a:spcPct val="100000"/>
              </a:lnSpc>
              <a:spcBef>
                <a:spcPts val="520"/>
              </a:spcBef>
              <a:spcAft>
                <a:spcPts val="0"/>
              </a:spcAft>
              <a:buSzPts val="2600"/>
              <a:buChar char="•"/>
            </a:pPr>
            <a:r>
              <a:rPr lang="en-US"/>
              <a:t>Each person much write and present at least one of the arguments:</a:t>
            </a:r>
            <a:endParaRPr/>
          </a:p>
          <a:p>
            <a:pPr marL="914400" lvl="1" indent="-355600" algn="l" rtl="0">
              <a:lnSpc>
                <a:spcPct val="100000"/>
              </a:lnSpc>
              <a:spcBef>
                <a:spcPts val="400"/>
              </a:spcBef>
              <a:spcAft>
                <a:spcPts val="0"/>
              </a:spcAft>
              <a:buSzPts val="2000"/>
              <a:buChar char="•"/>
            </a:pPr>
            <a:r>
              <a:rPr lang="en-US" sz="2400"/>
              <a:t>An explanation </a:t>
            </a:r>
            <a:r>
              <a:rPr lang="en-US" sz="2400" b="1"/>
              <a:t>for each </a:t>
            </a:r>
            <a:r>
              <a:rPr lang="en-US" sz="2400"/>
              <a:t>handwriting sample ruled out visually and why.</a:t>
            </a:r>
            <a:endParaRPr/>
          </a:p>
          <a:p>
            <a:pPr marL="914400" lvl="1" indent="-355600" algn="l" rtl="0">
              <a:lnSpc>
                <a:spcPct val="100000"/>
              </a:lnSpc>
              <a:spcBef>
                <a:spcPts val="400"/>
              </a:spcBef>
              <a:spcAft>
                <a:spcPts val="0"/>
              </a:spcAft>
              <a:buSzPts val="2000"/>
              <a:buChar char="•"/>
            </a:pPr>
            <a:r>
              <a:rPr lang="en-US" sz="2400"/>
              <a:t>An explanation </a:t>
            </a:r>
            <a:r>
              <a:rPr lang="en-US" sz="2400" b="1"/>
              <a:t>for each </a:t>
            </a:r>
            <a:r>
              <a:rPr lang="en-US" sz="2400"/>
              <a:t>handwriting sample you ruled out using close examination and why.</a:t>
            </a:r>
            <a:endParaRPr/>
          </a:p>
          <a:p>
            <a:pPr marL="914400" lvl="1" indent="-355600" algn="l" rtl="0">
              <a:lnSpc>
                <a:spcPct val="100000"/>
              </a:lnSpc>
              <a:spcBef>
                <a:spcPts val="400"/>
              </a:spcBef>
              <a:spcAft>
                <a:spcPts val="0"/>
              </a:spcAft>
              <a:buSzPts val="2000"/>
              <a:buChar char="•"/>
            </a:pPr>
            <a:r>
              <a:rPr lang="en-US" sz="2400"/>
              <a:t>One explanation for which handwriting sample you matched to the ransom note and why. </a:t>
            </a:r>
            <a:endParaRPr/>
          </a:p>
        </p:txBody>
      </p:sp>
      <p:sp>
        <p:nvSpPr>
          <p:cNvPr id="213" name="Google Shape;213;p49"/>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Expert Testimony: Arguments</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50"/>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p>
            <a:pPr marL="457200" lvl="0" indent="-393700" algn="l" rtl="0">
              <a:lnSpc>
                <a:spcPct val="100000"/>
              </a:lnSpc>
              <a:spcBef>
                <a:spcPts val="520"/>
              </a:spcBef>
              <a:spcAft>
                <a:spcPts val="0"/>
              </a:spcAft>
              <a:buSzPts val="2600"/>
              <a:buChar char="•"/>
            </a:pPr>
            <a:r>
              <a:rPr lang="en-US" sz="2400"/>
              <a:t>What was it about the expert testimonies that you found convincing (or unconvincing)?</a:t>
            </a:r>
            <a:endParaRPr/>
          </a:p>
          <a:p>
            <a:pPr marL="457200" lvl="0" indent="-393700" algn="l" rtl="0">
              <a:lnSpc>
                <a:spcPct val="100000"/>
              </a:lnSpc>
              <a:spcBef>
                <a:spcPts val="520"/>
              </a:spcBef>
              <a:spcAft>
                <a:spcPts val="0"/>
              </a:spcAft>
              <a:buSzPts val="2600"/>
              <a:buChar char="•"/>
            </a:pPr>
            <a:r>
              <a:rPr lang="en-US" sz="2400"/>
              <a:t>Do you think handwriting/document analysis can provide enough evidence to convict someone of a crime? Why or why not?</a:t>
            </a:r>
            <a:endParaRPr/>
          </a:p>
        </p:txBody>
      </p:sp>
      <p:sp>
        <p:nvSpPr>
          <p:cNvPr id="219" name="Google Shape;219;p50"/>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Handwriting Analysis and Expert Testimony</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2"/>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p>
            <a:pPr marL="0" lvl="0" indent="0" algn="l" rtl="0">
              <a:lnSpc>
                <a:spcPct val="100000"/>
              </a:lnSpc>
              <a:spcBef>
                <a:spcPts val="0"/>
              </a:spcBef>
              <a:spcAft>
                <a:spcPts val="0"/>
              </a:spcAft>
              <a:buClr>
                <a:schemeClr val="lt1"/>
              </a:buClr>
              <a:buSzPts val="5000"/>
              <a:buFont typeface="Calibri"/>
              <a:buNone/>
            </a:pPr>
            <a:r>
              <a:rPr lang="en-US"/>
              <a:t>Held for Ransom</a:t>
            </a:r>
            <a:endParaRPr/>
          </a:p>
        </p:txBody>
      </p:sp>
      <p:sp>
        <p:nvSpPr>
          <p:cNvPr id="69" name="Google Shape;69;p2"/>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p>
            <a:pPr marL="457200" marR="34289" lvl="0" indent="-393700" algn="l" rtl="0">
              <a:lnSpc>
                <a:spcPct val="100000"/>
              </a:lnSpc>
              <a:spcBef>
                <a:spcPts val="520"/>
              </a:spcBef>
              <a:spcAft>
                <a:spcPts val="0"/>
              </a:spcAft>
              <a:buSzPts val="2600"/>
              <a:buNone/>
            </a:pPr>
            <a:r>
              <a:rPr lang="en-US"/>
              <a:t>Forensic Handwriting Analysis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3"/>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a:t>Essential Question</a:t>
            </a:r>
            <a:endParaRPr/>
          </a:p>
        </p:txBody>
      </p:sp>
      <p:sp>
        <p:nvSpPr>
          <p:cNvPr id="75" name="Google Shape;75;p3"/>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p>
            <a:pPr marL="457200" lvl="0" indent="-393700" algn="l" rtl="0">
              <a:lnSpc>
                <a:spcPct val="100000"/>
              </a:lnSpc>
              <a:spcBef>
                <a:spcPts val="520"/>
              </a:spcBef>
              <a:spcAft>
                <a:spcPts val="0"/>
              </a:spcAft>
              <a:buClr>
                <a:schemeClr val="lt1"/>
              </a:buClr>
              <a:buSzPts val="2600"/>
              <a:buFont typeface="Arial"/>
              <a:buChar char="•"/>
            </a:pPr>
            <a:r>
              <a:rPr lang="en-US"/>
              <a:t>How are characteristics of handwriting used in document analysis?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4"/>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a:t>Lesson Objectives</a:t>
            </a:r>
            <a:endParaRPr/>
          </a:p>
        </p:txBody>
      </p:sp>
      <p:sp>
        <p:nvSpPr>
          <p:cNvPr id="81" name="Google Shape;81;p4"/>
          <p:cNvSpPr txBox="1">
            <a:spLocks noGrp="1"/>
          </p:cNvSpPr>
          <p:nvPr>
            <p:ph type="body" idx="1"/>
          </p:nvPr>
        </p:nvSpPr>
        <p:spPr>
          <a:xfrm>
            <a:off x="530352" y="2028498"/>
            <a:ext cx="7772400" cy="1739938"/>
          </a:xfrm>
          <a:prstGeom prst="rect">
            <a:avLst/>
          </a:prstGeom>
          <a:noFill/>
          <a:ln>
            <a:noFill/>
          </a:ln>
        </p:spPr>
        <p:txBody>
          <a:bodyPr spcFirstLastPara="1" wrap="square" lIns="45700" tIns="45700" rIns="45700" bIns="45700" anchor="t" anchorCtr="0">
            <a:normAutofit lnSpcReduction="10000"/>
          </a:bodyPr>
          <a:lstStyle/>
          <a:p>
            <a:pPr marL="457200" lvl="0" indent="-393700" algn="l" rtl="0">
              <a:lnSpc>
                <a:spcPct val="100000"/>
              </a:lnSpc>
              <a:spcBef>
                <a:spcPts val="520"/>
              </a:spcBef>
              <a:spcAft>
                <a:spcPts val="0"/>
              </a:spcAft>
              <a:buClr>
                <a:schemeClr val="lt1"/>
              </a:buClr>
              <a:buSzPts val="2600"/>
              <a:buFont typeface="Arial"/>
              <a:buChar char="•"/>
            </a:pPr>
            <a:r>
              <a:rPr lang="en-US"/>
              <a:t>Use 12 characteristics of handwriting to analyze document samples.</a:t>
            </a:r>
            <a:endParaRPr/>
          </a:p>
          <a:p>
            <a:pPr marL="457200" lvl="0" indent="-393700" algn="l" rtl="0">
              <a:lnSpc>
                <a:spcPct val="100000"/>
              </a:lnSpc>
              <a:spcBef>
                <a:spcPts val="520"/>
              </a:spcBef>
              <a:spcAft>
                <a:spcPts val="0"/>
              </a:spcAft>
              <a:buClr>
                <a:schemeClr val="lt1"/>
              </a:buClr>
              <a:buSzPts val="2600"/>
              <a:buFont typeface="Arial"/>
              <a:buChar char="•"/>
            </a:pPr>
            <a:r>
              <a:rPr lang="en-US"/>
              <a:t>Match handwriting exemplars to a ransom note using the 12 characteristics of handwriting.</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5"/>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p>
            <a:pPr marL="227013" lvl="0" indent="-227013" algn="l" rtl="0">
              <a:lnSpc>
                <a:spcPct val="100000"/>
              </a:lnSpc>
              <a:spcBef>
                <a:spcPts val="0"/>
              </a:spcBef>
              <a:spcAft>
                <a:spcPts val="0"/>
              </a:spcAft>
              <a:buSzPts val="2600"/>
              <a:buChar char="•"/>
            </a:pPr>
            <a:r>
              <a:rPr lang="en-US"/>
              <a:t>Field of forensics that examines written material</a:t>
            </a:r>
            <a:endParaRPr/>
          </a:p>
          <a:p>
            <a:pPr marL="227013" lvl="0" indent="-227013" algn="l" rtl="0">
              <a:lnSpc>
                <a:spcPct val="100000"/>
              </a:lnSpc>
              <a:spcBef>
                <a:spcPts val="0"/>
              </a:spcBef>
              <a:spcAft>
                <a:spcPts val="0"/>
              </a:spcAft>
              <a:buClr>
                <a:schemeClr val="accent4"/>
              </a:buClr>
              <a:buSzPts val="2600"/>
              <a:buFont typeface="Arial"/>
              <a:buChar char="•"/>
            </a:pPr>
            <a:r>
              <a:rPr lang="en-US"/>
              <a:t>Analyze document samples (</a:t>
            </a:r>
            <a:r>
              <a:rPr lang="en-US" b="1"/>
              <a:t>questioned documents</a:t>
            </a:r>
            <a:r>
              <a:rPr lang="en-US"/>
              <a:t>) by comparing them to know documents (</a:t>
            </a:r>
            <a:r>
              <a:rPr lang="en-US" b="1"/>
              <a:t>exemplars</a:t>
            </a:r>
            <a:r>
              <a:rPr lang="en-US"/>
              <a:t>)</a:t>
            </a:r>
            <a:endParaRPr/>
          </a:p>
          <a:p>
            <a:pPr marL="227013" lvl="0" indent="-227013" algn="l" rtl="0">
              <a:lnSpc>
                <a:spcPct val="100000"/>
              </a:lnSpc>
              <a:spcBef>
                <a:spcPts val="0"/>
              </a:spcBef>
              <a:spcAft>
                <a:spcPts val="0"/>
              </a:spcAft>
              <a:buClr>
                <a:schemeClr val="accent4"/>
              </a:buClr>
              <a:buSzPts val="2600"/>
              <a:buFont typeface="Arial"/>
              <a:buChar char="•"/>
            </a:pPr>
            <a:r>
              <a:rPr lang="en-US"/>
              <a:t>You will be doing a handwriting analysis on your 4th Amendment exemplars</a:t>
            </a:r>
            <a:endParaRPr/>
          </a:p>
        </p:txBody>
      </p:sp>
      <p:sp>
        <p:nvSpPr>
          <p:cNvPr id="87" name="Google Shape;87;p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Document Analysis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33"/>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accent4"/>
              </a:buClr>
              <a:buSzPts val="2600"/>
              <a:buNone/>
            </a:pPr>
            <a:r>
              <a:rPr lang="en-US"/>
              <a:t>What are some characteristics of handwriting that forensic scientists might use when analyzing a document?</a:t>
            </a:r>
            <a:endParaRPr/>
          </a:p>
        </p:txBody>
      </p:sp>
      <p:sp>
        <p:nvSpPr>
          <p:cNvPr id="93" name="Google Shape;93;p3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Handwriting Analysis</a:t>
            </a:r>
            <a:endParaRPr/>
          </a:p>
        </p:txBody>
      </p:sp>
      <p:pic>
        <p:nvPicPr>
          <p:cNvPr id="94" name="Google Shape;94;p33"/>
          <p:cNvPicPr preferRelativeResize="0"/>
          <p:nvPr/>
        </p:nvPicPr>
        <p:blipFill>
          <a:blip r:embed="rId3">
            <a:alphaModFix/>
          </a:blip>
          <a:stretch>
            <a:fillRect/>
          </a:stretch>
        </p:blipFill>
        <p:spPr>
          <a:xfrm>
            <a:off x="3473950" y="2547361"/>
            <a:ext cx="2196100" cy="21961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34"/>
          <p:cNvSpPr txBox="1">
            <a:spLocks noGrp="1"/>
          </p:cNvSpPr>
          <p:nvPr>
            <p:ph type="title"/>
          </p:nvPr>
        </p:nvSpPr>
        <p:spPr>
          <a:xfrm>
            <a:off x="457200" y="307247"/>
            <a:ext cx="8229600" cy="550003"/>
          </a:xfrm>
          <a:prstGeom prst="rect">
            <a:avLst/>
          </a:prstGeom>
          <a:noFill/>
          <a:ln>
            <a:noFill/>
          </a:ln>
        </p:spPr>
        <p:txBody>
          <a:bodyPr spcFirstLastPara="1" wrap="square" lIns="0" tIns="45700" rIns="0" bIns="0" anchor="b" anchorCtr="0">
            <a:noAutofit/>
          </a:bodyPr>
          <a:lstStyle/>
          <a:p>
            <a:pPr marL="0" lvl="0" indent="0" algn="l" rtl="0">
              <a:lnSpc>
                <a:spcPct val="100000"/>
              </a:lnSpc>
              <a:spcBef>
                <a:spcPts val="0"/>
              </a:spcBef>
              <a:spcAft>
                <a:spcPts val="0"/>
              </a:spcAft>
              <a:buClr>
                <a:schemeClr val="accent4"/>
              </a:buClr>
              <a:buSzPts val="3600"/>
              <a:buFont typeface="Calibri"/>
              <a:buNone/>
            </a:pPr>
            <a:r>
              <a:rPr lang="en-US"/>
              <a:t>Handwriting Analysis</a:t>
            </a:r>
            <a:endParaRPr/>
          </a:p>
        </p:txBody>
      </p:sp>
      <p:graphicFrame>
        <p:nvGraphicFramePr>
          <p:cNvPr id="100" name="Google Shape;100;p34"/>
          <p:cNvGraphicFramePr/>
          <p:nvPr/>
        </p:nvGraphicFramePr>
        <p:xfrm>
          <a:off x="342900" y="896440"/>
          <a:ext cx="8458200" cy="4138325"/>
        </p:xfrm>
        <a:graphic>
          <a:graphicData uri="http://schemas.openxmlformats.org/drawingml/2006/table">
            <a:tbl>
              <a:tblPr firstRow="1" bandRow="1">
                <a:noFill/>
                <a:tableStyleId>{25F5C484-2E62-4A88-8D84-3CDCB80D9B91}</a:tableStyleId>
              </a:tblPr>
              <a:tblGrid>
                <a:gridCol w="1396700">
                  <a:extLst>
                    <a:ext uri="{9D8B030D-6E8A-4147-A177-3AD203B41FA5}">
                      <a16:colId xmlns:a16="http://schemas.microsoft.com/office/drawing/2014/main" val="20000"/>
                    </a:ext>
                  </a:extLst>
                </a:gridCol>
                <a:gridCol w="3066575">
                  <a:extLst>
                    <a:ext uri="{9D8B030D-6E8A-4147-A177-3AD203B41FA5}">
                      <a16:colId xmlns:a16="http://schemas.microsoft.com/office/drawing/2014/main" val="20001"/>
                    </a:ext>
                  </a:extLst>
                </a:gridCol>
                <a:gridCol w="3994925">
                  <a:extLst>
                    <a:ext uri="{9D8B030D-6E8A-4147-A177-3AD203B41FA5}">
                      <a16:colId xmlns:a16="http://schemas.microsoft.com/office/drawing/2014/main" val="20002"/>
                    </a:ext>
                  </a:extLst>
                </a:gridCol>
              </a:tblGrid>
              <a:tr h="421250">
                <a:tc>
                  <a:txBody>
                    <a:bodyPr/>
                    <a:lstStyle/>
                    <a:p>
                      <a:pPr marL="0" marR="0" lvl="0" indent="0" algn="ctr" rtl="0">
                        <a:lnSpc>
                          <a:spcPct val="100000"/>
                        </a:lnSpc>
                        <a:spcBef>
                          <a:spcPts val="0"/>
                        </a:spcBef>
                        <a:spcAft>
                          <a:spcPts val="0"/>
                        </a:spcAft>
                        <a:buNone/>
                      </a:pPr>
                      <a:r>
                        <a:rPr lang="en-US" sz="1400" b="1" u="none" strike="noStrike" cap="none"/>
                        <a:t>Specific Trait</a:t>
                      </a:r>
                      <a:endParaRPr/>
                    </a:p>
                  </a:txBody>
                  <a:tcPr marL="91450" marR="91450" marT="45725" marB="45725" anchor="ctr">
                    <a:lnR w="9525" cap="flat" cmpd="sng">
                      <a:solidFill>
                        <a:srgbClr val="000000"/>
                      </a:solidFill>
                      <a:prstDash val="solid"/>
                      <a:round/>
                      <a:headEnd type="none" w="sm" len="sm"/>
                      <a:tailEnd type="none" w="sm" len="sm"/>
                    </a:lnR>
                    <a:solidFill>
                      <a:srgbClr val="BCD4E9"/>
                    </a:solidFill>
                  </a:tcPr>
                </a:tc>
                <a:tc>
                  <a:txBody>
                    <a:bodyPr/>
                    <a:lstStyle/>
                    <a:p>
                      <a:pPr marL="0" marR="0" lvl="0" indent="0" algn="ctr" rtl="0">
                        <a:lnSpc>
                          <a:spcPct val="100000"/>
                        </a:lnSpc>
                        <a:spcBef>
                          <a:spcPts val="0"/>
                        </a:spcBef>
                        <a:spcAft>
                          <a:spcPts val="0"/>
                        </a:spcAft>
                        <a:buNone/>
                      </a:pPr>
                      <a:r>
                        <a:rPr lang="en-US" sz="1400" b="1" u="none" strike="noStrike" cap="none"/>
                        <a:t>Description</a:t>
                      </a:r>
                      <a:endParaRPr/>
                    </a:p>
                  </a:txBody>
                  <a:tcPr marL="91450" marR="91450" marT="45725" marB="457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solidFill>
                      <a:srgbClr val="BCD4E9"/>
                    </a:solidFill>
                  </a:tcPr>
                </a:tc>
                <a:tc>
                  <a:txBody>
                    <a:bodyPr/>
                    <a:lstStyle/>
                    <a:p>
                      <a:pPr marL="0" marR="0" lvl="0" indent="0" algn="ctr" rtl="0">
                        <a:lnSpc>
                          <a:spcPct val="100000"/>
                        </a:lnSpc>
                        <a:spcBef>
                          <a:spcPts val="0"/>
                        </a:spcBef>
                        <a:spcAft>
                          <a:spcPts val="0"/>
                        </a:spcAft>
                        <a:buNone/>
                      </a:pPr>
                      <a:r>
                        <a:rPr lang="en-US" sz="1400" b="1" u="none" strike="noStrike" cap="none"/>
                        <a:t>Example</a:t>
                      </a:r>
                      <a:endParaRPr/>
                    </a:p>
                  </a:txBody>
                  <a:tcPr marL="91450" marR="91450" marT="45725" marB="45725" anchor="ctr">
                    <a:lnL w="9525" cap="flat" cmpd="sng">
                      <a:solidFill>
                        <a:srgbClr val="000000"/>
                      </a:solidFill>
                      <a:prstDash val="solid"/>
                      <a:round/>
                      <a:headEnd type="none" w="sm" len="sm"/>
                      <a:tailEnd type="none" w="sm" len="sm"/>
                    </a:lnL>
                    <a:solidFill>
                      <a:srgbClr val="BCD4E9"/>
                    </a:solidFill>
                  </a:tcPr>
                </a:tc>
                <a:extLst>
                  <a:ext uri="{0D108BD9-81ED-4DB2-BD59-A6C34878D82A}">
                    <a16:rowId xmlns:a16="http://schemas.microsoft.com/office/drawing/2014/main" val="10000"/>
                  </a:ext>
                </a:extLst>
              </a:tr>
              <a:tr h="1239025">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Line quality</a:t>
                      </a:r>
                      <a:endParaRPr/>
                    </a:p>
                  </a:txBody>
                  <a:tcPr marL="68575" marR="68575" marT="0" marB="0" anchor="ctr">
                    <a:lnR w="9525" cap="flat" cmpd="sng">
                      <a:solidFill>
                        <a:srgbClr val="000000"/>
                      </a:solidFill>
                      <a:prstDash val="solid"/>
                      <a:round/>
                      <a:headEnd type="none" w="sm" len="sm"/>
                      <a:tailEnd type="none" w="sm" len="sm"/>
                    </a:lnR>
                    <a:lnB w="9525" cap="flat" cmpd="sng">
                      <a:solidFill>
                        <a:srgbClr val="000000"/>
                      </a:solidFill>
                      <a:prstDash val="solid"/>
                      <a:round/>
                      <a:headEnd type="none" w="sm" len="sm"/>
                      <a:tailEnd type="none" w="sm" len="sm"/>
                    </a:lnB>
                    <a:solidFill>
                      <a:srgbClr val="F2F2F2"/>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Do letters flow smoothly or are they shaky?</a:t>
                      </a:r>
                      <a:endParaRPr/>
                    </a:p>
                  </a:txBody>
                  <a:tcPr marL="68575" marR="68575"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B w="9525" cap="flat" cmpd="sng">
                      <a:solidFill>
                        <a:srgbClr val="000000"/>
                      </a:solidFill>
                      <a:prstDash val="solid"/>
                      <a:round/>
                      <a:headEnd type="none" w="sm" len="sm"/>
                      <a:tailEnd type="none" w="sm" len="sm"/>
                    </a:lnB>
                    <a:solidFill>
                      <a:srgbClr val="F2F2F2"/>
                    </a:solidFill>
                  </a:tcPr>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lnL w="9525" cap="flat" cmpd="sng">
                      <a:solidFill>
                        <a:srgbClr val="000000"/>
                      </a:solidFill>
                      <a:prstDash val="solid"/>
                      <a:round/>
                      <a:headEnd type="none" w="sm" len="sm"/>
                      <a:tailEnd type="none" w="sm" len="sm"/>
                    </a:lnL>
                    <a:solidFill>
                      <a:srgbClr val="F2F2F2"/>
                    </a:solidFill>
                  </a:tcPr>
                </a:tc>
                <a:extLst>
                  <a:ext uri="{0D108BD9-81ED-4DB2-BD59-A6C34878D82A}">
                    <a16:rowId xmlns:a16="http://schemas.microsoft.com/office/drawing/2014/main" val="10001"/>
                  </a:ext>
                </a:extLst>
              </a:tr>
              <a:tr h="1239025">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Spacing</a:t>
                      </a:r>
                      <a:endParaRPr/>
                    </a:p>
                  </a:txBody>
                  <a:tcPr marL="68575" marR="68575" marT="0" marB="0" anchor="ctr">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2F2F2"/>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Are the letters equally spaced or crowded together? </a:t>
                      </a:r>
                      <a:endParaRPr/>
                    </a:p>
                    <a:p>
                      <a:pPr marL="0" marR="0" lvl="0" indent="0" algn="l" rtl="0">
                        <a:lnSpc>
                          <a:spcPct val="100000"/>
                        </a:lnSpc>
                        <a:spcBef>
                          <a:spcPts val="600"/>
                        </a:spcBef>
                        <a:spcAft>
                          <a:spcPts val="0"/>
                        </a:spcAft>
                        <a:buClr>
                          <a:srgbClr val="000000"/>
                        </a:buClr>
                        <a:buSzPts val="1800"/>
                        <a:buFont typeface="Arial"/>
                        <a:buNone/>
                      </a:pPr>
                      <a:r>
                        <a:rPr lang="en-US" sz="1800" u="none" strike="noStrike" cap="none">
                          <a:latin typeface="Calibri"/>
                          <a:ea typeface="Calibri"/>
                          <a:cs typeface="Calibri"/>
                          <a:sym typeface="Calibri"/>
                        </a:rPr>
                        <a:t>Are they evenly spaced within the margins?</a:t>
                      </a:r>
                      <a:endParaRPr/>
                    </a:p>
                  </a:txBody>
                  <a:tcPr marL="68575" marR="68575"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2F2F2"/>
                    </a:solidFill>
                  </a:tcPr>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lnL w="9525" cap="flat" cmpd="sng">
                      <a:solidFill>
                        <a:srgbClr val="000000"/>
                      </a:solidFill>
                      <a:prstDash val="solid"/>
                      <a:round/>
                      <a:headEnd type="none" w="sm" len="sm"/>
                      <a:tailEnd type="none" w="sm" len="sm"/>
                    </a:lnL>
                    <a:solidFill>
                      <a:srgbClr val="F2F2F2"/>
                    </a:solidFill>
                  </a:tcPr>
                </a:tc>
                <a:extLst>
                  <a:ext uri="{0D108BD9-81ED-4DB2-BD59-A6C34878D82A}">
                    <a16:rowId xmlns:a16="http://schemas.microsoft.com/office/drawing/2014/main" val="10002"/>
                  </a:ext>
                </a:extLst>
              </a:tr>
              <a:tr h="1239025">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Size consistency</a:t>
                      </a:r>
                      <a:endParaRPr/>
                    </a:p>
                  </a:txBody>
                  <a:tcPr marL="68575" marR="68575" marT="0" marB="0" anchor="ctr">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solidFill>
                      <a:srgbClr val="F2F2F2"/>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Are the height and width of letters consistent? Compare capital and lowercase letters.</a:t>
                      </a:r>
                      <a:endParaRPr/>
                    </a:p>
                  </a:txBody>
                  <a:tcPr marL="68575" marR="68575"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solidFill>
                      <a:srgbClr val="F2F2F2"/>
                    </a:solidFill>
                  </a:tcPr>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lnL w="9525" cap="flat" cmpd="sng">
                      <a:solidFill>
                        <a:srgbClr val="000000"/>
                      </a:solidFill>
                      <a:prstDash val="solid"/>
                      <a:round/>
                      <a:headEnd type="none" w="sm" len="sm"/>
                      <a:tailEnd type="none" w="sm" len="sm"/>
                    </a:lnL>
                    <a:solidFill>
                      <a:srgbClr val="F2F2F2"/>
                    </a:solidFill>
                  </a:tcPr>
                </a:tc>
                <a:extLst>
                  <a:ext uri="{0D108BD9-81ED-4DB2-BD59-A6C34878D82A}">
                    <a16:rowId xmlns:a16="http://schemas.microsoft.com/office/drawing/2014/main" val="10003"/>
                  </a:ext>
                </a:extLst>
              </a:tr>
            </a:tbl>
          </a:graphicData>
        </a:graphic>
      </p:graphicFrame>
      <p:pic>
        <p:nvPicPr>
          <p:cNvPr id="101" name="Google Shape;101;p34" title="Sample 4.png"/>
          <p:cNvPicPr preferRelativeResize="0"/>
          <p:nvPr/>
        </p:nvPicPr>
        <p:blipFill rotWithShape="1">
          <a:blip r:embed="rId3">
            <a:alphaModFix/>
          </a:blip>
          <a:srcRect l="53212" t="8266" r="8503" b="69428"/>
          <a:stretch/>
        </p:blipFill>
        <p:spPr>
          <a:xfrm>
            <a:off x="4800857" y="1238693"/>
            <a:ext cx="4114799" cy="3904807"/>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35"/>
          <p:cNvSpPr txBox="1">
            <a:spLocks noGrp="1"/>
          </p:cNvSpPr>
          <p:nvPr>
            <p:ph type="title"/>
          </p:nvPr>
        </p:nvSpPr>
        <p:spPr>
          <a:xfrm>
            <a:off x="457200" y="307247"/>
            <a:ext cx="8229600" cy="550003"/>
          </a:xfrm>
          <a:prstGeom prst="rect">
            <a:avLst/>
          </a:prstGeom>
          <a:noFill/>
          <a:ln>
            <a:noFill/>
          </a:ln>
        </p:spPr>
        <p:txBody>
          <a:bodyPr spcFirstLastPara="1" wrap="square" lIns="0" tIns="45700" rIns="0" bIns="0" anchor="b" anchorCtr="0">
            <a:noAutofit/>
          </a:bodyPr>
          <a:lstStyle/>
          <a:p>
            <a:pPr marL="0" lvl="0" indent="0" algn="l" rtl="0">
              <a:lnSpc>
                <a:spcPct val="100000"/>
              </a:lnSpc>
              <a:spcBef>
                <a:spcPts val="0"/>
              </a:spcBef>
              <a:spcAft>
                <a:spcPts val="0"/>
              </a:spcAft>
              <a:buClr>
                <a:schemeClr val="accent4"/>
              </a:buClr>
              <a:buSzPts val="3600"/>
              <a:buFont typeface="Calibri"/>
              <a:buNone/>
            </a:pPr>
            <a:r>
              <a:rPr lang="en-US"/>
              <a:t>Handwriting Analysis</a:t>
            </a:r>
            <a:endParaRPr/>
          </a:p>
        </p:txBody>
      </p:sp>
      <p:graphicFrame>
        <p:nvGraphicFramePr>
          <p:cNvPr id="107" name="Google Shape;107;p35"/>
          <p:cNvGraphicFramePr/>
          <p:nvPr/>
        </p:nvGraphicFramePr>
        <p:xfrm>
          <a:off x="342900" y="896440"/>
          <a:ext cx="8458200" cy="4138325"/>
        </p:xfrm>
        <a:graphic>
          <a:graphicData uri="http://schemas.openxmlformats.org/drawingml/2006/table">
            <a:tbl>
              <a:tblPr firstRow="1" bandRow="1">
                <a:noFill/>
                <a:tableStyleId>{25F5C484-2E62-4A88-8D84-3CDCB80D9B91}</a:tableStyleId>
              </a:tblPr>
              <a:tblGrid>
                <a:gridCol w="1396700">
                  <a:extLst>
                    <a:ext uri="{9D8B030D-6E8A-4147-A177-3AD203B41FA5}">
                      <a16:colId xmlns:a16="http://schemas.microsoft.com/office/drawing/2014/main" val="20000"/>
                    </a:ext>
                  </a:extLst>
                </a:gridCol>
                <a:gridCol w="3066575">
                  <a:extLst>
                    <a:ext uri="{9D8B030D-6E8A-4147-A177-3AD203B41FA5}">
                      <a16:colId xmlns:a16="http://schemas.microsoft.com/office/drawing/2014/main" val="20001"/>
                    </a:ext>
                  </a:extLst>
                </a:gridCol>
                <a:gridCol w="3994925">
                  <a:extLst>
                    <a:ext uri="{9D8B030D-6E8A-4147-A177-3AD203B41FA5}">
                      <a16:colId xmlns:a16="http://schemas.microsoft.com/office/drawing/2014/main" val="20002"/>
                    </a:ext>
                  </a:extLst>
                </a:gridCol>
              </a:tblGrid>
              <a:tr h="425225">
                <a:tc>
                  <a:txBody>
                    <a:bodyPr/>
                    <a:lstStyle/>
                    <a:p>
                      <a:pPr marL="0" marR="0" lvl="0" indent="0" algn="ctr" rtl="0">
                        <a:lnSpc>
                          <a:spcPct val="100000"/>
                        </a:lnSpc>
                        <a:spcBef>
                          <a:spcPts val="0"/>
                        </a:spcBef>
                        <a:spcAft>
                          <a:spcPts val="0"/>
                        </a:spcAft>
                        <a:buNone/>
                      </a:pPr>
                      <a:r>
                        <a:rPr lang="en-US" sz="1400" b="1" u="none" strike="noStrike" cap="none"/>
                        <a:t>Specific Trait</a:t>
                      </a:r>
                      <a:endParaRPr/>
                    </a:p>
                  </a:txBody>
                  <a:tcPr marL="91450" marR="91450" marT="45725" marB="45725" anchor="ctr">
                    <a:lnR w="9525" cap="flat" cmpd="sng">
                      <a:solidFill>
                        <a:srgbClr val="000000"/>
                      </a:solidFill>
                      <a:prstDash val="solid"/>
                      <a:round/>
                      <a:headEnd type="none" w="sm" len="sm"/>
                      <a:tailEnd type="none" w="sm" len="sm"/>
                    </a:lnR>
                    <a:solidFill>
                      <a:srgbClr val="BCD4E9"/>
                    </a:solidFill>
                  </a:tcPr>
                </a:tc>
                <a:tc>
                  <a:txBody>
                    <a:bodyPr/>
                    <a:lstStyle/>
                    <a:p>
                      <a:pPr marL="0" marR="0" lvl="0" indent="0" algn="ctr" rtl="0">
                        <a:lnSpc>
                          <a:spcPct val="100000"/>
                        </a:lnSpc>
                        <a:spcBef>
                          <a:spcPts val="0"/>
                        </a:spcBef>
                        <a:spcAft>
                          <a:spcPts val="0"/>
                        </a:spcAft>
                        <a:buNone/>
                      </a:pPr>
                      <a:r>
                        <a:rPr lang="en-US" sz="1400" b="1" u="none" strike="noStrike" cap="none"/>
                        <a:t>Description</a:t>
                      </a:r>
                      <a:endParaRPr/>
                    </a:p>
                  </a:txBody>
                  <a:tcPr marL="91450" marR="91450" marT="45725" marB="457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solidFill>
                      <a:srgbClr val="BCD4E9"/>
                    </a:solidFill>
                  </a:tcPr>
                </a:tc>
                <a:tc>
                  <a:txBody>
                    <a:bodyPr/>
                    <a:lstStyle/>
                    <a:p>
                      <a:pPr marL="0" marR="0" lvl="0" indent="0" algn="ctr" rtl="0">
                        <a:lnSpc>
                          <a:spcPct val="100000"/>
                        </a:lnSpc>
                        <a:spcBef>
                          <a:spcPts val="0"/>
                        </a:spcBef>
                        <a:spcAft>
                          <a:spcPts val="0"/>
                        </a:spcAft>
                        <a:buNone/>
                      </a:pPr>
                      <a:r>
                        <a:rPr lang="en-US" sz="1400" b="1" u="none" strike="noStrike" cap="none"/>
                        <a:t>Example</a:t>
                      </a:r>
                      <a:endParaRPr/>
                    </a:p>
                  </a:txBody>
                  <a:tcPr marL="91450" marR="91450" marT="45725" marB="45725" anchor="ctr">
                    <a:lnL w="9525" cap="flat" cmpd="sng">
                      <a:solidFill>
                        <a:srgbClr val="000000"/>
                      </a:solidFill>
                      <a:prstDash val="solid"/>
                      <a:round/>
                      <a:headEnd type="none" w="sm" len="sm"/>
                      <a:tailEnd type="none" w="sm" len="sm"/>
                    </a:lnL>
                    <a:solidFill>
                      <a:srgbClr val="BCD4E9"/>
                    </a:solidFill>
                  </a:tcPr>
                </a:tc>
                <a:extLst>
                  <a:ext uri="{0D108BD9-81ED-4DB2-BD59-A6C34878D82A}">
                    <a16:rowId xmlns:a16="http://schemas.microsoft.com/office/drawing/2014/main" val="10000"/>
                  </a:ext>
                </a:extLst>
              </a:tr>
              <a:tr h="1237700">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Continuous</a:t>
                      </a:r>
                      <a:endParaRPr/>
                    </a:p>
                  </a:txBody>
                  <a:tcPr marL="68575" marR="68575" marT="0" marB="0" anchor="ctr">
                    <a:lnR w="9525" cap="flat" cmpd="sng">
                      <a:solidFill>
                        <a:srgbClr val="000000"/>
                      </a:solidFill>
                      <a:prstDash val="solid"/>
                      <a:round/>
                      <a:headEnd type="none" w="sm" len="sm"/>
                      <a:tailEnd type="none" w="sm" len="sm"/>
                    </a:lnR>
                    <a:lnB w="9525" cap="flat" cmpd="sng">
                      <a:solidFill>
                        <a:srgbClr val="000000"/>
                      </a:solidFill>
                      <a:prstDash val="solid"/>
                      <a:round/>
                      <a:headEnd type="none" w="sm" len="sm"/>
                      <a:tailEnd type="none" w="sm" len="sm"/>
                    </a:lnB>
                    <a:solidFill>
                      <a:srgbClr val="F2F2F2"/>
                    </a:solidFill>
                  </a:tcPr>
                </a:tc>
                <a:tc>
                  <a:txBody>
                    <a:bodyPr/>
                    <a:lstStyle/>
                    <a:p>
                      <a:pPr marL="0" marR="0" lvl="0" indent="0" algn="l"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Do all letters in a word connect or did the writer lift their pen?</a:t>
                      </a:r>
                      <a:endParaRPr/>
                    </a:p>
                  </a:txBody>
                  <a:tcPr marL="68575" marR="68575"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B w="9525" cap="flat" cmpd="sng">
                      <a:solidFill>
                        <a:srgbClr val="000000"/>
                      </a:solidFill>
                      <a:prstDash val="solid"/>
                      <a:round/>
                      <a:headEnd type="none" w="sm" len="sm"/>
                      <a:tailEnd type="none" w="sm" len="sm"/>
                    </a:lnB>
                    <a:solidFill>
                      <a:srgbClr val="F2F2F2"/>
                    </a:solidFill>
                  </a:tcPr>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lnL w="9525" cap="flat" cmpd="sng">
                      <a:solidFill>
                        <a:srgbClr val="000000"/>
                      </a:solidFill>
                      <a:prstDash val="solid"/>
                      <a:round/>
                      <a:headEnd type="none" w="sm" len="sm"/>
                      <a:tailEnd type="none" w="sm" len="sm"/>
                    </a:lnL>
                    <a:solidFill>
                      <a:srgbClr val="F2F2F2"/>
                    </a:solidFill>
                  </a:tcPr>
                </a:tc>
                <a:extLst>
                  <a:ext uri="{0D108BD9-81ED-4DB2-BD59-A6C34878D82A}">
                    <a16:rowId xmlns:a16="http://schemas.microsoft.com/office/drawing/2014/main" val="10001"/>
                  </a:ext>
                </a:extLst>
              </a:tr>
              <a:tr h="1237700">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Connecting letters</a:t>
                      </a:r>
                      <a:endParaRPr/>
                    </a:p>
                  </a:txBody>
                  <a:tcPr marL="68575" marR="68575" marT="0" marB="0" anchor="ctr">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2F2F2"/>
                    </a:solidFill>
                  </a:tcPr>
                </a:tc>
                <a:tc>
                  <a:txBody>
                    <a:bodyPr/>
                    <a:lstStyle/>
                    <a:p>
                      <a:pPr marL="0" marR="0" lvl="0" indent="0" algn="l"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Are capital and lowercase letters continuous?</a:t>
                      </a:r>
                      <a:endParaRPr/>
                    </a:p>
                  </a:txBody>
                  <a:tcPr marL="68575" marR="68575"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2F2F2"/>
                    </a:solidFill>
                  </a:tcPr>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lnL w="9525" cap="flat" cmpd="sng">
                      <a:solidFill>
                        <a:srgbClr val="000000"/>
                      </a:solidFill>
                      <a:prstDash val="solid"/>
                      <a:round/>
                      <a:headEnd type="none" w="sm" len="sm"/>
                      <a:tailEnd type="none" w="sm" len="sm"/>
                    </a:lnL>
                    <a:solidFill>
                      <a:srgbClr val="F2F2F2"/>
                    </a:solidFill>
                  </a:tcPr>
                </a:tc>
                <a:extLst>
                  <a:ext uri="{0D108BD9-81ED-4DB2-BD59-A6C34878D82A}">
                    <a16:rowId xmlns:a16="http://schemas.microsoft.com/office/drawing/2014/main" val="10002"/>
                  </a:ext>
                </a:extLst>
              </a:tr>
              <a:tr h="1237700">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Letters complete</a:t>
                      </a:r>
                      <a:endParaRPr/>
                    </a:p>
                  </a:txBody>
                  <a:tcPr marL="68575" marR="68575" marT="0" marB="0" anchor="ctr">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solidFill>
                      <a:srgbClr val="F2F2F2"/>
                    </a:solidFill>
                  </a:tcPr>
                </a:tc>
                <a:tc>
                  <a:txBody>
                    <a:bodyPr/>
                    <a:lstStyle/>
                    <a:p>
                      <a:pPr marL="0" marR="0" lvl="0" indent="0" algn="l"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Are any letters incomplete or missing parts?</a:t>
                      </a:r>
                      <a:endParaRPr/>
                    </a:p>
                  </a:txBody>
                  <a:tcPr marL="68575" marR="68575"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solidFill>
                      <a:srgbClr val="F2F2F2"/>
                    </a:solidFill>
                  </a:tcPr>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lnL w="9525" cap="flat" cmpd="sng">
                      <a:solidFill>
                        <a:srgbClr val="000000"/>
                      </a:solidFill>
                      <a:prstDash val="solid"/>
                      <a:round/>
                      <a:headEnd type="none" w="sm" len="sm"/>
                      <a:tailEnd type="none" w="sm" len="sm"/>
                    </a:lnL>
                    <a:solidFill>
                      <a:srgbClr val="F2F2F2"/>
                    </a:solidFill>
                  </a:tcPr>
                </a:tc>
                <a:extLst>
                  <a:ext uri="{0D108BD9-81ED-4DB2-BD59-A6C34878D82A}">
                    <a16:rowId xmlns:a16="http://schemas.microsoft.com/office/drawing/2014/main" val="10003"/>
                  </a:ext>
                </a:extLst>
              </a:tr>
            </a:tbl>
          </a:graphicData>
        </a:graphic>
      </p:graphicFrame>
      <p:pic>
        <p:nvPicPr>
          <p:cNvPr id="108" name="Google Shape;108;p35" title="Sample 3.png"/>
          <p:cNvPicPr preferRelativeResize="0"/>
          <p:nvPr/>
        </p:nvPicPr>
        <p:blipFill rotWithShape="1">
          <a:blip r:embed="rId3">
            <a:alphaModFix/>
          </a:blip>
          <a:srcRect l="49122" t="28313" r="12883" b="50227"/>
          <a:stretch/>
        </p:blipFill>
        <p:spPr>
          <a:xfrm>
            <a:off x="4763645" y="1121734"/>
            <a:ext cx="4216526" cy="4021765"/>
          </a:xfrm>
          <a:prstGeom prst="rect">
            <a:avLst/>
          </a:prstGeom>
          <a:noFill/>
          <a:ln>
            <a:noFill/>
          </a:ln>
        </p:spPr>
      </p:pic>
    </p:spTree>
  </p:cSld>
  <p:clrMapOvr>
    <a:masterClrMapping/>
  </p:clrMapOvr>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1527</Words>
  <Application>Microsoft Office PowerPoint</Application>
  <PresentationFormat>On-screen Show (16:9)</PresentationFormat>
  <Paragraphs>152</Paragraphs>
  <Slides>27</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Noto Sans Symbols</vt:lpstr>
      <vt:lpstr>LEARN theme</vt:lpstr>
      <vt:lpstr>PowerPoint Presentation</vt:lpstr>
      <vt:lpstr>The Fourth Amendment</vt:lpstr>
      <vt:lpstr>Held for Ransom</vt:lpstr>
      <vt:lpstr>Essential Question</vt:lpstr>
      <vt:lpstr>Lesson Objectives</vt:lpstr>
      <vt:lpstr>Document Analysis</vt:lpstr>
      <vt:lpstr>Handwriting Analysis</vt:lpstr>
      <vt:lpstr>Handwriting Analysis</vt:lpstr>
      <vt:lpstr>Handwriting Analysis</vt:lpstr>
      <vt:lpstr>Handwriting Analysis</vt:lpstr>
      <vt:lpstr>Handwriting Analysis</vt:lpstr>
      <vt:lpstr>Handwriting Analysis</vt:lpstr>
      <vt:lpstr>Comparing Analyses</vt:lpstr>
      <vt:lpstr>Comparing Analyses</vt:lpstr>
      <vt:lpstr>Window Notes</vt:lpstr>
      <vt:lpstr>Document Analysis</vt:lpstr>
      <vt:lpstr>Document Analysis</vt:lpstr>
      <vt:lpstr>Handwriting Analysis</vt:lpstr>
      <vt:lpstr>Handwriting Analysis</vt:lpstr>
      <vt:lpstr>Shortcomings of Handwriting Analysis</vt:lpstr>
      <vt:lpstr>Ransom Note Analysis</vt:lpstr>
      <vt:lpstr>Ransom Note Analysis</vt:lpstr>
      <vt:lpstr>Expert Testimony</vt:lpstr>
      <vt:lpstr>Expert Testimony</vt:lpstr>
      <vt:lpstr>Expert Testimony: Intro &amp; Conclusion</vt:lpstr>
      <vt:lpstr>Expert Testimony: Arguments</vt:lpstr>
      <vt:lpstr>Handwriting Analysis and Expert Testimony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K20 Center</dc:creator>
  <cp:lastModifiedBy>Stone, Aster</cp:lastModifiedBy>
  <cp:revision>1</cp:revision>
  <dcterms:created xsi:type="dcterms:W3CDTF">2020-10-14T20:24:40Z</dcterms:created>
  <dcterms:modified xsi:type="dcterms:W3CDTF">2025-05-29T15:17:02Z</dcterms:modified>
</cp:coreProperties>
</file>