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30"/>
  </p:notesMasterIdLst>
  <p:sldIdLst>
    <p:sldId id="256" r:id="rId3"/>
    <p:sldId id="266" r:id="rId4"/>
    <p:sldId id="270" r:id="rId5"/>
    <p:sldId id="263" r:id="rId6"/>
    <p:sldId id="275" r:id="rId7"/>
    <p:sldId id="260" r:id="rId8"/>
    <p:sldId id="272" r:id="rId9"/>
    <p:sldId id="273" r:id="rId10"/>
    <p:sldId id="279" r:id="rId11"/>
    <p:sldId id="280" r:id="rId12"/>
    <p:sldId id="281" r:id="rId13"/>
    <p:sldId id="276" r:id="rId14"/>
    <p:sldId id="277" r:id="rId15"/>
    <p:sldId id="278" r:id="rId16"/>
    <p:sldId id="282" r:id="rId17"/>
    <p:sldId id="274" r:id="rId18"/>
    <p:sldId id="283" r:id="rId19"/>
    <p:sldId id="284" r:id="rId20"/>
    <p:sldId id="285" r:id="rId21"/>
    <p:sldId id="287" r:id="rId22"/>
    <p:sldId id="288" r:id="rId23"/>
    <p:sldId id="286" r:id="rId24"/>
    <p:sldId id="292" r:id="rId25"/>
    <p:sldId id="289" r:id="rId26"/>
    <p:sldId id="290" r:id="rId27"/>
    <p:sldId id="291" r:id="rId28"/>
    <p:sldId id="293" r:id="rId29"/>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86"/>
  </p:normalViewPr>
  <p:slideViewPr>
    <p:cSldViewPr snapToGrid="0">
      <p:cViewPr varScale="1">
        <p:scale>
          <a:sx n="197" d="100"/>
          <a:sy n="197" d="100"/>
        </p:scale>
        <p:origin x="736"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arn.k20center.ou.edu/strategy/11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8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400"/>
              <a:buFont typeface="Arial"/>
              <a:buChar char="•"/>
            </a:pPr>
            <a:r>
              <a:rPr lang="en-US" dirty="0"/>
              <a:t>Forgery can include things you wouldn’t expect like changing information on your driver’s license to enter a bar illegally</a:t>
            </a:r>
          </a:p>
          <a:p>
            <a:pPr marL="0" marR="0" lvl="0" indent="0" algn="l" rtl="0">
              <a:lnSpc>
                <a:spcPct val="100000"/>
              </a:lnSpc>
              <a:spcBef>
                <a:spcPts val="0"/>
              </a:spcBef>
              <a:spcAft>
                <a:spcPts val="0"/>
              </a:spcAft>
              <a:buClr>
                <a:srgbClr val="000000"/>
              </a:buClr>
              <a:buSzPts val="1400"/>
              <a:buFont typeface="Arial"/>
              <a:buChar char="•"/>
            </a:pPr>
            <a:r>
              <a:rPr lang="en-US" dirty="0"/>
              <a:t>Forgers often work for organizations like the FBI, because they are experienced and therefore experts.</a:t>
            </a:r>
          </a:p>
          <a:p>
            <a:endParaRPr lang="en-US" dirty="0"/>
          </a:p>
        </p:txBody>
      </p:sp>
    </p:spTree>
    <p:extLst>
      <p:ext uri="{BB962C8B-B14F-4D97-AF65-F5344CB8AC3E}">
        <p14:creationId xmlns:p14="http://schemas.microsoft.com/office/powerpoint/2010/main" val="1112594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4726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18F45-5A03-0A43-7826-D474DFF836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AD7980-10A0-1562-C907-B41AE5687F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1FFFCF-61C0-D9A3-57ED-9EF3955E527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9654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4CBB9-5D4B-B988-7217-9C0ECB15B8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1DC258-657F-4310-3B98-8280FB3284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C19B3F-E8F3-DFA5-6324-6E1A8D0497C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6718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6865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latin typeface="Calibri"/>
                <a:ea typeface="Calibri"/>
                <a:cs typeface="Calibri"/>
                <a:sym typeface="Calibri"/>
              </a:rPr>
              <a:t>K20 Center. (n.d.). Collective brain dump. Strategies. </a:t>
            </a:r>
            <a:r>
              <a:rPr lang="en-US"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https://learn.k20center.ou.edu/strategy/111</a:t>
            </a:r>
            <a:endParaRPr lang="en-US" dirty="0"/>
          </a:p>
          <a:p>
            <a:endParaRPr lang="en-US" dirty="0"/>
          </a:p>
        </p:txBody>
      </p:sp>
    </p:spTree>
    <p:extLst>
      <p:ext uri="{BB962C8B-B14F-4D97-AF65-F5344CB8AC3E}">
        <p14:creationId xmlns:p14="http://schemas.microsoft.com/office/powerpoint/2010/main" val="2760524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Size consistency includes proportions (i.e., length to width ratio) and whether specific letters are comparatively larger or smaller than the letters around them. Students can measure the length and width of letters and determine a specific size ratio for the handwriting.</a:t>
            </a:r>
          </a:p>
          <a:p>
            <a:endParaRPr lang="en-US" dirty="0"/>
          </a:p>
        </p:txBody>
      </p:sp>
    </p:spTree>
    <p:extLst>
      <p:ext uri="{BB962C8B-B14F-4D97-AF65-F5344CB8AC3E}">
        <p14:creationId xmlns:p14="http://schemas.microsoft.com/office/powerpoint/2010/main" val="740450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67758-0E2F-D6B1-8955-787016825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765296-DDEC-3597-CEB2-A10103E1AF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F2B3BD-5F05-6E68-130D-4334355B7565}"/>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Letter completion can also relate to style decisions such as whether the lowercase y ends as a straight line or a loop, or whether the lowercase a has an upper hook (as typed) or not.</a:t>
            </a:r>
          </a:p>
        </p:txBody>
      </p:sp>
    </p:spTree>
    <p:extLst>
      <p:ext uri="{BB962C8B-B14F-4D97-AF65-F5344CB8AC3E}">
        <p14:creationId xmlns:p14="http://schemas.microsoft.com/office/powerpoint/2010/main" val="3353579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9B456-F96B-314D-7D9D-920B74DBDE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3876F6-A20D-4C96-DCE4-DF6C0250F6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A8EBEC-1B49-8EDC-3156-02B144A75B00}"/>
              </a:ext>
            </a:extLst>
          </p:cNvPr>
          <p:cNvSpPr>
            <a:spLocks noGrp="1"/>
          </p:cNvSpPr>
          <p:nvPr>
            <p:ph type="body" idx="1"/>
          </p:nvPr>
        </p:nvSpPr>
        <p:spPr/>
        <p:txBody>
          <a:bodyPr/>
          <a:lstStyle/>
          <a:p>
            <a:pPr marL="171450" lvl="0" indent="-171450" algn="l" rtl="0">
              <a:lnSpc>
                <a:spcPct val="100000"/>
              </a:lnSpc>
              <a:spcBef>
                <a:spcPts val="0"/>
              </a:spcBef>
              <a:spcAft>
                <a:spcPts val="0"/>
              </a:spcAft>
              <a:buSzPts val="1400"/>
              <a:buFont typeface="Arial"/>
              <a:buChar char="•"/>
            </a:pPr>
            <a:r>
              <a:rPr lang="en-US" dirty="0"/>
              <a:t>Slant can indicate handedness (e.g., left-handed writers often write with a left slant).</a:t>
            </a:r>
          </a:p>
          <a:p>
            <a:pPr marL="171450" lvl="0" indent="-171450" algn="l" rtl="0">
              <a:lnSpc>
                <a:spcPct val="100000"/>
              </a:lnSpc>
              <a:spcBef>
                <a:spcPts val="0"/>
              </a:spcBef>
              <a:spcAft>
                <a:spcPts val="0"/>
              </a:spcAft>
              <a:buSzPts val="1400"/>
              <a:buFont typeface="Arial"/>
              <a:buChar char="•"/>
            </a:pPr>
            <a:r>
              <a:rPr lang="en-US" dirty="0"/>
              <a:t>Pen pressure specifically addresses how dark the lines are on upstrokes versus downstrokes.</a:t>
            </a:r>
          </a:p>
        </p:txBody>
      </p:sp>
    </p:spTree>
    <p:extLst>
      <p:ext uri="{BB962C8B-B14F-4D97-AF65-F5344CB8AC3E}">
        <p14:creationId xmlns:p14="http://schemas.microsoft.com/office/powerpoint/2010/main" val="1978768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683B4-A945-5284-456C-241D9BEEB6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A24142-7465-218D-21C1-DE75F231A0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91559A-10B7-67C5-6A7B-F20FFD6F549A}"/>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Fancy loops or curls can also include other unique handwriting features (e.g., circles rather than dots over i’s)</a:t>
            </a:r>
          </a:p>
        </p:txBody>
      </p:sp>
    </p:spTree>
    <p:extLst>
      <p:ext uri="{BB962C8B-B14F-4D97-AF65-F5344CB8AC3E}">
        <p14:creationId xmlns:p14="http://schemas.microsoft.com/office/powerpoint/2010/main" val="108382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5672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latin typeface="Calibri"/>
                <a:ea typeface="Calibri"/>
                <a:cs typeface="Calibri"/>
                <a:sym typeface="Calibri"/>
              </a:rPr>
              <a:t>K20 Center. (n.d.) Window Notes. Strategies. </a:t>
            </a:r>
            <a:r>
              <a:rPr lang="en-US"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https://learn.k20center.ou.edu/strategy/189</a:t>
            </a:r>
            <a:endParaRPr lang="en-US" dirty="0"/>
          </a:p>
          <a:p>
            <a:endParaRPr lang="en-US" dirty="0"/>
          </a:p>
        </p:txBody>
      </p:sp>
    </p:spTree>
    <p:extLst>
      <p:ext uri="{BB962C8B-B14F-4D97-AF65-F5344CB8AC3E}">
        <p14:creationId xmlns:p14="http://schemas.microsoft.com/office/powerpoint/2010/main" val="2623637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Example: an addendum to a will that is sent to a lawyer after the fact and was not signed in front of them </a:t>
            </a:r>
          </a:p>
          <a:p>
            <a:endParaRPr lang="en-US" dirty="0"/>
          </a:p>
        </p:txBody>
      </p:sp>
    </p:spTree>
    <p:extLst>
      <p:ext uri="{BB962C8B-B14F-4D97-AF65-F5344CB8AC3E}">
        <p14:creationId xmlns:p14="http://schemas.microsoft.com/office/powerpoint/2010/main" val="186396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328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4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844917-401A-C607-900F-8340B4453A3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75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D0830-2A0E-28F4-1B55-6E663BCE14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E77983-97B1-7A58-A003-6B9E4E0E7371}"/>
              </a:ext>
            </a:extLst>
          </p:cNvPr>
          <p:cNvSpPr>
            <a:spLocks noGrp="1"/>
          </p:cNvSpPr>
          <p:nvPr>
            <p:ph type="title"/>
          </p:nvPr>
        </p:nvSpPr>
        <p:spPr/>
        <p:txBody>
          <a:bodyPr rtlCol="0">
            <a:normAutofit/>
          </a:bodyPr>
          <a:lstStyle/>
          <a:p>
            <a:pPr fontAlgn="auto">
              <a:spcAft>
                <a:spcPts val="0"/>
              </a:spcAft>
              <a:defRPr/>
            </a:pPr>
            <a:r>
              <a:rPr lang="en-US" dirty="0"/>
              <a:t>Handwriting Analysis</a:t>
            </a:r>
          </a:p>
        </p:txBody>
      </p:sp>
      <p:graphicFrame>
        <p:nvGraphicFramePr>
          <p:cNvPr id="3" name="Table 2">
            <a:extLst>
              <a:ext uri="{FF2B5EF4-FFF2-40B4-BE49-F238E27FC236}">
                <a16:creationId xmlns:a16="http://schemas.microsoft.com/office/drawing/2014/main" id="{023B4297-29A0-10AC-907D-90022427DBD0}"/>
              </a:ext>
            </a:extLst>
          </p:cNvPr>
          <p:cNvGraphicFramePr>
            <a:graphicFrameLocks noGrp="1"/>
          </p:cNvGraphicFramePr>
          <p:nvPr>
            <p:extLst>
              <p:ext uri="{D42A27DB-BD31-4B8C-83A1-F6EECF244321}">
                <p14:modId xmlns:p14="http://schemas.microsoft.com/office/powerpoint/2010/main" val="3543442804"/>
              </p:ext>
            </p:extLst>
          </p:nvPr>
        </p:nvGraphicFramePr>
        <p:xfrm>
          <a:off x="757344" y="1287493"/>
          <a:ext cx="7319857" cy="3581369"/>
        </p:xfrm>
        <a:graphic>
          <a:graphicData uri="http://schemas.openxmlformats.org/drawingml/2006/table">
            <a:tbl>
              <a:tblPr firstRow="1" bandRow="1">
                <a:noFill/>
              </a:tblPr>
              <a:tblGrid>
                <a:gridCol w="1208726">
                  <a:extLst>
                    <a:ext uri="{9D8B030D-6E8A-4147-A177-3AD203B41FA5}">
                      <a16:colId xmlns:a16="http://schemas.microsoft.com/office/drawing/2014/main" val="2970624980"/>
                    </a:ext>
                  </a:extLst>
                </a:gridCol>
                <a:gridCol w="2653861">
                  <a:extLst>
                    <a:ext uri="{9D8B030D-6E8A-4147-A177-3AD203B41FA5}">
                      <a16:colId xmlns:a16="http://schemas.microsoft.com/office/drawing/2014/main" val="242713541"/>
                    </a:ext>
                  </a:extLst>
                </a:gridCol>
                <a:gridCol w="3457270">
                  <a:extLst>
                    <a:ext uri="{9D8B030D-6E8A-4147-A177-3AD203B41FA5}">
                      <a16:colId xmlns:a16="http://schemas.microsoft.com/office/drawing/2014/main" val="1916531101"/>
                    </a:ext>
                  </a:extLst>
                </a:gridCol>
              </a:tblGrid>
              <a:tr h="364556">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Specific Trait</a:t>
                      </a:r>
                      <a:endParaRPr sz="1600" dirty="0">
                        <a:solidFill>
                          <a:schemeClr val="bg1"/>
                        </a:solidFill>
                      </a:endParaRPr>
                    </a:p>
                  </a:txBody>
                  <a:tcPr marL="79142" marR="79142" marT="39571" marB="39571" anchor="ctr">
                    <a:lnR w="9525" cap="flat" cmpd="sng">
                      <a:solidFill>
                        <a:srgbClr val="000000"/>
                      </a:solidFill>
                      <a:prstDash val="solid"/>
                      <a:round/>
                      <a:headEnd type="none" w="sm" len="sm"/>
                      <a:tailEnd type="none" w="sm" len="sm"/>
                    </a:lnR>
                    <a:solidFill>
                      <a:schemeClr val="accent1"/>
                    </a:solidFill>
                  </a:tcPr>
                </a:tc>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Description</a:t>
                      </a:r>
                      <a:endParaRPr sz="1600" dirty="0">
                        <a:solidFill>
                          <a:schemeClr val="bg1"/>
                        </a:solidFill>
                      </a:endParaRPr>
                    </a:p>
                  </a:txBody>
                  <a:tcPr marL="79142" marR="79142" marT="39571" marB="39571"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solidFill>
                      <a:schemeClr val="accent1"/>
                    </a:solidFill>
                  </a:tcPr>
                </a:tc>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Example</a:t>
                      </a:r>
                      <a:endParaRPr sz="1600" dirty="0">
                        <a:solidFill>
                          <a:schemeClr val="bg1"/>
                        </a:solidFill>
                      </a:endParaRPr>
                    </a:p>
                  </a:txBody>
                  <a:tcPr marL="79142" marR="79142" marT="39571" marB="39571" anchor="ctr">
                    <a:lnL w="9525" cap="flat" cmpd="sng">
                      <a:solidFill>
                        <a:srgbClr val="000000"/>
                      </a:solidFill>
                      <a:prstDash val="solid"/>
                      <a:round/>
                      <a:headEnd type="none" w="sm" len="sm"/>
                      <a:tailEnd type="none" w="sm" len="sm"/>
                    </a:lnL>
                    <a:solidFill>
                      <a:schemeClr val="accent1"/>
                    </a:solidFill>
                  </a:tcPr>
                </a:tc>
                <a:extLst>
                  <a:ext uri="{0D108BD9-81ED-4DB2-BD59-A6C34878D82A}">
                    <a16:rowId xmlns:a16="http://schemas.microsoft.com/office/drawing/2014/main" val="3259473930"/>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Cursive &amp; printed letters</a:t>
                      </a:r>
                      <a:endParaRPr sz="1600" dirty="0"/>
                    </a:p>
                  </a:txBody>
                  <a:tcPr marL="59346" marR="59346" marT="0" marB="0" anchor="ctr">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Are the letters in cursive, print, or both?</a:t>
                      </a:r>
                      <a:endParaRPr sz="1600" dirty="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endParaRPr sz="1200" u="none" strike="noStrike" cap="none"/>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1443581967"/>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Pen pressure</a:t>
                      </a:r>
                      <a:endParaRPr sz="1600" dirty="0"/>
                    </a:p>
                  </a:txBody>
                  <a:tcPr marL="59346" marR="59346" marT="0" marB="0" anchor="ctr">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Are lines the same thickness throughout?</a:t>
                      </a:r>
                      <a:endParaRPr sz="1600" dirty="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endParaRPr sz="1200" u="none" strike="noStrike" cap="none"/>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795237007"/>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Slant</a:t>
                      </a:r>
                    </a:p>
                  </a:txBody>
                  <a:tcPr marL="59346" marR="59346" marT="0" marB="0" anchor="ctr">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Does the writing slant to the left, right, or both directions?</a:t>
                      </a:r>
                      <a:endParaRPr sz="1600" dirty="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solidFill>
                      <a:schemeClr val="bg1"/>
                    </a:solidFill>
                  </a:tcPr>
                </a:tc>
                <a:tc>
                  <a:txBody>
                    <a:bodyPr/>
                    <a:lstStyle/>
                    <a:p>
                      <a:pPr marL="0" marR="0" lvl="0" indent="0" algn="l" rtl="0">
                        <a:lnSpc>
                          <a:spcPct val="100000"/>
                        </a:lnSpc>
                        <a:spcBef>
                          <a:spcPts val="0"/>
                        </a:spcBef>
                        <a:spcAft>
                          <a:spcPts val="0"/>
                        </a:spcAft>
                        <a:buNone/>
                      </a:pPr>
                      <a:endParaRPr sz="1200" u="none" strike="noStrike" cap="none" dirty="0"/>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3075951064"/>
                  </a:ext>
                </a:extLst>
              </a:tr>
            </a:tbl>
          </a:graphicData>
        </a:graphic>
      </p:graphicFrame>
      <p:pic>
        <p:nvPicPr>
          <p:cNvPr id="4" name="Google Shape;115;p36" title="Sample 2.png">
            <a:extLst>
              <a:ext uri="{FF2B5EF4-FFF2-40B4-BE49-F238E27FC236}">
                <a16:creationId xmlns:a16="http://schemas.microsoft.com/office/drawing/2014/main" id="{0EDC05E4-290D-7B7F-07AC-E11701827054}"/>
              </a:ext>
            </a:extLst>
          </p:cNvPr>
          <p:cNvPicPr preferRelativeResize="0"/>
          <p:nvPr/>
        </p:nvPicPr>
        <p:blipFill rotWithShape="1">
          <a:blip r:embed="rId3">
            <a:alphaModFix/>
          </a:blip>
          <a:srcRect l="49998" t="48190" r="14639" b="30662"/>
          <a:stretch/>
        </p:blipFill>
        <p:spPr>
          <a:xfrm>
            <a:off x="4190257" y="1499265"/>
            <a:ext cx="3842247" cy="3507603"/>
          </a:xfrm>
          <a:prstGeom prst="rect">
            <a:avLst/>
          </a:prstGeom>
          <a:noFill/>
          <a:ln>
            <a:noFill/>
          </a:ln>
        </p:spPr>
      </p:pic>
    </p:spTree>
    <p:extLst>
      <p:ext uri="{BB962C8B-B14F-4D97-AF65-F5344CB8AC3E}">
        <p14:creationId xmlns:p14="http://schemas.microsoft.com/office/powerpoint/2010/main" val="2014638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19E02-86EB-4600-7D4A-64E4E281A6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4A47D0-57E1-0752-945A-04743D994490}"/>
              </a:ext>
            </a:extLst>
          </p:cNvPr>
          <p:cNvSpPr>
            <a:spLocks noGrp="1"/>
          </p:cNvSpPr>
          <p:nvPr>
            <p:ph type="title"/>
          </p:nvPr>
        </p:nvSpPr>
        <p:spPr/>
        <p:txBody>
          <a:bodyPr rtlCol="0">
            <a:normAutofit/>
          </a:bodyPr>
          <a:lstStyle/>
          <a:p>
            <a:pPr fontAlgn="auto">
              <a:spcAft>
                <a:spcPts val="0"/>
              </a:spcAft>
              <a:defRPr/>
            </a:pPr>
            <a:r>
              <a:rPr lang="en-US" dirty="0"/>
              <a:t>Handwriting Analysis</a:t>
            </a:r>
          </a:p>
        </p:txBody>
      </p:sp>
      <p:graphicFrame>
        <p:nvGraphicFramePr>
          <p:cNvPr id="3" name="Table 2">
            <a:extLst>
              <a:ext uri="{FF2B5EF4-FFF2-40B4-BE49-F238E27FC236}">
                <a16:creationId xmlns:a16="http://schemas.microsoft.com/office/drawing/2014/main" id="{9ECF0E4C-B79B-E80A-F924-4120A6126B6D}"/>
              </a:ext>
            </a:extLst>
          </p:cNvPr>
          <p:cNvGraphicFramePr>
            <a:graphicFrameLocks noGrp="1"/>
          </p:cNvGraphicFramePr>
          <p:nvPr>
            <p:extLst>
              <p:ext uri="{D42A27DB-BD31-4B8C-83A1-F6EECF244321}">
                <p14:modId xmlns:p14="http://schemas.microsoft.com/office/powerpoint/2010/main" val="4281397559"/>
              </p:ext>
            </p:extLst>
          </p:nvPr>
        </p:nvGraphicFramePr>
        <p:xfrm>
          <a:off x="757344" y="1287493"/>
          <a:ext cx="7319857" cy="3581369"/>
        </p:xfrm>
        <a:graphic>
          <a:graphicData uri="http://schemas.openxmlformats.org/drawingml/2006/table">
            <a:tbl>
              <a:tblPr firstRow="1" bandRow="1">
                <a:noFill/>
              </a:tblPr>
              <a:tblGrid>
                <a:gridCol w="1208726">
                  <a:extLst>
                    <a:ext uri="{9D8B030D-6E8A-4147-A177-3AD203B41FA5}">
                      <a16:colId xmlns:a16="http://schemas.microsoft.com/office/drawing/2014/main" val="2970624980"/>
                    </a:ext>
                  </a:extLst>
                </a:gridCol>
                <a:gridCol w="2653861">
                  <a:extLst>
                    <a:ext uri="{9D8B030D-6E8A-4147-A177-3AD203B41FA5}">
                      <a16:colId xmlns:a16="http://schemas.microsoft.com/office/drawing/2014/main" val="242713541"/>
                    </a:ext>
                  </a:extLst>
                </a:gridCol>
                <a:gridCol w="3457270">
                  <a:extLst>
                    <a:ext uri="{9D8B030D-6E8A-4147-A177-3AD203B41FA5}">
                      <a16:colId xmlns:a16="http://schemas.microsoft.com/office/drawing/2014/main" val="1916531101"/>
                    </a:ext>
                  </a:extLst>
                </a:gridCol>
              </a:tblGrid>
              <a:tr h="364556">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Specific Trait</a:t>
                      </a:r>
                      <a:endParaRPr sz="1600" dirty="0">
                        <a:solidFill>
                          <a:schemeClr val="bg1"/>
                        </a:solidFill>
                      </a:endParaRPr>
                    </a:p>
                  </a:txBody>
                  <a:tcPr marL="79142" marR="79142" marT="39571" marB="39571" anchor="ctr">
                    <a:lnR w="9525" cap="flat" cmpd="sng">
                      <a:solidFill>
                        <a:srgbClr val="000000"/>
                      </a:solidFill>
                      <a:prstDash val="solid"/>
                      <a:round/>
                      <a:headEnd type="none" w="sm" len="sm"/>
                      <a:tailEnd type="none" w="sm" len="sm"/>
                    </a:lnR>
                    <a:solidFill>
                      <a:schemeClr val="accent1"/>
                    </a:solidFill>
                  </a:tcPr>
                </a:tc>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Description</a:t>
                      </a:r>
                      <a:endParaRPr sz="1600" dirty="0">
                        <a:solidFill>
                          <a:schemeClr val="bg1"/>
                        </a:solidFill>
                      </a:endParaRPr>
                    </a:p>
                  </a:txBody>
                  <a:tcPr marL="79142" marR="79142" marT="39571" marB="39571"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solidFill>
                      <a:schemeClr val="accent1"/>
                    </a:solidFill>
                  </a:tcPr>
                </a:tc>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Example</a:t>
                      </a:r>
                      <a:endParaRPr sz="1600" dirty="0">
                        <a:solidFill>
                          <a:schemeClr val="bg1"/>
                        </a:solidFill>
                      </a:endParaRPr>
                    </a:p>
                  </a:txBody>
                  <a:tcPr marL="79142" marR="79142" marT="39571" marB="39571" anchor="ctr">
                    <a:lnL w="9525" cap="flat" cmpd="sng">
                      <a:solidFill>
                        <a:srgbClr val="000000"/>
                      </a:solidFill>
                      <a:prstDash val="solid"/>
                      <a:round/>
                      <a:headEnd type="none" w="sm" len="sm"/>
                      <a:tailEnd type="none" w="sm" len="sm"/>
                    </a:lnL>
                    <a:solidFill>
                      <a:schemeClr val="accent1"/>
                    </a:solidFill>
                  </a:tcPr>
                </a:tc>
                <a:extLst>
                  <a:ext uri="{0D108BD9-81ED-4DB2-BD59-A6C34878D82A}">
                    <a16:rowId xmlns:a16="http://schemas.microsoft.com/office/drawing/2014/main" val="3259473930"/>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Line habits</a:t>
                      </a:r>
                      <a:endParaRPr sz="1600" dirty="0"/>
                    </a:p>
                  </a:txBody>
                  <a:tcPr marL="59346" marR="59346" marT="0" marB="0" anchor="ctr">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Is the writing on, above, or below the line?</a:t>
                      </a:r>
                      <a:endParaRPr sz="1600" dirty="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endParaRPr sz="1200" u="none" strike="noStrike" cap="none"/>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1443581967"/>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Fancy curls or loops</a:t>
                      </a:r>
                      <a:endParaRPr sz="1600" dirty="0"/>
                    </a:p>
                  </a:txBody>
                  <a:tcPr marL="59346" marR="59346" marT="0" marB="0" anchor="ctr">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Are there any fancy letters?</a:t>
                      </a:r>
                      <a:endParaRPr sz="1600" dirty="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endParaRPr sz="1200" u="none" strike="noStrike" cap="none"/>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795237007"/>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Placement of crosses on t’s and dots on I’s</a:t>
                      </a:r>
                    </a:p>
                  </a:txBody>
                  <a:tcPr marL="59346" marR="59346" marT="0" marB="0" anchor="ctr">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Are t’s crossed in the middle, top, or bottom?</a:t>
                      </a:r>
                    </a:p>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Are the I’s dotted to the left, right, or center of the letter?</a:t>
                      </a:r>
                      <a:endParaRPr sz="1600" dirty="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solidFill>
                      <a:schemeClr val="bg1"/>
                    </a:solidFill>
                  </a:tcPr>
                </a:tc>
                <a:tc>
                  <a:txBody>
                    <a:bodyPr/>
                    <a:lstStyle/>
                    <a:p>
                      <a:pPr marL="0" marR="0" lvl="0" indent="0" algn="l" rtl="0">
                        <a:lnSpc>
                          <a:spcPct val="100000"/>
                        </a:lnSpc>
                        <a:spcBef>
                          <a:spcPts val="0"/>
                        </a:spcBef>
                        <a:spcAft>
                          <a:spcPts val="0"/>
                        </a:spcAft>
                        <a:buNone/>
                      </a:pPr>
                      <a:endParaRPr sz="1200" u="none" strike="noStrike" cap="none" dirty="0"/>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3075951064"/>
                  </a:ext>
                </a:extLst>
              </a:tr>
            </a:tbl>
          </a:graphicData>
        </a:graphic>
      </p:graphicFrame>
      <p:pic>
        <p:nvPicPr>
          <p:cNvPr id="5" name="Picture 4" descr="A black background with a black square&#10;&#10;AI-generated content may be incorrect.">
            <a:extLst>
              <a:ext uri="{FF2B5EF4-FFF2-40B4-BE49-F238E27FC236}">
                <a16:creationId xmlns:a16="http://schemas.microsoft.com/office/drawing/2014/main" id="{3F866F04-0BF6-2C17-8DD1-7E075AF8DE42}"/>
              </a:ext>
            </a:extLst>
          </p:cNvPr>
          <p:cNvPicPr>
            <a:picLocks noChangeAspect="1"/>
          </p:cNvPicPr>
          <p:nvPr/>
        </p:nvPicPr>
        <p:blipFill>
          <a:blip r:embed="rId3"/>
          <a:srcRect l="5702" t="6748" r="39185" b="39562"/>
          <a:stretch>
            <a:fillRect/>
          </a:stretch>
        </p:blipFill>
        <p:spPr>
          <a:xfrm>
            <a:off x="4417272" y="1454150"/>
            <a:ext cx="3505201" cy="3414712"/>
          </a:xfrm>
          <a:prstGeom prst="rect">
            <a:avLst/>
          </a:prstGeom>
        </p:spPr>
      </p:pic>
    </p:spTree>
    <p:extLst>
      <p:ext uri="{BB962C8B-B14F-4D97-AF65-F5344CB8AC3E}">
        <p14:creationId xmlns:p14="http://schemas.microsoft.com/office/powerpoint/2010/main" val="458985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A019E-BC67-B98A-1034-1EB40CD35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9F79A6-4096-16C7-0822-0742E246F923}"/>
              </a:ext>
            </a:extLst>
          </p:cNvPr>
          <p:cNvSpPr>
            <a:spLocks noGrp="1"/>
          </p:cNvSpPr>
          <p:nvPr>
            <p:ph type="title"/>
          </p:nvPr>
        </p:nvSpPr>
        <p:spPr/>
        <p:txBody>
          <a:bodyPr rtlCol="0">
            <a:normAutofit/>
          </a:bodyPr>
          <a:lstStyle/>
          <a:p>
            <a:pPr fontAlgn="auto">
              <a:spcAft>
                <a:spcPts val="0"/>
              </a:spcAft>
              <a:defRPr/>
            </a:pPr>
            <a:r>
              <a:rPr lang="en-US" dirty="0"/>
              <a:t>Handwriting Analysis</a:t>
            </a:r>
          </a:p>
        </p:txBody>
      </p:sp>
      <p:sp>
        <p:nvSpPr>
          <p:cNvPr id="25602" name="Content Placeholder 2">
            <a:extLst>
              <a:ext uri="{FF2B5EF4-FFF2-40B4-BE49-F238E27FC236}">
                <a16:creationId xmlns:a16="http://schemas.microsoft.com/office/drawing/2014/main" id="{FD4822DE-CDF8-7F53-9FD4-0DB7EFA34763}"/>
              </a:ext>
            </a:extLst>
          </p:cNvPr>
          <p:cNvSpPr>
            <a:spLocks noGrp="1" noChangeArrowheads="1"/>
          </p:cNvSpPr>
          <p:nvPr>
            <p:ph idx="4294967295"/>
          </p:nvPr>
        </p:nvSpPr>
        <p:spPr/>
        <p:txBody>
          <a:bodyPr/>
          <a:lstStyle/>
          <a:p>
            <a:r>
              <a:rPr lang="en-US" altLang="en-US" dirty="0"/>
              <a:t>Pick one of your copies of the Fourth Amendment to analyze.</a:t>
            </a:r>
          </a:p>
          <a:p>
            <a:r>
              <a:rPr lang="en-US" altLang="en-US" dirty="0"/>
              <a:t>Fill out the data table based on your writing sample.</a:t>
            </a:r>
          </a:p>
          <a:p>
            <a:r>
              <a:rPr lang="en-US" altLang="en-US" dirty="0"/>
              <a:t>Highlight, underline, or circle examples of unusual features.</a:t>
            </a:r>
          </a:p>
          <a:p>
            <a:r>
              <a:rPr lang="en-US" altLang="en-US" dirty="0"/>
              <a:t>Make measurements to describe characteristic #2 and #3.</a:t>
            </a:r>
          </a:p>
        </p:txBody>
      </p:sp>
    </p:spTree>
    <p:extLst>
      <p:ext uri="{BB962C8B-B14F-4D97-AF65-F5344CB8AC3E}">
        <p14:creationId xmlns:p14="http://schemas.microsoft.com/office/powerpoint/2010/main" val="944337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5C363-A978-2A6C-2D08-ADC7FA6E2C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DEAB6A-FC03-068B-A30C-414CCF94B1BE}"/>
              </a:ext>
            </a:extLst>
          </p:cNvPr>
          <p:cNvSpPr>
            <a:spLocks noGrp="1"/>
          </p:cNvSpPr>
          <p:nvPr>
            <p:ph type="title"/>
          </p:nvPr>
        </p:nvSpPr>
        <p:spPr/>
        <p:txBody>
          <a:bodyPr rtlCol="0">
            <a:normAutofit/>
          </a:bodyPr>
          <a:lstStyle/>
          <a:p>
            <a:pPr fontAlgn="auto">
              <a:spcAft>
                <a:spcPts val="0"/>
              </a:spcAft>
              <a:defRPr/>
            </a:pPr>
            <a:r>
              <a:rPr lang="en-US" dirty="0"/>
              <a:t>Comparing Analyses</a:t>
            </a:r>
          </a:p>
        </p:txBody>
      </p:sp>
      <p:sp>
        <p:nvSpPr>
          <p:cNvPr id="25602" name="Content Placeholder 2">
            <a:extLst>
              <a:ext uri="{FF2B5EF4-FFF2-40B4-BE49-F238E27FC236}">
                <a16:creationId xmlns:a16="http://schemas.microsoft.com/office/drawing/2014/main" id="{0643FB6E-38F9-D002-0F55-7A373ADF3263}"/>
              </a:ext>
            </a:extLst>
          </p:cNvPr>
          <p:cNvSpPr>
            <a:spLocks noGrp="1" noChangeArrowheads="1"/>
          </p:cNvSpPr>
          <p:nvPr>
            <p:ph idx="4294967295"/>
          </p:nvPr>
        </p:nvSpPr>
        <p:spPr/>
        <p:txBody>
          <a:bodyPr/>
          <a:lstStyle/>
          <a:p>
            <a:r>
              <a:rPr lang="en-US" altLang="en-US" dirty="0"/>
              <a:t>Look at your writing sample and your partner’s writing sample side-by-side. What similarities and differences are there in your handwriting?</a:t>
            </a:r>
          </a:p>
          <a:p>
            <a:r>
              <a:rPr lang="en-US" altLang="en-US" dirty="0"/>
              <a:t>Now compare your data tables together. How consistent were your analyses of each other’s handwriting?</a:t>
            </a:r>
          </a:p>
        </p:txBody>
      </p:sp>
    </p:spTree>
    <p:extLst>
      <p:ext uri="{BB962C8B-B14F-4D97-AF65-F5344CB8AC3E}">
        <p14:creationId xmlns:p14="http://schemas.microsoft.com/office/powerpoint/2010/main" val="3516528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5CB4D-D04D-7C8A-4C8B-71A6E2C31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9132A-31E6-F3C3-E088-49362DF26AB0}"/>
              </a:ext>
            </a:extLst>
          </p:cNvPr>
          <p:cNvSpPr>
            <a:spLocks noGrp="1"/>
          </p:cNvSpPr>
          <p:nvPr>
            <p:ph type="title"/>
          </p:nvPr>
        </p:nvSpPr>
        <p:spPr/>
        <p:txBody>
          <a:bodyPr rtlCol="0">
            <a:normAutofit/>
          </a:bodyPr>
          <a:lstStyle/>
          <a:p>
            <a:pPr fontAlgn="auto">
              <a:spcAft>
                <a:spcPts val="0"/>
              </a:spcAft>
              <a:defRPr/>
            </a:pPr>
            <a:r>
              <a:rPr lang="en-US" dirty="0"/>
              <a:t>Comparing Analyses</a:t>
            </a:r>
          </a:p>
        </p:txBody>
      </p:sp>
      <p:sp>
        <p:nvSpPr>
          <p:cNvPr id="25602" name="Content Placeholder 2">
            <a:extLst>
              <a:ext uri="{FF2B5EF4-FFF2-40B4-BE49-F238E27FC236}">
                <a16:creationId xmlns:a16="http://schemas.microsoft.com/office/drawing/2014/main" id="{CA56922B-5DDA-B14A-CD14-C3947AB7B974}"/>
              </a:ext>
            </a:extLst>
          </p:cNvPr>
          <p:cNvSpPr>
            <a:spLocks noGrp="1" noChangeArrowheads="1"/>
          </p:cNvSpPr>
          <p:nvPr>
            <p:ph idx="4294967295"/>
          </p:nvPr>
        </p:nvSpPr>
        <p:spPr/>
        <p:txBody>
          <a:bodyPr/>
          <a:lstStyle/>
          <a:p>
            <a:r>
              <a:rPr lang="en-US" altLang="en-US" dirty="0"/>
              <a:t>Could you easily tell that the two samples of handwriting were from different people just by looking at them?</a:t>
            </a:r>
          </a:p>
          <a:p>
            <a:r>
              <a:rPr lang="en-US" altLang="en-US" dirty="0"/>
              <a:t>Did any handwriting characteristics in your data table seem to be unique enough to use to identify another unknown handwriting samples?</a:t>
            </a:r>
          </a:p>
          <a:p>
            <a:r>
              <a:rPr lang="en-US" altLang="en-US" dirty="0"/>
              <a:t>Describe a different example of a characteristic that you would add to the list of characteristics.</a:t>
            </a:r>
          </a:p>
        </p:txBody>
      </p:sp>
    </p:spTree>
    <p:extLst>
      <p:ext uri="{BB962C8B-B14F-4D97-AF65-F5344CB8AC3E}">
        <p14:creationId xmlns:p14="http://schemas.microsoft.com/office/powerpoint/2010/main" val="2719514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83A4F-969C-BDF0-F850-972F5ADE3CF7}"/>
            </a:ext>
          </a:extLst>
        </p:cNvPr>
        <p:cNvGrpSpPr/>
        <p:nvPr/>
      </p:nvGrpSpPr>
      <p:grpSpPr>
        <a:xfrm>
          <a:off x="0" y="0"/>
          <a:ext cx="0" cy="0"/>
          <a:chOff x="0" y="0"/>
          <a:chExt cx="0" cy="0"/>
        </a:xfrm>
      </p:grpSpPr>
      <p:sp>
        <p:nvSpPr>
          <p:cNvPr id="24577" name="Title 3">
            <a:extLst>
              <a:ext uri="{FF2B5EF4-FFF2-40B4-BE49-F238E27FC236}">
                <a16:creationId xmlns:a16="http://schemas.microsoft.com/office/drawing/2014/main" id="{391E5B31-6C3C-16D0-76D1-500CCF401435}"/>
              </a:ext>
            </a:extLst>
          </p:cNvPr>
          <p:cNvSpPr>
            <a:spLocks noGrp="1" noChangeArrowheads="1"/>
          </p:cNvSpPr>
          <p:nvPr>
            <p:ph type="title"/>
          </p:nvPr>
        </p:nvSpPr>
        <p:spPr>
          <a:xfrm>
            <a:off x="623888" y="175888"/>
            <a:ext cx="7886700" cy="2139950"/>
          </a:xfrm>
        </p:spPr>
        <p:txBody>
          <a:bodyPr/>
          <a:lstStyle/>
          <a:p>
            <a:r>
              <a:rPr lang="en-US" altLang="en-US" dirty="0"/>
              <a:t>Window Notes</a:t>
            </a:r>
          </a:p>
        </p:txBody>
      </p:sp>
      <p:sp>
        <p:nvSpPr>
          <p:cNvPr id="5" name="Text Placeholder 4">
            <a:extLst>
              <a:ext uri="{FF2B5EF4-FFF2-40B4-BE49-F238E27FC236}">
                <a16:creationId xmlns:a16="http://schemas.microsoft.com/office/drawing/2014/main" id="{FE1E864C-CC2F-AFF2-F9BD-14611739221F}"/>
              </a:ext>
            </a:extLst>
          </p:cNvPr>
          <p:cNvSpPr>
            <a:spLocks noGrp="1"/>
          </p:cNvSpPr>
          <p:nvPr>
            <p:ph type="body" sz="quarter" idx="10"/>
          </p:nvPr>
        </p:nvSpPr>
        <p:spPr>
          <a:xfrm>
            <a:off x="623888" y="2423788"/>
            <a:ext cx="7885112" cy="1397000"/>
          </a:xfrm>
        </p:spPr>
        <p:txBody>
          <a:bodyPr rtlCol="0">
            <a:noAutofit/>
          </a:bodyPr>
          <a:lstStyle/>
          <a:p>
            <a:pPr marL="64008" indent="0" fontAlgn="auto">
              <a:spcAft>
                <a:spcPts val="0"/>
              </a:spcAft>
              <a:buNone/>
              <a:defRPr/>
            </a:pPr>
            <a:r>
              <a:rPr lang="en-US" altLang="en-US" dirty="0"/>
              <a:t>As you listen to the information, fill out your graphic organizer. Write down:</a:t>
            </a:r>
          </a:p>
          <a:p>
            <a:pPr fontAlgn="auto">
              <a:spcAft>
                <a:spcPts val="0"/>
              </a:spcAft>
              <a:defRPr/>
            </a:pPr>
            <a:r>
              <a:rPr lang="en-US" sz="1800" dirty="0"/>
              <a:t>Meaningful Facts</a:t>
            </a:r>
          </a:p>
          <a:p>
            <a:pPr fontAlgn="auto">
              <a:spcAft>
                <a:spcPts val="0"/>
              </a:spcAft>
              <a:defRPr/>
            </a:pPr>
            <a:r>
              <a:rPr lang="en-US" sz="1800" dirty="0"/>
              <a:t>Important Terms</a:t>
            </a:r>
          </a:p>
          <a:p>
            <a:pPr fontAlgn="auto">
              <a:spcAft>
                <a:spcPts val="0"/>
              </a:spcAft>
              <a:defRPr/>
            </a:pPr>
            <a:r>
              <a:rPr lang="en-US" sz="1800" dirty="0"/>
              <a:t>Surprising Information</a:t>
            </a:r>
          </a:p>
          <a:p>
            <a:pPr fontAlgn="auto">
              <a:spcAft>
                <a:spcPts val="0"/>
              </a:spcAft>
              <a:defRPr/>
            </a:pPr>
            <a:r>
              <a:rPr lang="en-US" sz="1800" dirty="0"/>
              <a:t>Questions You Have</a:t>
            </a:r>
          </a:p>
        </p:txBody>
      </p:sp>
      <p:pic>
        <p:nvPicPr>
          <p:cNvPr id="2" name="Google Shape;147;p39">
            <a:extLst>
              <a:ext uri="{FF2B5EF4-FFF2-40B4-BE49-F238E27FC236}">
                <a16:creationId xmlns:a16="http://schemas.microsoft.com/office/drawing/2014/main" id="{CAECE9DF-997D-BE36-2C26-82087E7D15FC}"/>
              </a:ext>
            </a:extLst>
          </p:cNvPr>
          <p:cNvPicPr preferRelativeResize="0"/>
          <p:nvPr/>
        </p:nvPicPr>
        <p:blipFill rotWithShape="1">
          <a:blip r:embed="rId3">
            <a:alphaModFix/>
          </a:blip>
          <a:srcRect/>
          <a:stretch/>
        </p:blipFill>
        <p:spPr>
          <a:xfrm>
            <a:off x="6895882" y="344163"/>
            <a:ext cx="1876425" cy="1971675"/>
          </a:xfrm>
          <a:prstGeom prst="rect">
            <a:avLst/>
          </a:prstGeom>
          <a:noFill/>
          <a:ln>
            <a:noFill/>
          </a:ln>
        </p:spPr>
      </p:pic>
    </p:spTree>
    <p:extLst>
      <p:ext uri="{BB962C8B-B14F-4D97-AF65-F5344CB8AC3E}">
        <p14:creationId xmlns:p14="http://schemas.microsoft.com/office/powerpoint/2010/main" val="3332842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32FFB-2808-59C0-3AEE-1FE1EC22DD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2037D4-227E-5CB6-74DC-363492FC74EB}"/>
              </a:ext>
            </a:extLst>
          </p:cNvPr>
          <p:cNvSpPr>
            <a:spLocks noGrp="1"/>
          </p:cNvSpPr>
          <p:nvPr>
            <p:ph type="title"/>
          </p:nvPr>
        </p:nvSpPr>
        <p:spPr/>
        <p:txBody>
          <a:bodyPr rtlCol="0">
            <a:normAutofit/>
          </a:bodyPr>
          <a:lstStyle/>
          <a:p>
            <a:pPr fontAlgn="auto">
              <a:spcAft>
                <a:spcPts val="0"/>
              </a:spcAft>
              <a:defRPr/>
            </a:pPr>
            <a:r>
              <a:rPr lang="en-US" dirty="0"/>
              <a:t>Document Analysis</a:t>
            </a:r>
          </a:p>
        </p:txBody>
      </p:sp>
      <p:sp>
        <p:nvSpPr>
          <p:cNvPr id="25602" name="Content Placeholder 2">
            <a:extLst>
              <a:ext uri="{FF2B5EF4-FFF2-40B4-BE49-F238E27FC236}">
                <a16:creationId xmlns:a16="http://schemas.microsoft.com/office/drawing/2014/main" id="{D53B4A1D-1E33-9DE6-B131-FEC008D01223}"/>
              </a:ext>
            </a:extLst>
          </p:cNvPr>
          <p:cNvSpPr>
            <a:spLocks noGrp="1" noChangeArrowheads="1"/>
          </p:cNvSpPr>
          <p:nvPr>
            <p:ph idx="4294967295"/>
          </p:nvPr>
        </p:nvSpPr>
        <p:spPr/>
        <p:txBody>
          <a:bodyPr/>
          <a:lstStyle/>
          <a:p>
            <a:r>
              <a:rPr lang="en-US" altLang="en-US" dirty="0"/>
              <a:t>Field of forensics that examines written material.</a:t>
            </a:r>
          </a:p>
          <a:p>
            <a:r>
              <a:rPr lang="en-US" altLang="en-US" dirty="0"/>
              <a:t>Documents can include:</a:t>
            </a:r>
          </a:p>
          <a:p>
            <a:pPr lvl="1"/>
            <a:r>
              <a:rPr lang="en-US" altLang="en-US" sz="1800" dirty="0"/>
              <a:t>Money, checks &amp; receipts</a:t>
            </a:r>
          </a:p>
          <a:p>
            <a:pPr lvl="1"/>
            <a:r>
              <a:rPr lang="en-US" altLang="en-US" sz="1800" dirty="0"/>
              <a:t>Passports &amp; licenses</a:t>
            </a:r>
          </a:p>
          <a:p>
            <a:pPr lvl="1"/>
            <a:r>
              <a:rPr lang="en-US" altLang="en-US" sz="1800" dirty="0"/>
              <a:t>Letters &amp; greeting cards</a:t>
            </a:r>
          </a:p>
          <a:p>
            <a:pPr lvl="1"/>
            <a:r>
              <a:rPr lang="en-US" altLang="en-US" sz="1800" dirty="0"/>
              <a:t>Contracts, certificates, &amp; wills</a:t>
            </a:r>
          </a:p>
          <a:p>
            <a:pPr lvl="1"/>
            <a:r>
              <a:rPr lang="en-US" altLang="en-US" sz="1800" dirty="0"/>
              <a:t>Ransom &amp; suicide notes</a:t>
            </a:r>
          </a:p>
          <a:p>
            <a:r>
              <a:rPr lang="en-US" altLang="en-US" dirty="0"/>
              <a:t>Experts may look at handwriting, typewriting, paper material, types of ink, etc.</a:t>
            </a:r>
          </a:p>
        </p:txBody>
      </p:sp>
    </p:spTree>
    <p:extLst>
      <p:ext uri="{BB962C8B-B14F-4D97-AF65-F5344CB8AC3E}">
        <p14:creationId xmlns:p14="http://schemas.microsoft.com/office/powerpoint/2010/main" val="414900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F5735-0235-6D82-83F0-0834A1466C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7B7C5C-3659-648F-79CE-C28D3763AB6C}"/>
              </a:ext>
            </a:extLst>
          </p:cNvPr>
          <p:cNvSpPr>
            <a:spLocks noGrp="1"/>
          </p:cNvSpPr>
          <p:nvPr>
            <p:ph type="title"/>
          </p:nvPr>
        </p:nvSpPr>
        <p:spPr/>
        <p:txBody>
          <a:bodyPr rtlCol="0">
            <a:normAutofit/>
          </a:bodyPr>
          <a:lstStyle/>
          <a:p>
            <a:pPr fontAlgn="auto">
              <a:spcAft>
                <a:spcPts val="0"/>
              </a:spcAft>
              <a:defRPr/>
            </a:pPr>
            <a:r>
              <a:rPr lang="en-US" dirty="0"/>
              <a:t>Document Analysis</a:t>
            </a:r>
          </a:p>
        </p:txBody>
      </p:sp>
      <p:sp>
        <p:nvSpPr>
          <p:cNvPr id="25602" name="Content Placeholder 2">
            <a:extLst>
              <a:ext uri="{FF2B5EF4-FFF2-40B4-BE49-F238E27FC236}">
                <a16:creationId xmlns:a16="http://schemas.microsoft.com/office/drawing/2014/main" id="{90E1D8FB-C125-3085-22F1-8F6F1FA2D33F}"/>
              </a:ext>
            </a:extLst>
          </p:cNvPr>
          <p:cNvSpPr>
            <a:spLocks noGrp="1" noChangeArrowheads="1"/>
          </p:cNvSpPr>
          <p:nvPr>
            <p:ph idx="4294967295"/>
          </p:nvPr>
        </p:nvSpPr>
        <p:spPr/>
        <p:txBody>
          <a:bodyPr/>
          <a:lstStyle/>
          <a:p>
            <a:r>
              <a:rPr lang="en-US" altLang="en-US" dirty="0"/>
              <a:t>Compare exemplars and questioned documents</a:t>
            </a:r>
          </a:p>
          <a:p>
            <a:pPr lvl="1"/>
            <a:r>
              <a:rPr lang="en-US" altLang="en-US" sz="2100" b="1" dirty="0"/>
              <a:t>Exemplars</a:t>
            </a:r>
            <a:r>
              <a:rPr lang="en-US" altLang="en-US" sz="2100" dirty="0"/>
              <a:t>: documents with known authors and/or origin</a:t>
            </a:r>
          </a:p>
          <a:p>
            <a:pPr lvl="1"/>
            <a:r>
              <a:rPr lang="en-US" altLang="en-US" sz="2100" b="1" dirty="0"/>
              <a:t>Questioned documents</a:t>
            </a:r>
            <a:r>
              <a:rPr lang="en-US" altLang="en-US" sz="2100" dirty="0"/>
              <a:t>: document sample with questionable authenticity, unknown author, or unknown origin</a:t>
            </a:r>
          </a:p>
          <a:p>
            <a:r>
              <a:rPr lang="en-US" altLang="en-US" dirty="0"/>
              <a:t>Detect changes or damage to original documents, determine authorship, detect forgeries</a:t>
            </a:r>
          </a:p>
          <a:p>
            <a:pPr lvl="1"/>
            <a:r>
              <a:rPr lang="en-US" altLang="en-US" sz="2100" b="1" dirty="0"/>
              <a:t>Forgeries</a:t>
            </a:r>
            <a:r>
              <a:rPr lang="en-US" altLang="en-US" sz="2100" dirty="0"/>
              <a:t>: documents created, modified, or falsified to deceive someone</a:t>
            </a:r>
          </a:p>
        </p:txBody>
      </p:sp>
    </p:spTree>
    <p:extLst>
      <p:ext uri="{BB962C8B-B14F-4D97-AF65-F5344CB8AC3E}">
        <p14:creationId xmlns:p14="http://schemas.microsoft.com/office/powerpoint/2010/main" val="1423315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CFCE6-F65A-BD33-3CFC-72564B3612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590B8C-38D1-E6E5-4EC8-E3A38BD661D4}"/>
              </a:ext>
            </a:extLst>
          </p:cNvPr>
          <p:cNvSpPr>
            <a:spLocks noGrp="1"/>
          </p:cNvSpPr>
          <p:nvPr>
            <p:ph type="title"/>
          </p:nvPr>
        </p:nvSpPr>
        <p:spPr/>
        <p:txBody>
          <a:bodyPr rtlCol="0">
            <a:normAutofit/>
          </a:bodyPr>
          <a:lstStyle/>
          <a:p>
            <a:pPr fontAlgn="auto">
              <a:spcAft>
                <a:spcPts val="0"/>
              </a:spcAft>
              <a:defRPr/>
            </a:pPr>
            <a:r>
              <a:rPr lang="en-US" dirty="0"/>
              <a:t>Handwriting Analysis</a:t>
            </a:r>
          </a:p>
        </p:txBody>
      </p:sp>
      <p:sp>
        <p:nvSpPr>
          <p:cNvPr id="25602" name="Content Placeholder 2">
            <a:extLst>
              <a:ext uri="{FF2B5EF4-FFF2-40B4-BE49-F238E27FC236}">
                <a16:creationId xmlns:a16="http://schemas.microsoft.com/office/drawing/2014/main" id="{8EA00C15-5C31-5DD5-CAC5-45A2F304C2EA}"/>
              </a:ext>
            </a:extLst>
          </p:cNvPr>
          <p:cNvSpPr>
            <a:spLocks noGrp="1" noChangeArrowheads="1"/>
          </p:cNvSpPr>
          <p:nvPr>
            <p:ph idx="4294967295"/>
          </p:nvPr>
        </p:nvSpPr>
        <p:spPr>
          <a:xfrm>
            <a:off x="628650" y="1370013"/>
            <a:ext cx="7639723" cy="3262312"/>
          </a:xfrm>
        </p:spPr>
        <p:txBody>
          <a:bodyPr/>
          <a:lstStyle/>
          <a:p>
            <a:r>
              <a:rPr lang="en-US" sz="2200" dirty="0"/>
              <a:t>Scientific methods used to answer questions about specific documents and determine authorship</a:t>
            </a:r>
          </a:p>
          <a:p>
            <a:r>
              <a:rPr lang="en-US" sz="2200" dirty="0"/>
              <a:t>Handwriting analysis began in 1930s in a high-profile kidnapping of the rich Lindberg family’s baby</a:t>
            </a:r>
          </a:p>
          <a:p>
            <a:r>
              <a:rPr lang="en-US" sz="2200" dirty="0"/>
              <a:t>In 1999, U.S. Court of Appeals determined that handwriting analysis is a form of expert testimony, if scientific guidelines are used</a:t>
            </a:r>
          </a:p>
          <a:p>
            <a:r>
              <a:rPr lang="en-US" sz="2200" dirty="0"/>
              <a:t>Certification/training programs have become more common since then</a:t>
            </a:r>
            <a:endParaRPr lang="en-US" altLang="en-US" sz="2200" dirty="0"/>
          </a:p>
        </p:txBody>
      </p:sp>
    </p:spTree>
    <p:extLst>
      <p:ext uri="{BB962C8B-B14F-4D97-AF65-F5344CB8AC3E}">
        <p14:creationId xmlns:p14="http://schemas.microsoft.com/office/powerpoint/2010/main" val="1882746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88AC3-15EB-BECE-0DC9-549604CDAF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94C440-BCC6-D69A-1E90-5905EE708209}"/>
              </a:ext>
            </a:extLst>
          </p:cNvPr>
          <p:cNvSpPr>
            <a:spLocks noGrp="1"/>
          </p:cNvSpPr>
          <p:nvPr>
            <p:ph type="title"/>
          </p:nvPr>
        </p:nvSpPr>
        <p:spPr/>
        <p:txBody>
          <a:bodyPr rtlCol="0">
            <a:normAutofit/>
          </a:bodyPr>
          <a:lstStyle/>
          <a:p>
            <a:pPr fontAlgn="auto">
              <a:spcAft>
                <a:spcPts val="0"/>
              </a:spcAft>
              <a:defRPr/>
            </a:pPr>
            <a:r>
              <a:rPr lang="en-US" dirty="0"/>
              <a:t>Handwriting Analysis</a:t>
            </a:r>
          </a:p>
        </p:txBody>
      </p:sp>
      <p:sp>
        <p:nvSpPr>
          <p:cNvPr id="25602" name="Content Placeholder 2">
            <a:extLst>
              <a:ext uri="{FF2B5EF4-FFF2-40B4-BE49-F238E27FC236}">
                <a16:creationId xmlns:a16="http://schemas.microsoft.com/office/drawing/2014/main" id="{7192A9DF-5174-26F7-30B5-886195F0E3E5}"/>
              </a:ext>
            </a:extLst>
          </p:cNvPr>
          <p:cNvSpPr>
            <a:spLocks noGrp="1" noChangeArrowheads="1"/>
          </p:cNvSpPr>
          <p:nvPr>
            <p:ph idx="4294967295"/>
          </p:nvPr>
        </p:nvSpPr>
        <p:spPr>
          <a:xfrm>
            <a:off x="628650" y="1370013"/>
            <a:ext cx="7781891" cy="3262312"/>
          </a:xfrm>
        </p:spPr>
        <p:txBody>
          <a:bodyPr/>
          <a:lstStyle/>
          <a:p>
            <a:r>
              <a:rPr lang="en-US" altLang="en-US" dirty="0"/>
              <a:t>By adulthood, you will develop handwriting unique to you.</a:t>
            </a:r>
          </a:p>
          <a:p>
            <a:r>
              <a:rPr lang="en-US" altLang="en-US" dirty="0"/>
              <a:t>Handwriting can show slight variation due to age, mood, being rushed, writing utensil, etc. but is still uniquely identifiable.</a:t>
            </a:r>
          </a:p>
          <a:p>
            <a:r>
              <a:rPr lang="en-US" altLang="en-US" dirty="0"/>
              <a:t>Still need to use many characteristics to make reliable matches.</a:t>
            </a:r>
          </a:p>
        </p:txBody>
      </p:sp>
    </p:spTree>
    <p:extLst>
      <p:ext uri="{BB962C8B-B14F-4D97-AF65-F5344CB8AC3E}">
        <p14:creationId xmlns:p14="http://schemas.microsoft.com/office/powerpoint/2010/main" val="55508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DB62A91-D300-23C2-242D-CB12DC16BE98}"/>
              </a:ext>
            </a:extLst>
          </p:cNvPr>
          <p:cNvSpPr>
            <a:spLocks noGrp="1" noChangeArrowheads="1"/>
          </p:cNvSpPr>
          <p:nvPr>
            <p:ph type="title"/>
          </p:nvPr>
        </p:nvSpPr>
        <p:spPr>
          <a:xfrm>
            <a:off x="628650" y="2168065"/>
            <a:ext cx="7854792" cy="2443471"/>
          </a:xfrm>
        </p:spPr>
        <p:txBody>
          <a:bodyPr>
            <a:noAutofit/>
          </a:bodyPr>
          <a:lstStyle/>
          <a:p>
            <a:pPr lvl="0" algn="ctr">
              <a:lnSpc>
                <a:spcPct val="110000"/>
              </a:lnSpc>
              <a:spcBef>
                <a:spcPts val="0"/>
              </a:spcBef>
              <a:spcAft>
                <a:spcPts val="0"/>
              </a:spcAft>
              <a:buClr>
                <a:schemeClr val="accent4"/>
              </a:buClr>
              <a:buSzPts val="2600"/>
            </a:pPr>
            <a:r>
              <a:rPr lang="en-US" sz="2400" dirty="0">
                <a:solidFill>
                  <a:srgbClr val="000000"/>
                </a:solidFill>
                <a:latin typeface="+mj-lt"/>
                <a:ea typeface="Arial"/>
                <a:cs typeface="Arial"/>
                <a:sym typeface="Arial"/>
              </a:rPr>
              <a:t>“</a:t>
            </a:r>
            <a:r>
              <a:rPr lang="en-US" sz="2400" b="1" dirty="0">
                <a:solidFill>
                  <a:srgbClr val="000000"/>
                </a:solidFill>
                <a:latin typeface="+mj-lt"/>
                <a:ea typeface="Arial"/>
                <a:cs typeface="Arial"/>
                <a:sym typeface="Arial"/>
              </a:rPr>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r>
              <a:rPr lang="en-US" sz="2400" dirty="0">
                <a:solidFill>
                  <a:srgbClr val="000000"/>
                </a:solidFill>
                <a:latin typeface="+mj-lt"/>
                <a:ea typeface="Arial"/>
                <a:cs typeface="Arial"/>
                <a:sym typeface="Arial"/>
              </a:rPr>
              <a:t>.”</a:t>
            </a:r>
          </a:p>
        </p:txBody>
      </p:sp>
      <p:sp>
        <p:nvSpPr>
          <p:cNvPr id="3" name="Title 1">
            <a:extLst>
              <a:ext uri="{FF2B5EF4-FFF2-40B4-BE49-F238E27FC236}">
                <a16:creationId xmlns:a16="http://schemas.microsoft.com/office/drawing/2014/main" id="{C60790A3-CC88-4343-014F-6DD266A1E971}"/>
              </a:ext>
            </a:extLst>
          </p:cNvPr>
          <p:cNvSpPr txBox="1">
            <a:spLocks/>
          </p:cNvSpPr>
          <p:nvPr/>
        </p:nvSpPr>
        <p:spPr bwMode="auto">
          <a:xfrm>
            <a:off x="628650" y="74310"/>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a:lstStyle>
          <a:p>
            <a:pPr fontAlgn="auto">
              <a:spcAft>
                <a:spcPts val="0"/>
              </a:spcAft>
              <a:defRPr/>
            </a:pPr>
            <a:r>
              <a:rPr lang="en-US" dirty="0">
                <a:solidFill>
                  <a:schemeClr val="accent3"/>
                </a:solidFill>
              </a:rPr>
              <a:t>The Fourth Amendment </a:t>
            </a:r>
          </a:p>
        </p:txBody>
      </p:sp>
      <p:sp>
        <p:nvSpPr>
          <p:cNvPr id="4" name="Content Placeholder 2">
            <a:extLst>
              <a:ext uri="{FF2B5EF4-FFF2-40B4-BE49-F238E27FC236}">
                <a16:creationId xmlns:a16="http://schemas.microsoft.com/office/drawing/2014/main" id="{E9CAA5AF-965C-F4F0-9709-8A2150E1AFE9}"/>
              </a:ext>
            </a:extLst>
          </p:cNvPr>
          <p:cNvSpPr txBox="1">
            <a:spLocks noChangeArrowheads="1"/>
          </p:cNvSpPr>
          <p:nvPr/>
        </p:nvSpPr>
        <p:spPr bwMode="auto">
          <a:xfrm>
            <a:off x="628650" y="1169685"/>
            <a:ext cx="7886700" cy="92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Write your name on two sheets of lined paper.</a:t>
            </a:r>
          </a:p>
          <a:p>
            <a:r>
              <a:rPr lang="en-US" altLang="en-US" dirty="0"/>
              <a:t>Copy down the following text on each sheet.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8FF2E-23C7-9219-4390-93B190F069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86C8F8-5C2A-95DD-D4C8-9285DC22AA7A}"/>
              </a:ext>
            </a:extLst>
          </p:cNvPr>
          <p:cNvSpPr>
            <a:spLocks noGrp="1"/>
          </p:cNvSpPr>
          <p:nvPr>
            <p:ph type="title"/>
          </p:nvPr>
        </p:nvSpPr>
        <p:spPr/>
        <p:txBody>
          <a:bodyPr rtlCol="0">
            <a:normAutofit/>
          </a:bodyPr>
          <a:lstStyle/>
          <a:p>
            <a:pPr fontAlgn="auto">
              <a:spcAft>
                <a:spcPts val="0"/>
              </a:spcAft>
              <a:defRPr/>
            </a:pPr>
            <a:r>
              <a:rPr lang="en-US" dirty="0"/>
              <a:t>Shortcomings of Handwriting Analysis</a:t>
            </a:r>
          </a:p>
        </p:txBody>
      </p:sp>
      <p:sp>
        <p:nvSpPr>
          <p:cNvPr id="25602" name="Content Placeholder 2">
            <a:extLst>
              <a:ext uri="{FF2B5EF4-FFF2-40B4-BE49-F238E27FC236}">
                <a16:creationId xmlns:a16="http://schemas.microsoft.com/office/drawing/2014/main" id="{D951C7E8-5224-5AD6-755A-13AE4823BD0B}"/>
              </a:ext>
            </a:extLst>
          </p:cNvPr>
          <p:cNvSpPr>
            <a:spLocks noGrp="1" noChangeArrowheads="1"/>
          </p:cNvSpPr>
          <p:nvPr>
            <p:ph idx="4294967295"/>
          </p:nvPr>
        </p:nvSpPr>
        <p:spPr/>
        <p:txBody>
          <a:bodyPr/>
          <a:lstStyle/>
          <a:p>
            <a:r>
              <a:rPr lang="en-US" altLang="en-US" dirty="0"/>
              <a:t>Differences in handwriting due to age, fatigue, substance use, etc. can make analysis challenging.</a:t>
            </a:r>
          </a:p>
          <a:p>
            <a:r>
              <a:rPr lang="en-US" altLang="en-US" dirty="0"/>
              <a:t>Quality of analysis depends on the quality of exemplars and questioned documents.</a:t>
            </a:r>
          </a:p>
          <a:p>
            <a:r>
              <a:rPr lang="en-US" altLang="en-US" dirty="0"/>
              <a:t>Can get higher quality exemplars from suspects by:</a:t>
            </a:r>
          </a:p>
          <a:p>
            <a:pPr lvl="1"/>
            <a:r>
              <a:rPr lang="en-US" altLang="en-US" sz="2000" dirty="0"/>
              <a:t>Get writing samples without giving instructions for how to write.</a:t>
            </a:r>
          </a:p>
          <a:p>
            <a:pPr lvl="1"/>
            <a:r>
              <a:rPr lang="en-US" altLang="en-US" sz="2000" dirty="0"/>
              <a:t>Not showing them the questioned document.</a:t>
            </a:r>
          </a:p>
          <a:p>
            <a:pPr lvl="1"/>
            <a:r>
              <a:rPr lang="en-US" altLang="en-US" sz="2000" dirty="0"/>
              <a:t>Using similar pen and paper to the questioned document.</a:t>
            </a:r>
          </a:p>
        </p:txBody>
      </p:sp>
    </p:spTree>
    <p:extLst>
      <p:ext uri="{BB962C8B-B14F-4D97-AF65-F5344CB8AC3E}">
        <p14:creationId xmlns:p14="http://schemas.microsoft.com/office/powerpoint/2010/main" val="77076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56486-E911-5A1B-3BC9-CDECB29D9AAF}"/>
            </a:ext>
          </a:extLst>
        </p:cNvPr>
        <p:cNvGrpSpPr/>
        <p:nvPr/>
      </p:nvGrpSpPr>
      <p:grpSpPr>
        <a:xfrm>
          <a:off x="0" y="0"/>
          <a:ext cx="0" cy="0"/>
          <a:chOff x="0" y="0"/>
          <a:chExt cx="0" cy="0"/>
        </a:xfrm>
      </p:grpSpPr>
      <p:sp>
        <p:nvSpPr>
          <p:cNvPr id="24577" name="Title 3">
            <a:extLst>
              <a:ext uri="{FF2B5EF4-FFF2-40B4-BE49-F238E27FC236}">
                <a16:creationId xmlns:a16="http://schemas.microsoft.com/office/drawing/2014/main" id="{48348659-13B7-92FF-59AE-8E3806F0D62B}"/>
              </a:ext>
            </a:extLst>
          </p:cNvPr>
          <p:cNvSpPr>
            <a:spLocks noGrp="1" noChangeArrowheads="1"/>
          </p:cNvSpPr>
          <p:nvPr>
            <p:ph type="title"/>
          </p:nvPr>
        </p:nvSpPr>
        <p:spPr>
          <a:xfrm>
            <a:off x="623888" y="-166608"/>
            <a:ext cx="7886700" cy="2139950"/>
          </a:xfrm>
        </p:spPr>
        <p:txBody>
          <a:bodyPr/>
          <a:lstStyle/>
          <a:p>
            <a:r>
              <a:rPr lang="en-US" altLang="en-US" dirty="0"/>
              <a:t>Ransom Note Analysis</a:t>
            </a:r>
          </a:p>
        </p:txBody>
      </p:sp>
      <p:sp>
        <p:nvSpPr>
          <p:cNvPr id="5" name="Text Placeholder 4">
            <a:extLst>
              <a:ext uri="{FF2B5EF4-FFF2-40B4-BE49-F238E27FC236}">
                <a16:creationId xmlns:a16="http://schemas.microsoft.com/office/drawing/2014/main" id="{9F97E3E5-B957-5319-A49A-D1D399A83460}"/>
              </a:ext>
            </a:extLst>
          </p:cNvPr>
          <p:cNvSpPr>
            <a:spLocks noGrp="1"/>
          </p:cNvSpPr>
          <p:nvPr>
            <p:ph type="body" sz="quarter" idx="10"/>
          </p:nvPr>
        </p:nvSpPr>
        <p:spPr>
          <a:xfrm>
            <a:off x="623888" y="2081292"/>
            <a:ext cx="7211518" cy="2778276"/>
          </a:xfrm>
        </p:spPr>
        <p:txBody>
          <a:bodyPr rtlCol="0">
            <a:noAutofit/>
          </a:bodyPr>
          <a:lstStyle/>
          <a:p>
            <a:pPr marL="64008" indent="0" fontAlgn="auto">
              <a:spcAft>
                <a:spcPts val="0"/>
              </a:spcAft>
              <a:buNone/>
              <a:defRPr/>
            </a:pPr>
            <a:r>
              <a:rPr lang="en-US" altLang="en-US" sz="2000" dirty="0"/>
              <a:t>A child from a wealthy family has been abducted. His parents received a ransom note requesting a large amount of money in exchange for his safe return. They immediately contacted the police and gave them the ransom note.</a:t>
            </a:r>
          </a:p>
          <a:p>
            <a:pPr marL="64008" indent="0" fontAlgn="auto">
              <a:spcAft>
                <a:spcPts val="0"/>
              </a:spcAft>
              <a:buNone/>
              <a:defRPr/>
            </a:pPr>
            <a:r>
              <a:rPr lang="en-US" altLang="en-US" sz="2000" dirty="0"/>
              <a:t>The police got a lead pointing to several suspects. After taking the suspects into custody, the police obtained handwriting samples from each of them. They then called you in as a handwriting expert to analyze the ransom note and compare it to the samples.</a:t>
            </a:r>
          </a:p>
        </p:txBody>
      </p:sp>
    </p:spTree>
    <p:extLst>
      <p:ext uri="{BB962C8B-B14F-4D97-AF65-F5344CB8AC3E}">
        <p14:creationId xmlns:p14="http://schemas.microsoft.com/office/powerpoint/2010/main" val="4189102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9FD8E-902D-FF10-F646-119FABD5F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3A117C-2684-07F3-25BE-053DB67869EE}"/>
              </a:ext>
            </a:extLst>
          </p:cNvPr>
          <p:cNvSpPr>
            <a:spLocks noGrp="1"/>
          </p:cNvSpPr>
          <p:nvPr>
            <p:ph type="title"/>
          </p:nvPr>
        </p:nvSpPr>
        <p:spPr/>
        <p:txBody>
          <a:bodyPr rtlCol="0">
            <a:normAutofit/>
          </a:bodyPr>
          <a:lstStyle/>
          <a:p>
            <a:pPr fontAlgn="auto">
              <a:spcAft>
                <a:spcPts val="0"/>
              </a:spcAft>
              <a:defRPr/>
            </a:pPr>
            <a:r>
              <a:rPr lang="en-US" dirty="0"/>
              <a:t>Ransom Note Analysis</a:t>
            </a:r>
          </a:p>
        </p:txBody>
      </p:sp>
      <p:sp>
        <p:nvSpPr>
          <p:cNvPr id="25602" name="Content Placeholder 2">
            <a:extLst>
              <a:ext uri="{FF2B5EF4-FFF2-40B4-BE49-F238E27FC236}">
                <a16:creationId xmlns:a16="http://schemas.microsoft.com/office/drawing/2014/main" id="{6F6FCCE6-F961-DCF9-DFC4-7DD0B2FF3269}"/>
              </a:ext>
            </a:extLst>
          </p:cNvPr>
          <p:cNvSpPr>
            <a:spLocks noGrp="1" noChangeArrowheads="1"/>
          </p:cNvSpPr>
          <p:nvPr>
            <p:ph idx="4294967295"/>
          </p:nvPr>
        </p:nvSpPr>
        <p:spPr/>
        <p:txBody>
          <a:bodyPr/>
          <a:lstStyle/>
          <a:p>
            <a:r>
              <a:rPr lang="en-US" altLang="en-US" sz="2200" dirty="0"/>
              <a:t>With your table group, analyze your ransom note using the 12 characteristics.</a:t>
            </a:r>
          </a:p>
          <a:p>
            <a:r>
              <a:rPr lang="en-US" altLang="en-US" sz="2200" dirty="0"/>
              <a:t>Then, visually eliminate any handwriting samples that obviously don’t match the note.</a:t>
            </a:r>
          </a:p>
          <a:p>
            <a:pPr lvl="1"/>
            <a:r>
              <a:rPr lang="en-US" altLang="en-US" sz="2200" dirty="0"/>
              <a:t>Record your reasoning on the handout.</a:t>
            </a:r>
          </a:p>
          <a:p>
            <a:r>
              <a:rPr lang="en-US" altLang="en-US" sz="2200" dirty="0"/>
              <a:t>Next, do a close examination of any remaining samples using the 12 characteristics.</a:t>
            </a:r>
          </a:p>
          <a:p>
            <a:r>
              <a:rPr lang="en-US" altLang="en-US" sz="2200" dirty="0"/>
              <a:t>Finally, compare your close examinations to the ransom note and identify a match.</a:t>
            </a:r>
          </a:p>
        </p:txBody>
      </p:sp>
    </p:spTree>
    <p:extLst>
      <p:ext uri="{BB962C8B-B14F-4D97-AF65-F5344CB8AC3E}">
        <p14:creationId xmlns:p14="http://schemas.microsoft.com/office/powerpoint/2010/main" val="690789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E6614-E95A-788E-E76B-A0F897B1B485}"/>
            </a:ext>
          </a:extLst>
        </p:cNvPr>
        <p:cNvGrpSpPr/>
        <p:nvPr/>
      </p:nvGrpSpPr>
      <p:grpSpPr>
        <a:xfrm>
          <a:off x="0" y="0"/>
          <a:ext cx="0" cy="0"/>
          <a:chOff x="0" y="0"/>
          <a:chExt cx="0" cy="0"/>
        </a:xfrm>
      </p:grpSpPr>
      <p:sp>
        <p:nvSpPr>
          <p:cNvPr id="24577" name="Title 3">
            <a:extLst>
              <a:ext uri="{FF2B5EF4-FFF2-40B4-BE49-F238E27FC236}">
                <a16:creationId xmlns:a16="http://schemas.microsoft.com/office/drawing/2014/main" id="{DD3C294C-11FD-C576-89EA-6B708C1B29E0}"/>
              </a:ext>
            </a:extLst>
          </p:cNvPr>
          <p:cNvSpPr>
            <a:spLocks noGrp="1" noChangeArrowheads="1"/>
          </p:cNvSpPr>
          <p:nvPr>
            <p:ph type="title"/>
          </p:nvPr>
        </p:nvSpPr>
        <p:spPr>
          <a:xfrm>
            <a:off x="623888" y="-166608"/>
            <a:ext cx="7886700" cy="2139950"/>
          </a:xfrm>
        </p:spPr>
        <p:txBody>
          <a:bodyPr/>
          <a:lstStyle/>
          <a:p>
            <a:r>
              <a:rPr lang="en-US" altLang="en-US" dirty="0"/>
              <a:t>Expert Testimony</a:t>
            </a:r>
          </a:p>
        </p:txBody>
      </p:sp>
      <p:sp>
        <p:nvSpPr>
          <p:cNvPr id="5" name="Text Placeholder 4">
            <a:extLst>
              <a:ext uri="{FF2B5EF4-FFF2-40B4-BE49-F238E27FC236}">
                <a16:creationId xmlns:a16="http://schemas.microsoft.com/office/drawing/2014/main" id="{5EF34C4D-B36A-D1D0-9CBF-B748E82BAC68}"/>
              </a:ext>
            </a:extLst>
          </p:cNvPr>
          <p:cNvSpPr>
            <a:spLocks noGrp="1"/>
          </p:cNvSpPr>
          <p:nvPr>
            <p:ph type="body" sz="quarter" idx="10"/>
          </p:nvPr>
        </p:nvSpPr>
        <p:spPr>
          <a:xfrm>
            <a:off x="623888" y="2081292"/>
            <a:ext cx="7211518" cy="2778276"/>
          </a:xfrm>
        </p:spPr>
        <p:txBody>
          <a:bodyPr rtlCol="0">
            <a:noAutofit/>
          </a:bodyPr>
          <a:lstStyle/>
          <a:p>
            <a:pPr marL="64008" indent="0" fontAlgn="auto">
              <a:spcAft>
                <a:spcPts val="0"/>
              </a:spcAft>
              <a:buNone/>
              <a:defRPr/>
            </a:pPr>
            <a:r>
              <a:rPr lang="en-US" altLang="en-US" sz="2000" dirty="0"/>
              <a:t>You are called to provide expert testimony on the ransom note to a jury of your peers. Your job is to convince the jury you have identified the ransom note writer using evidence from your analysis. </a:t>
            </a:r>
          </a:p>
        </p:txBody>
      </p:sp>
    </p:spTree>
    <p:extLst>
      <p:ext uri="{BB962C8B-B14F-4D97-AF65-F5344CB8AC3E}">
        <p14:creationId xmlns:p14="http://schemas.microsoft.com/office/powerpoint/2010/main" val="592625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808FA-BBCC-509B-7B53-241D2C996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766EB5-5D76-AFBC-619B-6DACDF34A239}"/>
              </a:ext>
            </a:extLst>
          </p:cNvPr>
          <p:cNvSpPr>
            <a:spLocks noGrp="1"/>
          </p:cNvSpPr>
          <p:nvPr>
            <p:ph type="title"/>
          </p:nvPr>
        </p:nvSpPr>
        <p:spPr/>
        <p:txBody>
          <a:bodyPr rtlCol="0">
            <a:normAutofit/>
          </a:bodyPr>
          <a:lstStyle/>
          <a:p>
            <a:pPr fontAlgn="auto">
              <a:spcAft>
                <a:spcPts val="0"/>
              </a:spcAft>
              <a:defRPr/>
            </a:pPr>
            <a:r>
              <a:rPr lang="en-US" dirty="0"/>
              <a:t>Expert Testimony</a:t>
            </a:r>
          </a:p>
        </p:txBody>
      </p:sp>
      <p:sp>
        <p:nvSpPr>
          <p:cNvPr id="25602" name="Content Placeholder 2">
            <a:extLst>
              <a:ext uri="{FF2B5EF4-FFF2-40B4-BE49-F238E27FC236}">
                <a16:creationId xmlns:a16="http://schemas.microsoft.com/office/drawing/2014/main" id="{8B2A6F4F-97EC-C3BD-331C-5A24920ABB5A}"/>
              </a:ext>
            </a:extLst>
          </p:cNvPr>
          <p:cNvSpPr>
            <a:spLocks noGrp="1" noChangeArrowheads="1"/>
          </p:cNvSpPr>
          <p:nvPr>
            <p:ph idx="4294967295"/>
          </p:nvPr>
        </p:nvSpPr>
        <p:spPr/>
        <p:txBody>
          <a:bodyPr/>
          <a:lstStyle/>
          <a:p>
            <a:r>
              <a:rPr lang="en-US" altLang="en-US" dirty="0"/>
              <a:t>Your group must create a brief oral presentation that explains your data analysis and evidence matching a handwriting sample to your ransom note.</a:t>
            </a:r>
          </a:p>
          <a:p>
            <a:r>
              <a:rPr lang="en-US" altLang="en-US" dirty="0"/>
              <a:t>Your presentation should have 3 parts:</a:t>
            </a:r>
          </a:p>
          <a:p>
            <a:pPr lvl="1"/>
            <a:r>
              <a:rPr lang="en-US" altLang="en-US" dirty="0"/>
              <a:t>Introduction</a:t>
            </a:r>
          </a:p>
          <a:p>
            <a:pPr lvl="1"/>
            <a:r>
              <a:rPr lang="en-US" altLang="en-US" dirty="0"/>
              <a:t>Arguments</a:t>
            </a:r>
          </a:p>
          <a:p>
            <a:pPr lvl="1"/>
            <a:r>
              <a:rPr lang="en-US" altLang="en-US" dirty="0"/>
              <a:t>Conclusion</a:t>
            </a:r>
          </a:p>
        </p:txBody>
      </p:sp>
    </p:spTree>
    <p:extLst>
      <p:ext uri="{BB962C8B-B14F-4D97-AF65-F5344CB8AC3E}">
        <p14:creationId xmlns:p14="http://schemas.microsoft.com/office/powerpoint/2010/main" val="4272458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9725F-0241-C5C8-A2DE-90866C180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5C97D-C8C3-68BF-DE24-9ED615350415}"/>
              </a:ext>
            </a:extLst>
          </p:cNvPr>
          <p:cNvSpPr>
            <a:spLocks noGrp="1"/>
          </p:cNvSpPr>
          <p:nvPr>
            <p:ph type="title"/>
          </p:nvPr>
        </p:nvSpPr>
        <p:spPr/>
        <p:txBody>
          <a:bodyPr rtlCol="0">
            <a:normAutofit/>
          </a:bodyPr>
          <a:lstStyle/>
          <a:p>
            <a:pPr fontAlgn="auto">
              <a:spcAft>
                <a:spcPts val="0"/>
              </a:spcAft>
              <a:defRPr/>
            </a:pPr>
            <a:r>
              <a:rPr lang="en-US" dirty="0"/>
              <a:t>Expert Testimony: Intro &amp; Conclusion</a:t>
            </a:r>
          </a:p>
        </p:txBody>
      </p:sp>
      <p:sp>
        <p:nvSpPr>
          <p:cNvPr id="25602" name="Content Placeholder 2">
            <a:extLst>
              <a:ext uri="{FF2B5EF4-FFF2-40B4-BE49-F238E27FC236}">
                <a16:creationId xmlns:a16="http://schemas.microsoft.com/office/drawing/2014/main" id="{75092405-CF07-DD29-D376-C2C0CD23D5A7}"/>
              </a:ext>
            </a:extLst>
          </p:cNvPr>
          <p:cNvSpPr>
            <a:spLocks noGrp="1" noChangeArrowheads="1"/>
          </p:cNvSpPr>
          <p:nvPr>
            <p:ph idx="4294967295"/>
          </p:nvPr>
        </p:nvSpPr>
        <p:spPr/>
        <p:txBody>
          <a:bodyPr/>
          <a:lstStyle/>
          <a:p>
            <a:r>
              <a:rPr lang="en-US" altLang="en-US" sz="2000" dirty="0"/>
              <a:t>Introduction:</a:t>
            </a:r>
          </a:p>
          <a:p>
            <a:pPr lvl="1"/>
            <a:r>
              <a:rPr lang="en-US" altLang="en-US" sz="1800" dirty="0"/>
              <a:t>State your purpose.</a:t>
            </a:r>
          </a:p>
          <a:p>
            <a:pPr lvl="1"/>
            <a:r>
              <a:rPr lang="en-US" altLang="en-US" sz="1800" dirty="0"/>
              <a:t>Describe the process you used to analyze the handwriting, but do not share your evidence yet.</a:t>
            </a:r>
          </a:p>
          <a:p>
            <a:pPr lvl="1"/>
            <a:r>
              <a:rPr lang="en-US" altLang="en-US" sz="1800" dirty="0"/>
              <a:t>State whether it was possible to prove who wrote the ransom note.</a:t>
            </a:r>
          </a:p>
          <a:p>
            <a:r>
              <a:rPr lang="en-US" altLang="en-US" sz="2000" dirty="0"/>
              <a:t>Conclusion</a:t>
            </a:r>
          </a:p>
          <a:p>
            <a:pPr lvl="1"/>
            <a:r>
              <a:rPr lang="en-US" altLang="en-US" sz="1800" dirty="0"/>
              <a:t>Summarize your findings, but don’t repeat the specific details of each analysis.</a:t>
            </a:r>
          </a:p>
          <a:p>
            <a:pPr lvl="1"/>
            <a:r>
              <a:rPr lang="en-US" altLang="en-US" sz="1800" dirty="0"/>
              <a:t>Explain why your conclusion is reliable and whether you feel your handwriting analysis evidence is enough to convict the writer.</a:t>
            </a:r>
          </a:p>
        </p:txBody>
      </p:sp>
    </p:spTree>
    <p:extLst>
      <p:ext uri="{BB962C8B-B14F-4D97-AF65-F5344CB8AC3E}">
        <p14:creationId xmlns:p14="http://schemas.microsoft.com/office/powerpoint/2010/main" val="2809125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65AA2-C428-807D-44EF-5CD0798CA6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2B893D-A123-6727-7919-293C956E7463}"/>
              </a:ext>
            </a:extLst>
          </p:cNvPr>
          <p:cNvSpPr>
            <a:spLocks noGrp="1"/>
          </p:cNvSpPr>
          <p:nvPr>
            <p:ph type="title"/>
          </p:nvPr>
        </p:nvSpPr>
        <p:spPr/>
        <p:txBody>
          <a:bodyPr rtlCol="0">
            <a:normAutofit/>
          </a:bodyPr>
          <a:lstStyle/>
          <a:p>
            <a:pPr fontAlgn="auto">
              <a:spcAft>
                <a:spcPts val="0"/>
              </a:spcAft>
              <a:defRPr/>
            </a:pPr>
            <a:r>
              <a:rPr lang="en-US" dirty="0"/>
              <a:t>Expert Testimony: Arguments</a:t>
            </a:r>
          </a:p>
        </p:txBody>
      </p:sp>
      <p:sp>
        <p:nvSpPr>
          <p:cNvPr id="25602" name="Content Placeholder 2">
            <a:extLst>
              <a:ext uri="{FF2B5EF4-FFF2-40B4-BE49-F238E27FC236}">
                <a16:creationId xmlns:a16="http://schemas.microsoft.com/office/drawing/2014/main" id="{BEDAFA38-67A3-0FE6-913D-71E5ED962DC9}"/>
              </a:ext>
            </a:extLst>
          </p:cNvPr>
          <p:cNvSpPr>
            <a:spLocks noGrp="1" noChangeArrowheads="1"/>
          </p:cNvSpPr>
          <p:nvPr>
            <p:ph idx="4294967295"/>
          </p:nvPr>
        </p:nvSpPr>
        <p:spPr/>
        <p:txBody>
          <a:bodyPr/>
          <a:lstStyle/>
          <a:p>
            <a:r>
              <a:rPr lang="en-US" altLang="en-US" dirty="0"/>
              <a:t>Each person must write and present at least one of the arguments:</a:t>
            </a:r>
          </a:p>
          <a:p>
            <a:pPr lvl="1"/>
            <a:r>
              <a:rPr lang="en-US" altLang="en-US" dirty="0"/>
              <a:t>An explanation </a:t>
            </a:r>
            <a:r>
              <a:rPr lang="en-US" altLang="en-US" b="1" dirty="0"/>
              <a:t>for each </a:t>
            </a:r>
            <a:r>
              <a:rPr lang="en-US" altLang="en-US" dirty="0"/>
              <a:t>handwriting sample ruled out visually and why.</a:t>
            </a:r>
          </a:p>
          <a:p>
            <a:pPr lvl="1"/>
            <a:r>
              <a:rPr lang="en-US" altLang="en-US" dirty="0"/>
              <a:t>An explanation </a:t>
            </a:r>
            <a:r>
              <a:rPr lang="en-US" altLang="en-US" b="1" dirty="0"/>
              <a:t>for each </a:t>
            </a:r>
            <a:r>
              <a:rPr lang="en-US" altLang="en-US" dirty="0"/>
              <a:t>handwriting sample you ruled out using close examination and why.</a:t>
            </a:r>
          </a:p>
          <a:p>
            <a:pPr lvl="1"/>
            <a:r>
              <a:rPr lang="en-US" altLang="en-US" dirty="0"/>
              <a:t>One explanation for which handwriting sample you matched to the ransom note and why. </a:t>
            </a:r>
          </a:p>
        </p:txBody>
      </p:sp>
    </p:spTree>
    <p:extLst>
      <p:ext uri="{BB962C8B-B14F-4D97-AF65-F5344CB8AC3E}">
        <p14:creationId xmlns:p14="http://schemas.microsoft.com/office/powerpoint/2010/main" val="959935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864EC-5C66-7317-3ADF-3E7324D02B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965124-1E04-40E7-13F3-5C6C630D73C7}"/>
              </a:ext>
            </a:extLst>
          </p:cNvPr>
          <p:cNvSpPr>
            <a:spLocks noGrp="1"/>
          </p:cNvSpPr>
          <p:nvPr>
            <p:ph type="title"/>
          </p:nvPr>
        </p:nvSpPr>
        <p:spPr/>
        <p:txBody>
          <a:bodyPr rtlCol="0">
            <a:normAutofit/>
          </a:bodyPr>
          <a:lstStyle/>
          <a:p>
            <a:pPr fontAlgn="auto">
              <a:spcAft>
                <a:spcPts val="0"/>
              </a:spcAft>
              <a:defRPr/>
            </a:pPr>
            <a:r>
              <a:rPr lang="en-US" sz="3400" dirty="0"/>
              <a:t>Handwriting Analysis and Expert Testimony</a:t>
            </a:r>
          </a:p>
        </p:txBody>
      </p:sp>
      <p:sp>
        <p:nvSpPr>
          <p:cNvPr id="25602" name="Content Placeholder 2">
            <a:extLst>
              <a:ext uri="{FF2B5EF4-FFF2-40B4-BE49-F238E27FC236}">
                <a16:creationId xmlns:a16="http://schemas.microsoft.com/office/drawing/2014/main" id="{4690CA2C-1FE6-161C-78BF-45D8A231C110}"/>
              </a:ext>
            </a:extLst>
          </p:cNvPr>
          <p:cNvSpPr>
            <a:spLocks noGrp="1" noChangeArrowheads="1"/>
          </p:cNvSpPr>
          <p:nvPr>
            <p:ph idx="4294967295"/>
          </p:nvPr>
        </p:nvSpPr>
        <p:spPr/>
        <p:txBody>
          <a:bodyPr/>
          <a:lstStyle/>
          <a:p>
            <a:r>
              <a:rPr lang="en-US" altLang="en-US" dirty="0"/>
              <a:t>What was it about the expert testimonies that you found convincing (or unconvincing)?</a:t>
            </a:r>
          </a:p>
          <a:p>
            <a:r>
              <a:rPr lang="en-US" altLang="en-US" dirty="0"/>
              <a:t>Do you think handwriting/document analysis can provide enough evidence to convict someone of a crime? Why or why not?</a:t>
            </a:r>
          </a:p>
        </p:txBody>
      </p:sp>
    </p:spTree>
    <p:extLst>
      <p:ext uri="{BB962C8B-B14F-4D97-AF65-F5344CB8AC3E}">
        <p14:creationId xmlns:p14="http://schemas.microsoft.com/office/powerpoint/2010/main" val="2605151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497E2-88CE-452F-3FF8-96EE085AE418}"/>
              </a:ext>
            </a:extLst>
          </p:cNvPr>
          <p:cNvSpPr>
            <a:spLocks noGrp="1"/>
          </p:cNvSpPr>
          <p:nvPr>
            <p:ph type="title"/>
          </p:nvPr>
        </p:nvSpPr>
        <p:spPr/>
        <p:txBody>
          <a:bodyPr/>
          <a:lstStyle/>
          <a:p>
            <a:r>
              <a:rPr lang="en-US" dirty="0"/>
              <a:t>Held for Ransom	</a:t>
            </a:r>
          </a:p>
        </p:txBody>
      </p:sp>
      <p:sp>
        <p:nvSpPr>
          <p:cNvPr id="3" name="Text Placeholder 2">
            <a:extLst>
              <a:ext uri="{FF2B5EF4-FFF2-40B4-BE49-F238E27FC236}">
                <a16:creationId xmlns:a16="http://schemas.microsoft.com/office/drawing/2014/main" id="{FEFF57AB-21DC-21E2-F0B4-543CF54F3ECC}"/>
              </a:ext>
            </a:extLst>
          </p:cNvPr>
          <p:cNvSpPr>
            <a:spLocks noGrp="1"/>
          </p:cNvSpPr>
          <p:nvPr>
            <p:ph type="body" sz="quarter" idx="10"/>
          </p:nvPr>
        </p:nvSpPr>
        <p:spPr/>
        <p:txBody>
          <a:bodyPr/>
          <a:lstStyle/>
          <a:p>
            <a:r>
              <a:rPr lang="en-US" dirty="0"/>
              <a:t>Forensic Handwriting Analysis</a:t>
            </a:r>
          </a:p>
        </p:txBody>
      </p:sp>
      <p:sp>
        <p:nvSpPr>
          <p:cNvPr id="5" name="Hexagon 4">
            <a:extLst>
              <a:ext uri="{FF2B5EF4-FFF2-40B4-BE49-F238E27FC236}">
                <a16:creationId xmlns:a16="http://schemas.microsoft.com/office/drawing/2014/main" id="{A9CE501F-ECB1-9E90-9382-8F0363093F5F}"/>
              </a:ext>
            </a:extLst>
          </p:cNvPr>
          <p:cNvSpPr/>
          <p:nvPr/>
        </p:nvSpPr>
        <p:spPr>
          <a:xfrm>
            <a:off x="647355" y="1312133"/>
            <a:ext cx="2922311" cy="2519234"/>
          </a:xfrm>
          <a:prstGeom prst="hexagon">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9661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7A133F9F-8BD4-BFCE-947E-74745460EF13}"/>
              </a:ext>
            </a:extLst>
          </p:cNvPr>
          <p:cNvSpPr>
            <a:spLocks noGrp="1" noChangeArrowheads="1"/>
          </p:cNvSpPr>
          <p:nvPr>
            <p:ph type="title"/>
          </p:nvPr>
        </p:nvSpPr>
        <p:spPr>
          <a:xfrm>
            <a:off x="623888" y="175888"/>
            <a:ext cx="7886700" cy="2139950"/>
          </a:xfrm>
        </p:spPr>
        <p:txBody>
          <a:bodyPr/>
          <a:lstStyle/>
          <a:p>
            <a:r>
              <a:rPr lang="en-US" altLang="en-US" dirty="0"/>
              <a:t>Essential Question</a:t>
            </a:r>
          </a:p>
        </p:txBody>
      </p:sp>
      <p:sp>
        <p:nvSpPr>
          <p:cNvPr id="5" name="Text Placeholder 4">
            <a:extLst>
              <a:ext uri="{FF2B5EF4-FFF2-40B4-BE49-F238E27FC236}">
                <a16:creationId xmlns:a16="http://schemas.microsoft.com/office/drawing/2014/main" id="{4928C0DD-EBA7-945F-414B-0577DA3BB329}"/>
              </a:ext>
            </a:extLst>
          </p:cNvPr>
          <p:cNvSpPr>
            <a:spLocks noGrp="1"/>
          </p:cNvSpPr>
          <p:nvPr>
            <p:ph type="body" sz="quarter" idx="10"/>
          </p:nvPr>
        </p:nvSpPr>
        <p:spPr>
          <a:xfrm>
            <a:off x="623888" y="2423788"/>
            <a:ext cx="7885112" cy="1397000"/>
          </a:xfrm>
        </p:spPr>
        <p:txBody>
          <a:bodyPr rtlCol="0">
            <a:noAutofit/>
          </a:bodyPr>
          <a:lstStyle/>
          <a:p>
            <a:pPr marL="64008" indent="0" fontAlgn="auto">
              <a:spcAft>
                <a:spcPts val="0"/>
              </a:spcAft>
              <a:buNone/>
              <a:defRPr/>
            </a:pPr>
            <a:r>
              <a:rPr lang="en-US" altLang="en-US" dirty="0"/>
              <a:t>How are characteristics of handwriting used in document analysis?</a:t>
            </a:r>
          </a:p>
          <a:p>
            <a:pPr marL="64008" indent="0" fontAlgn="auto">
              <a:spcAft>
                <a:spcPts val="0"/>
              </a:spcAft>
              <a:buNone/>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0AA57-279B-BAFD-C749-5B7AE26AE33F}"/>
            </a:ext>
          </a:extLst>
        </p:cNvPr>
        <p:cNvGrpSpPr/>
        <p:nvPr/>
      </p:nvGrpSpPr>
      <p:grpSpPr>
        <a:xfrm>
          <a:off x="0" y="0"/>
          <a:ext cx="0" cy="0"/>
          <a:chOff x="0" y="0"/>
          <a:chExt cx="0" cy="0"/>
        </a:xfrm>
      </p:grpSpPr>
      <p:sp>
        <p:nvSpPr>
          <p:cNvPr id="24577" name="Title 3">
            <a:extLst>
              <a:ext uri="{FF2B5EF4-FFF2-40B4-BE49-F238E27FC236}">
                <a16:creationId xmlns:a16="http://schemas.microsoft.com/office/drawing/2014/main" id="{12751D3F-437D-544B-D0E8-ED9E851A22EE}"/>
              </a:ext>
            </a:extLst>
          </p:cNvPr>
          <p:cNvSpPr>
            <a:spLocks noGrp="1" noChangeArrowheads="1"/>
          </p:cNvSpPr>
          <p:nvPr>
            <p:ph type="title"/>
          </p:nvPr>
        </p:nvSpPr>
        <p:spPr>
          <a:xfrm>
            <a:off x="623888" y="175888"/>
            <a:ext cx="7886700" cy="2139950"/>
          </a:xfrm>
        </p:spPr>
        <p:txBody>
          <a:bodyPr/>
          <a:lstStyle/>
          <a:p>
            <a:r>
              <a:rPr lang="en-US" altLang="en-US" dirty="0"/>
              <a:t>Learning Objectives</a:t>
            </a:r>
          </a:p>
        </p:txBody>
      </p:sp>
      <p:sp>
        <p:nvSpPr>
          <p:cNvPr id="5" name="Text Placeholder 4">
            <a:extLst>
              <a:ext uri="{FF2B5EF4-FFF2-40B4-BE49-F238E27FC236}">
                <a16:creationId xmlns:a16="http://schemas.microsoft.com/office/drawing/2014/main" id="{66421061-CEE2-2D7F-7F7F-A903E9996965}"/>
              </a:ext>
            </a:extLst>
          </p:cNvPr>
          <p:cNvSpPr>
            <a:spLocks noGrp="1"/>
          </p:cNvSpPr>
          <p:nvPr>
            <p:ph type="body" sz="quarter" idx="10"/>
          </p:nvPr>
        </p:nvSpPr>
        <p:spPr>
          <a:xfrm>
            <a:off x="623888" y="2423788"/>
            <a:ext cx="7885112" cy="1397000"/>
          </a:xfrm>
        </p:spPr>
        <p:txBody>
          <a:bodyPr rtlCol="0">
            <a:noAutofit/>
          </a:bodyPr>
          <a:lstStyle/>
          <a:p>
            <a:pPr fontAlgn="auto">
              <a:spcAft>
                <a:spcPts val="0"/>
              </a:spcAft>
              <a:defRPr/>
            </a:pPr>
            <a:r>
              <a:rPr lang="en-US" dirty="0"/>
              <a:t>Use 12 characteristics of handwriting to analyze document samples.</a:t>
            </a:r>
          </a:p>
          <a:p>
            <a:pPr fontAlgn="auto">
              <a:spcAft>
                <a:spcPts val="0"/>
              </a:spcAft>
              <a:defRPr/>
            </a:pPr>
            <a:r>
              <a:rPr lang="en-US" dirty="0"/>
              <a:t>Match handwriting exemplars to a ransom note using the 12 characteristics of handwriting.</a:t>
            </a:r>
          </a:p>
        </p:txBody>
      </p:sp>
    </p:spTree>
    <p:extLst>
      <p:ext uri="{BB962C8B-B14F-4D97-AF65-F5344CB8AC3E}">
        <p14:creationId xmlns:p14="http://schemas.microsoft.com/office/powerpoint/2010/main" val="1468082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fontScale="90000"/>
          </a:bodyPr>
          <a:lstStyle/>
          <a:p>
            <a:pPr fontAlgn="auto">
              <a:spcAft>
                <a:spcPts val="0"/>
              </a:spcAft>
              <a:defRPr/>
            </a:pPr>
            <a:br>
              <a:rPr lang="en-US" dirty="0"/>
            </a:br>
            <a:r>
              <a:rPr lang="en-US" dirty="0"/>
              <a:t>Document Analysis</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p:txBody>
          <a:bodyPr/>
          <a:lstStyle/>
          <a:p>
            <a:r>
              <a:rPr lang="en-US" altLang="en-US" dirty="0"/>
              <a:t>Field of forensics that examines written material.</a:t>
            </a:r>
          </a:p>
          <a:p>
            <a:r>
              <a:rPr lang="en-US" altLang="en-US" dirty="0"/>
              <a:t>Analyze document samples (</a:t>
            </a:r>
            <a:r>
              <a:rPr lang="en-US" altLang="en-US" b="1" dirty="0"/>
              <a:t>questioned documents</a:t>
            </a:r>
            <a:r>
              <a:rPr lang="en-US" altLang="en-US" dirty="0"/>
              <a:t>) by comparing them to know documents (</a:t>
            </a:r>
            <a:r>
              <a:rPr lang="en-US" altLang="en-US" b="1" dirty="0"/>
              <a:t>exemplars</a:t>
            </a:r>
            <a:r>
              <a:rPr lang="en-US" altLang="en-US" dirty="0"/>
              <a:t>).</a:t>
            </a:r>
          </a:p>
          <a:p>
            <a:r>
              <a:rPr lang="en-US" altLang="en-US" dirty="0"/>
              <a:t>You will be doing a handwriting analysis on your 4th Amendment exemplars.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61CA0-23B9-42EF-E4F5-80508C2DE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407B00-6BBD-FBE9-C624-C06A51746620}"/>
              </a:ext>
            </a:extLst>
          </p:cNvPr>
          <p:cNvSpPr>
            <a:spLocks noGrp="1"/>
          </p:cNvSpPr>
          <p:nvPr>
            <p:ph type="title"/>
          </p:nvPr>
        </p:nvSpPr>
        <p:spPr/>
        <p:txBody>
          <a:bodyPr rtlCol="0">
            <a:normAutofit/>
          </a:bodyPr>
          <a:lstStyle/>
          <a:p>
            <a:pPr fontAlgn="auto">
              <a:spcAft>
                <a:spcPts val="0"/>
              </a:spcAft>
              <a:defRPr/>
            </a:pPr>
            <a:r>
              <a:rPr lang="en-US" dirty="0"/>
              <a:t>Handwriting Analysis</a:t>
            </a:r>
          </a:p>
        </p:txBody>
      </p:sp>
      <p:sp>
        <p:nvSpPr>
          <p:cNvPr id="25602" name="Content Placeholder 2">
            <a:extLst>
              <a:ext uri="{FF2B5EF4-FFF2-40B4-BE49-F238E27FC236}">
                <a16:creationId xmlns:a16="http://schemas.microsoft.com/office/drawing/2014/main" id="{AAD1C471-E9AD-D6C7-0020-82058DC804E8}"/>
              </a:ext>
            </a:extLst>
          </p:cNvPr>
          <p:cNvSpPr>
            <a:spLocks noGrp="1" noChangeArrowheads="1"/>
          </p:cNvSpPr>
          <p:nvPr>
            <p:ph idx="4294967295"/>
          </p:nvPr>
        </p:nvSpPr>
        <p:spPr>
          <a:xfrm>
            <a:off x="628650" y="1370013"/>
            <a:ext cx="4444170" cy="3262312"/>
          </a:xfrm>
        </p:spPr>
        <p:txBody>
          <a:bodyPr/>
          <a:lstStyle/>
          <a:p>
            <a:r>
              <a:rPr lang="en-US" altLang="en-US" dirty="0"/>
              <a:t>What are some characteristics of handwriting that forensic scientists might use when analyzing a document?</a:t>
            </a:r>
          </a:p>
        </p:txBody>
      </p:sp>
      <p:pic>
        <p:nvPicPr>
          <p:cNvPr id="5" name="Picture 4">
            <a:extLst>
              <a:ext uri="{FF2B5EF4-FFF2-40B4-BE49-F238E27FC236}">
                <a16:creationId xmlns:a16="http://schemas.microsoft.com/office/drawing/2014/main" id="{BBEF9278-BEC3-2EF6-57FE-4195C24BAA0E}"/>
              </a:ext>
            </a:extLst>
          </p:cNvPr>
          <p:cNvPicPr>
            <a:picLocks noChangeAspect="1"/>
          </p:cNvPicPr>
          <p:nvPr/>
        </p:nvPicPr>
        <p:blipFill>
          <a:blip r:embed="rId3"/>
          <a:stretch>
            <a:fillRect/>
          </a:stretch>
        </p:blipFill>
        <p:spPr>
          <a:xfrm>
            <a:off x="4947920" y="771525"/>
            <a:ext cx="3200404" cy="3200404"/>
          </a:xfrm>
          <a:prstGeom prst="rect">
            <a:avLst/>
          </a:prstGeom>
        </p:spPr>
      </p:pic>
    </p:spTree>
    <p:extLst>
      <p:ext uri="{BB962C8B-B14F-4D97-AF65-F5344CB8AC3E}">
        <p14:creationId xmlns:p14="http://schemas.microsoft.com/office/powerpoint/2010/main" val="285308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C9D07-B454-17B0-D47B-07DA157F31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7FD034-EDC9-2CD7-8B55-3FB8ED2D7AB6}"/>
              </a:ext>
            </a:extLst>
          </p:cNvPr>
          <p:cNvSpPr>
            <a:spLocks noGrp="1"/>
          </p:cNvSpPr>
          <p:nvPr>
            <p:ph type="title"/>
          </p:nvPr>
        </p:nvSpPr>
        <p:spPr/>
        <p:txBody>
          <a:bodyPr rtlCol="0">
            <a:normAutofit/>
          </a:bodyPr>
          <a:lstStyle/>
          <a:p>
            <a:pPr fontAlgn="auto">
              <a:spcAft>
                <a:spcPts val="0"/>
              </a:spcAft>
              <a:defRPr/>
            </a:pPr>
            <a:r>
              <a:rPr lang="en-US" dirty="0"/>
              <a:t>Handwriting Analysis</a:t>
            </a:r>
          </a:p>
        </p:txBody>
      </p:sp>
      <p:graphicFrame>
        <p:nvGraphicFramePr>
          <p:cNvPr id="3" name="Table 2">
            <a:extLst>
              <a:ext uri="{FF2B5EF4-FFF2-40B4-BE49-F238E27FC236}">
                <a16:creationId xmlns:a16="http://schemas.microsoft.com/office/drawing/2014/main" id="{D8371188-CCD3-07B8-EE61-2D80CD80FE3E}"/>
              </a:ext>
            </a:extLst>
          </p:cNvPr>
          <p:cNvGraphicFramePr>
            <a:graphicFrameLocks noGrp="1"/>
          </p:cNvGraphicFramePr>
          <p:nvPr>
            <p:extLst>
              <p:ext uri="{D42A27DB-BD31-4B8C-83A1-F6EECF244321}">
                <p14:modId xmlns:p14="http://schemas.microsoft.com/office/powerpoint/2010/main" val="2495391527"/>
              </p:ext>
            </p:extLst>
          </p:nvPr>
        </p:nvGraphicFramePr>
        <p:xfrm>
          <a:off x="757344" y="1287493"/>
          <a:ext cx="7319857" cy="3581369"/>
        </p:xfrm>
        <a:graphic>
          <a:graphicData uri="http://schemas.openxmlformats.org/drawingml/2006/table">
            <a:tbl>
              <a:tblPr firstRow="1" bandRow="1">
                <a:noFill/>
              </a:tblPr>
              <a:tblGrid>
                <a:gridCol w="1208726">
                  <a:extLst>
                    <a:ext uri="{9D8B030D-6E8A-4147-A177-3AD203B41FA5}">
                      <a16:colId xmlns:a16="http://schemas.microsoft.com/office/drawing/2014/main" val="2970624980"/>
                    </a:ext>
                  </a:extLst>
                </a:gridCol>
                <a:gridCol w="2653861">
                  <a:extLst>
                    <a:ext uri="{9D8B030D-6E8A-4147-A177-3AD203B41FA5}">
                      <a16:colId xmlns:a16="http://schemas.microsoft.com/office/drawing/2014/main" val="242713541"/>
                    </a:ext>
                  </a:extLst>
                </a:gridCol>
                <a:gridCol w="3457270">
                  <a:extLst>
                    <a:ext uri="{9D8B030D-6E8A-4147-A177-3AD203B41FA5}">
                      <a16:colId xmlns:a16="http://schemas.microsoft.com/office/drawing/2014/main" val="1916531101"/>
                    </a:ext>
                  </a:extLst>
                </a:gridCol>
              </a:tblGrid>
              <a:tr h="364556">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Specific Trait</a:t>
                      </a:r>
                      <a:endParaRPr sz="1600" dirty="0">
                        <a:solidFill>
                          <a:schemeClr val="bg1"/>
                        </a:solidFill>
                      </a:endParaRPr>
                    </a:p>
                  </a:txBody>
                  <a:tcPr marL="79142" marR="79142" marT="39571" marB="39571" anchor="ctr">
                    <a:lnR w="9525" cap="flat" cmpd="sng">
                      <a:solidFill>
                        <a:srgbClr val="000000"/>
                      </a:solidFill>
                      <a:prstDash val="solid"/>
                      <a:round/>
                      <a:headEnd type="none" w="sm" len="sm"/>
                      <a:tailEnd type="none" w="sm" len="sm"/>
                    </a:lnR>
                    <a:solidFill>
                      <a:schemeClr val="accent1"/>
                    </a:solidFill>
                  </a:tcPr>
                </a:tc>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Description</a:t>
                      </a:r>
                      <a:endParaRPr sz="1600" dirty="0">
                        <a:solidFill>
                          <a:schemeClr val="bg1"/>
                        </a:solidFill>
                      </a:endParaRPr>
                    </a:p>
                  </a:txBody>
                  <a:tcPr marL="79142" marR="79142" marT="39571" marB="39571"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solidFill>
                      <a:schemeClr val="accent1"/>
                    </a:solidFill>
                  </a:tcPr>
                </a:tc>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Example</a:t>
                      </a:r>
                      <a:endParaRPr sz="1600" dirty="0">
                        <a:solidFill>
                          <a:schemeClr val="bg1"/>
                        </a:solidFill>
                      </a:endParaRPr>
                    </a:p>
                  </a:txBody>
                  <a:tcPr marL="79142" marR="79142" marT="39571" marB="39571" anchor="ctr">
                    <a:lnL w="9525" cap="flat" cmpd="sng">
                      <a:solidFill>
                        <a:srgbClr val="000000"/>
                      </a:solidFill>
                      <a:prstDash val="solid"/>
                      <a:round/>
                      <a:headEnd type="none" w="sm" len="sm"/>
                      <a:tailEnd type="none" w="sm" len="sm"/>
                    </a:lnL>
                    <a:solidFill>
                      <a:schemeClr val="accent1"/>
                    </a:solidFill>
                  </a:tcPr>
                </a:tc>
                <a:extLst>
                  <a:ext uri="{0D108BD9-81ED-4DB2-BD59-A6C34878D82A}">
                    <a16:rowId xmlns:a16="http://schemas.microsoft.com/office/drawing/2014/main" val="3259473930"/>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Line quality</a:t>
                      </a:r>
                      <a:endParaRPr sz="1600" dirty="0"/>
                    </a:p>
                  </a:txBody>
                  <a:tcPr marL="59346" marR="59346" marT="0" marB="0" anchor="ctr">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Do letters flow smoothly or are they shaky?</a:t>
                      </a:r>
                      <a:endParaRPr sz="1600" dirty="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endParaRPr sz="1200" u="none" strike="noStrike" cap="none"/>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1443581967"/>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a:latin typeface="Calibri"/>
                          <a:ea typeface="Calibri"/>
                          <a:cs typeface="Calibri"/>
                          <a:sym typeface="Calibri"/>
                        </a:rPr>
                        <a:t>Spacing</a:t>
                      </a:r>
                      <a:endParaRPr sz="1600"/>
                    </a:p>
                  </a:txBody>
                  <a:tcPr marL="59346" marR="59346" marT="0" marB="0" anchor="ctr">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a:latin typeface="Calibri"/>
                          <a:ea typeface="Calibri"/>
                          <a:cs typeface="Calibri"/>
                          <a:sym typeface="Calibri"/>
                        </a:rPr>
                        <a:t>Are the letters equally spaced or crowded together? </a:t>
                      </a:r>
                      <a:endParaRPr sz="1600"/>
                    </a:p>
                    <a:p>
                      <a:pPr marL="0" marR="0" lvl="0" indent="0" algn="l" rtl="0">
                        <a:lnSpc>
                          <a:spcPct val="100000"/>
                        </a:lnSpc>
                        <a:spcBef>
                          <a:spcPts val="600"/>
                        </a:spcBef>
                        <a:spcAft>
                          <a:spcPts val="0"/>
                        </a:spcAft>
                        <a:buClr>
                          <a:srgbClr val="000000"/>
                        </a:buClr>
                        <a:buSzPts val="1800"/>
                        <a:buFont typeface="Arial"/>
                        <a:buNone/>
                      </a:pPr>
                      <a:r>
                        <a:rPr lang="en-US" sz="1600" u="none" strike="noStrike" cap="none">
                          <a:latin typeface="Calibri"/>
                          <a:ea typeface="Calibri"/>
                          <a:cs typeface="Calibri"/>
                          <a:sym typeface="Calibri"/>
                        </a:rPr>
                        <a:t>Are they evenly spaced within the margins?</a:t>
                      </a:r>
                      <a:endParaRPr sz="160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endParaRPr sz="1200" u="none" strike="noStrike" cap="none"/>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795237007"/>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a:latin typeface="Calibri"/>
                          <a:ea typeface="Calibri"/>
                          <a:cs typeface="Calibri"/>
                          <a:sym typeface="Calibri"/>
                        </a:rPr>
                        <a:t>Size consistency</a:t>
                      </a:r>
                      <a:endParaRPr sz="1600"/>
                    </a:p>
                  </a:txBody>
                  <a:tcPr marL="59346" marR="59346" marT="0" marB="0" anchor="ctr">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Are the height and width of letters consistent? Compare capital and lowercase letters.</a:t>
                      </a:r>
                      <a:endParaRPr sz="1600" dirty="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solidFill>
                      <a:schemeClr val="bg1"/>
                    </a:solidFill>
                  </a:tcPr>
                </a:tc>
                <a:tc>
                  <a:txBody>
                    <a:bodyPr/>
                    <a:lstStyle/>
                    <a:p>
                      <a:pPr marL="0" marR="0" lvl="0" indent="0" algn="l" rtl="0">
                        <a:lnSpc>
                          <a:spcPct val="100000"/>
                        </a:lnSpc>
                        <a:spcBef>
                          <a:spcPts val="0"/>
                        </a:spcBef>
                        <a:spcAft>
                          <a:spcPts val="0"/>
                        </a:spcAft>
                        <a:buNone/>
                      </a:pPr>
                      <a:endParaRPr sz="1200" u="none" strike="noStrike" cap="none" dirty="0"/>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3075951064"/>
                  </a:ext>
                </a:extLst>
              </a:tr>
            </a:tbl>
          </a:graphicData>
        </a:graphic>
      </p:graphicFrame>
      <p:pic>
        <p:nvPicPr>
          <p:cNvPr id="4" name="Google Shape;101;p34" title="Sample 4.png">
            <a:extLst>
              <a:ext uri="{FF2B5EF4-FFF2-40B4-BE49-F238E27FC236}">
                <a16:creationId xmlns:a16="http://schemas.microsoft.com/office/drawing/2014/main" id="{5D5E52CE-AE3C-E2F0-F00C-3C5004D7B658}"/>
              </a:ext>
            </a:extLst>
          </p:cNvPr>
          <p:cNvPicPr preferRelativeResize="0"/>
          <p:nvPr/>
        </p:nvPicPr>
        <p:blipFill rotWithShape="1">
          <a:blip r:embed="rId3">
            <a:alphaModFix/>
          </a:blip>
          <a:srcRect l="53212" t="8266" r="8503" b="84075"/>
          <a:stretch>
            <a:fillRect/>
          </a:stretch>
        </p:blipFill>
        <p:spPr>
          <a:xfrm>
            <a:off x="4634471" y="1454974"/>
            <a:ext cx="3410419" cy="1116776"/>
          </a:xfrm>
          <a:prstGeom prst="rect">
            <a:avLst/>
          </a:prstGeom>
          <a:noFill/>
          <a:ln>
            <a:noFill/>
          </a:ln>
        </p:spPr>
      </p:pic>
      <p:pic>
        <p:nvPicPr>
          <p:cNvPr id="5" name="Google Shape;101;p34" title="Sample 4.png">
            <a:extLst>
              <a:ext uri="{FF2B5EF4-FFF2-40B4-BE49-F238E27FC236}">
                <a16:creationId xmlns:a16="http://schemas.microsoft.com/office/drawing/2014/main" id="{77C24469-C873-9C31-C004-0D28C56B4C72}"/>
              </a:ext>
            </a:extLst>
          </p:cNvPr>
          <p:cNvPicPr preferRelativeResize="0"/>
          <p:nvPr/>
        </p:nvPicPr>
        <p:blipFill rotWithShape="1">
          <a:blip r:embed="rId3">
            <a:alphaModFix/>
          </a:blip>
          <a:srcRect l="53212" t="23131" r="8503" b="69428"/>
          <a:stretch>
            <a:fillRect/>
          </a:stretch>
        </p:blipFill>
        <p:spPr>
          <a:xfrm>
            <a:off x="4572000" y="3802902"/>
            <a:ext cx="3410419" cy="1085040"/>
          </a:xfrm>
          <a:prstGeom prst="rect">
            <a:avLst/>
          </a:prstGeom>
          <a:noFill/>
          <a:ln>
            <a:noFill/>
          </a:ln>
        </p:spPr>
      </p:pic>
      <p:pic>
        <p:nvPicPr>
          <p:cNvPr id="6" name="Google Shape;101;p34" title="Sample 4.png">
            <a:extLst>
              <a:ext uri="{FF2B5EF4-FFF2-40B4-BE49-F238E27FC236}">
                <a16:creationId xmlns:a16="http://schemas.microsoft.com/office/drawing/2014/main" id="{2AD3C06F-DD4F-E15C-A741-1954AE367E11}"/>
              </a:ext>
            </a:extLst>
          </p:cNvPr>
          <p:cNvPicPr preferRelativeResize="0"/>
          <p:nvPr/>
        </p:nvPicPr>
        <p:blipFill rotWithShape="1">
          <a:blip r:embed="rId3">
            <a:alphaModFix/>
          </a:blip>
          <a:srcRect l="53212" t="17844" r="8503" b="76634"/>
          <a:stretch>
            <a:fillRect/>
          </a:stretch>
        </p:blipFill>
        <p:spPr>
          <a:xfrm>
            <a:off x="4634471" y="2849493"/>
            <a:ext cx="3410419" cy="805081"/>
          </a:xfrm>
          <a:prstGeom prst="rect">
            <a:avLst/>
          </a:prstGeom>
          <a:noFill/>
          <a:ln>
            <a:noFill/>
          </a:ln>
        </p:spPr>
      </p:pic>
    </p:spTree>
    <p:extLst>
      <p:ext uri="{BB962C8B-B14F-4D97-AF65-F5344CB8AC3E}">
        <p14:creationId xmlns:p14="http://schemas.microsoft.com/office/powerpoint/2010/main" val="4154796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7B6BA-0199-5055-3CC8-440977E8F7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A0FBA9-FFB2-3D66-37FA-BC1E93B01B9B}"/>
              </a:ext>
            </a:extLst>
          </p:cNvPr>
          <p:cNvSpPr>
            <a:spLocks noGrp="1"/>
          </p:cNvSpPr>
          <p:nvPr>
            <p:ph type="title"/>
          </p:nvPr>
        </p:nvSpPr>
        <p:spPr/>
        <p:txBody>
          <a:bodyPr rtlCol="0">
            <a:normAutofit/>
          </a:bodyPr>
          <a:lstStyle/>
          <a:p>
            <a:pPr fontAlgn="auto">
              <a:spcAft>
                <a:spcPts val="0"/>
              </a:spcAft>
              <a:defRPr/>
            </a:pPr>
            <a:r>
              <a:rPr lang="en-US" dirty="0"/>
              <a:t>Handwriting Analysis</a:t>
            </a:r>
          </a:p>
        </p:txBody>
      </p:sp>
      <p:graphicFrame>
        <p:nvGraphicFramePr>
          <p:cNvPr id="3" name="Table 2">
            <a:extLst>
              <a:ext uri="{FF2B5EF4-FFF2-40B4-BE49-F238E27FC236}">
                <a16:creationId xmlns:a16="http://schemas.microsoft.com/office/drawing/2014/main" id="{64702D17-85EB-ED57-4DBB-FD0AEAF08BCB}"/>
              </a:ext>
            </a:extLst>
          </p:cNvPr>
          <p:cNvGraphicFramePr>
            <a:graphicFrameLocks noGrp="1"/>
          </p:cNvGraphicFramePr>
          <p:nvPr>
            <p:extLst>
              <p:ext uri="{D42A27DB-BD31-4B8C-83A1-F6EECF244321}">
                <p14:modId xmlns:p14="http://schemas.microsoft.com/office/powerpoint/2010/main" val="3255424759"/>
              </p:ext>
            </p:extLst>
          </p:nvPr>
        </p:nvGraphicFramePr>
        <p:xfrm>
          <a:off x="757344" y="1287493"/>
          <a:ext cx="7319857" cy="3581369"/>
        </p:xfrm>
        <a:graphic>
          <a:graphicData uri="http://schemas.openxmlformats.org/drawingml/2006/table">
            <a:tbl>
              <a:tblPr firstRow="1" bandRow="1">
                <a:noFill/>
              </a:tblPr>
              <a:tblGrid>
                <a:gridCol w="1208726">
                  <a:extLst>
                    <a:ext uri="{9D8B030D-6E8A-4147-A177-3AD203B41FA5}">
                      <a16:colId xmlns:a16="http://schemas.microsoft.com/office/drawing/2014/main" val="2970624980"/>
                    </a:ext>
                  </a:extLst>
                </a:gridCol>
                <a:gridCol w="2653861">
                  <a:extLst>
                    <a:ext uri="{9D8B030D-6E8A-4147-A177-3AD203B41FA5}">
                      <a16:colId xmlns:a16="http://schemas.microsoft.com/office/drawing/2014/main" val="242713541"/>
                    </a:ext>
                  </a:extLst>
                </a:gridCol>
                <a:gridCol w="3457270">
                  <a:extLst>
                    <a:ext uri="{9D8B030D-6E8A-4147-A177-3AD203B41FA5}">
                      <a16:colId xmlns:a16="http://schemas.microsoft.com/office/drawing/2014/main" val="1916531101"/>
                    </a:ext>
                  </a:extLst>
                </a:gridCol>
              </a:tblGrid>
              <a:tr h="364556">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Specific Trait</a:t>
                      </a:r>
                      <a:endParaRPr sz="1600" dirty="0">
                        <a:solidFill>
                          <a:schemeClr val="bg1"/>
                        </a:solidFill>
                      </a:endParaRPr>
                    </a:p>
                  </a:txBody>
                  <a:tcPr marL="79142" marR="79142" marT="39571" marB="39571" anchor="ctr">
                    <a:lnR w="9525" cap="flat" cmpd="sng">
                      <a:solidFill>
                        <a:srgbClr val="000000"/>
                      </a:solidFill>
                      <a:prstDash val="solid"/>
                      <a:round/>
                      <a:headEnd type="none" w="sm" len="sm"/>
                      <a:tailEnd type="none" w="sm" len="sm"/>
                    </a:lnR>
                    <a:solidFill>
                      <a:schemeClr val="accent1"/>
                    </a:solidFill>
                  </a:tcPr>
                </a:tc>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Description</a:t>
                      </a:r>
                      <a:endParaRPr sz="1600" dirty="0">
                        <a:solidFill>
                          <a:schemeClr val="bg1"/>
                        </a:solidFill>
                      </a:endParaRPr>
                    </a:p>
                  </a:txBody>
                  <a:tcPr marL="79142" marR="79142" marT="39571" marB="39571"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solidFill>
                      <a:schemeClr val="accent1"/>
                    </a:solidFill>
                  </a:tcPr>
                </a:tc>
                <a:tc>
                  <a:txBody>
                    <a:bodyPr/>
                    <a:lstStyle/>
                    <a:p>
                      <a:pPr marL="0" marR="0" lvl="0" indent="0" algn="ctr" rtl="0">
                        <a:lnSpc>
                          <a:spcPct val="100000"/>
                        </a:lnSpc>
                        <a:spcBef>
                          <a:spcPts val="0"/>
                        </a:spcBef>
                        <a:spcAft>
                          <a:spcPts val="0"/>
                        </a:spcAft>
                        <a:buNone/>
                      </a:pPr>
                      <a:r>
                        <a:rPr lang="en-US" sz="1200" b="1" u="none" strike="noStrike" cap="none" dirty="0">
                          <a:solidFill>
                            <a:schemeClr val="bg1"/>
                          </a:solidFill>
                        </a:rPr>
                        <a:t>Example</a:t>
                      </a:r>
                      <a:endParaRPr sz="1600" dirty="0">
                        <a:solidFill>
                          <a:schemeClr val="bg1"/>
                        </a:solidFill>
                      </a:endParaRPr>
                    </a:p>
                  </a:txBody>
                  <a:tcPr marL="79142" marR="79142" marT="39571" marB="39571" anchor="ctr">
                    <a:lnL w="9525" cap="flat" cmpd="sng">
                      <a:solidFill>
                        <a:srgbClr val="000000"/>
                      </a:solidFill>
                      <a:prstDash val="solid"/>
                      <a:round/>
                      <a:headEnd type="none" w="sm" len="sm"/>
                      <a:tailEnd type="none" w="sm" len="sm"/>
                    </a:lnL>
                    <a:solidFill>
                      <a:schemeClr val="accent1"/>
                    </a:solidFill>
                  </a:tcPr>
                </a:tc>
                <a:extLst>
                  <a:ext uri="{0D108BD9-81ED-4DB2-BD59-A6C34878D82A}">
                    <a16:rowId xmlns:a16="http://schemas.microsoft.com/office/drawing/2014/main" val="3259473930"/>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Continuous</a:t>
                      </a:r>
                      <a:endParaRPr sz="1600" dirty="0"/>
                    </a:p>
                  </a:txBody>
                  <a:tcPr marL="59346" marR="59346" marT="0" marB="0" anchor="ctr">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Do all letters in a word connect or did the writer lift their pen?</a:t>
                      </a:r>
                      <a:endParaRPr sz="1600" dirty="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endParaRPr sz="1200" u="none" strike="noStrike" cap="none"/>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1443581967"/>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Connecting</a:t>
                      </a:r>
                      <a:br>
                        <a:rPr lang="en-US" sz="1600" u="none" strike="noStrike" cap="none" dirty="0">
                          <a:latin typeface="Calibri"/>
                          <a:ea typeface="Calibri"/>
                          <a:cs typeface="Calibri"/>
                          <a:sym typeface="Calibri"/>
                        </a:rPr>
                      </a:br>
                      <a:r>
                        <a:rPr lang="en-US" sz="1600" u="none" strike="noStrike" cap="none" dirty="0">
                          <a:latin typeface="Calibri"/>
                          <a:ea typeface="Calibri"/>
                          <a:cs typeface="Calibri"/>
                          <a:sym typeface="Calibri"/>
                        </a:rPr>
                        <a:t>letters</a:t>
                      </a:r>
                      <a:endParaRPr sz="1600" dirty="0"/>
                    </a:p>
                  </a:txBody>
                  <a:tcPr marL="59346" marR="59346" marT="0" marB="0" anchor="ctr">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Are capital and lowercase letters continuous?</a:t>
                      </a:r>
                      <a:endParaRPr sz="1600" dirty="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None/>
                      </a:pPr>
                      <a:endParaRPr sz="1200" u="none" strike="noStrike" cap="none"/>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795237007"/>
                  </a:ext>
                </a:extLst>
              </a:tr>
              <a:tr h="1072271">
                <a:tc>
                  <a:txBody>
                    <a:bodyPr/>
                    <a:lstStyle/>
                    <a:p>
                      <a:pPr marL="0" marR="0" lvl="0" indent="0" algn="ctr"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Letters</a:t>
                      </a:r>
                      <a:br>
                        <a:rPr lang="en-US" sz="1600" u="none" strike="noStrike" cap="none" dirty="0">
                          <a:latin typeface="Calibri"/>
                          <a:ea typeface="Calibri"/>
                          <a:cs typeface="Calibri"/>
                          <a:sym typeface="Calibri"/>
                        </a:rPr>
                      </a:br>
                      <a:r>
                        <a:rPr lang="en-US" sz="1600" u="none" strike="noStrike" cap="none" dirty="0">
                          <a:latin typeface="Calibri"/>
                          <a:ea typeface="Calibri"/>
                          <a:cs typeface="Calibri"/>
                          <a:sym typeface="Calibri"/>
                        </a:rPr>
                        <a:t>complete</a:t>
                      </a:r>
                    </a:p>
                  </a:txBody>
                  <a:tcPr marL="59346" marR="59346" marT="0" marB="0" anchor="ctr">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solidFill>
                      <a:schemeClr val="bg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u="none" strike="noStrike" cap="none" dirty="0">
                          <a:latin typeface="Calibri"/>
                          <a:ea typeface="Calibri"/>
                          <a:cs typeface="Calibri"/>
                          <a:sym typeface="Calibri"/>
                        </a:rPr>
                        <a:t>Are any letters incomplete or missing parts?</a:t>
                      </a:r>
                      <a:endParaRPr sz="1600" dirty="0"/>
                    </a:p>
                  </a:txBody>
                  <a:tcPr marL="59346" marR="59346"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solidFill>
                      <a:schemeClr val="bg1"/>
                    </a:solidFill>
                  </a:tcPr>
                </a:tc>
                <a:tc>
                  <a:txBody>
                    <a:bodyPr/>
                    <a:lstStyle/>
                    <a:p>
                      <a:pPr marL="0" marR="0" lvl="0" indent="0" algn="l" rtl="0">
                        <a:lnSpc>
                          <a:spcPct val="100000"/>
                        </a:lnSpc>
                        <a:spcBef>
                          <a:spcPts val="0"/>
                        </a:spcBef>
                        <a:spcAft>
                          <a:spcPts val="0"/>
                        </a:spcAft>
                        <a:buNone/>
                      </a:pPr>
                      <a:endParaRPr sz="1200" u="none" strike="noStrike" cap="none" dirty="0"/>
                    </a:p>
                  </a:txBody>
                  <a:tcPr marL="79142" marR="79142" marT="39571" marB="39571">
                    <a:lnL w="9525" cap="flat" cmpd="sng">
                      <a:solidFill>
                        <a:srgbClr val="000000"/>
                      </a:solidFill>
                      <a:prstDash val="solid"/>
                      <a:round/>
                      <a:headEnd type="none" w="sm" len="sm"/>
                      <a:tailEnd type="none" w="sm" len="sm"/>
                    </a:lnL>
                    <a:solidFill>
                      <a:schemeClr val="bg1"/>
                    </a:solidFill>
                  </a:tcPr>
                </a:tc>
                <a:extLst>
                  <a:ext uri="{0D108BD9-81ED-4DB2-BD59-A6C34878D82A}">
                    <a16:rowId xmlns:a16="http://schemas.microsoft.com/office/drawing/2014/main" val="3075951064"/>
                  </a:ext>
                </a:extLst>
              </a:tr>
            </a:tbl>
          </a:graphicData>
        </a:graphic>
      </p:graphicFrame>
      <p:pic>
        <p:nvPicPr>
          <p:cNvPr id="7" name="Google Shape;108;p35" title="Sample 3.png">
            <a:extLst>
              <a:ext uri="{FF2B5EF4-FFF2-40B4-BE49-F238E27FC236}">
                <a16:creationId xmlns:a16="http://schemas.microsoft.com/office/drawing/2014/main" id="{7D56632C-9D21-69E5-B7D8-AECC01DF8868}"/>
              </a:ext>
            </a:extLst>
          </p:cNvPr>
          <p:cNvPicPr preferRelativeResize="0"/>
          <p:nvPr/>
        </p:nvPicPr>
        <p:blipFill rotWithShape="1">
          <a:blip r:embed="rId3">
            <a:alphaModFix/>
          </a:blip>
          <a:srcRect l="49122" t="28313" r="12883" b="50227"/>
          <a:stretch/>
        </p:blipFill>
        <p:spPr>
          <a:xfrm>
            <a:off x="4224052" y="1382909"/>
            <a:ext cx="3889947" cy="3710271"/>
          </a:xfrm>
          <a:prstGeom prst="rect">
            <a:avLst/>
          </a:prstGeom>
          <a:noFill/>
          <a:ln>
            <a:noFill/>
          </a:ln>
        </p:spPr>
      </p:pic>
    </p:spTree>
    <p:extLst>
      <p:ext uri="{BB962C8B-B14F-4D97-AF65-F5344CB8AC3E}">
        <p14:creationId xmlns:p14="http://schemas.microsoft.com/office/powerpoint/2010/main" val="2328800846"/>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02DC2DEC-ED14-46D2-92D2-CE7973B77C9B}"/>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92F950AD-31EE-4ABC-AB96-5F978758D64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37</TotalTime>
  <Words>1543</Words>
  <Application>Microsoft Office PowerPoint</Application>
  <PresentationFormat>On-screen Show (16:9)</PresentationFormat>
  <Paragraphs>151</Paragraphs>
  <Slides>27</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Aptos Display</vt:lpstr>
      <vt:lpstr>Arial</vt:lpstr>
      <vt:lpstr>Calibri</vt:lpstr>
      <vt:lpstr>Courier New</vt:lpstr>
      <vt:lpstr>System Font Regular</vt:lpstr>
      <vt:lpstr>Wingdings</vt:lpstr>
      <vt:lpstr>Custom Design</vt:lpstr>
      <vt:lpstr>1_Custom Design</vt:lpstr>
      <vt:lpstr>PowerPoint Presentation</vt:lpstr>
      <vt:lpstr>“The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vt:lpstr>
      <vt:lpstr>Held for Ransom </vt:lpstr>
      <vt:lpstr>Essential Question</vt:lpstr>
      <vt:lpstr>Learning Objectives</vt:lpstr>
      <vt:lpstr> Document Analysis</vt:lpstr>
      <vt:lpstr>Handwriting Analysis</vt:lpstr>
      <vt:lpstr>Handwriting Analysis</vt:lpstr>
      <vt:lpstr>Handwriting Analysis</vt:lpstr>
      <vt:lpstr>Handwriting Analysis</vt:lpstr>
      <vt:lpstr>Handwriting Analysis</vt:lpstr>
      <vt:lpstr>Handwriting Analysis</vt:lpstr>
      <vt:lpstr>Comparing Analyses</vt:lpstr>
      <vt:lpstr>Comparing Analyses</vt:lpstr>
      <vt:lpstr>Window Notes</vt:lpstr>
      <vt:lpstr>Document Analysis</vt:lpstr>
      <vt:lpstr>Document Analysis</vt:lpstr>
      <vt:lpstr>Handwriting Analysis</vt:lpstr>
      <vt:lpstr>Handwriting Analysis</vt:lpstr>
      <vt:lpstr>Shortcomings of Handwriting Analysis</vt:lpstr>
      <vt:lpstr>Ransom Note Analysis</vt:lpstr>
      <vt:lpstr>Ransom Note Analysis</vt:lpstr>
      <vt:lpstr>Expert Testimony</vt:lpstr>
      <vt:lpstr>Expert Testimony</vt:lpstr>
      <vt:lpstr>Expert Testimony: Intro &amp; Conclusion</vt:lpstr>
      <vt:lpstr>Expert Testimony: Arguments</vt:lpstr>
      <vt:lpstr>Handwriting Analysis and Expert Testimony</vt:lpstr>
    </vt:vector>
  </TitlesOfParts>
  <Manager/>
  <Company>University of Oklahoma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Lieu, Mary</dc:creator>
  <cp:keywords/>
  <dc:description/>
  <cp:lastModifiedBy>Lieu, Mary</cp:lastModifiedBy>
  <cp:revision>1</cp:revision>
  <dcterms:created xsi:type="dcterms:W3CDTF">2026-04-21T18:22:23Z</dcterms:created>
  <dcterms:modified xsi:type="dcterms:W3CDTF">2026-04-21T18:59:52Z</dcterms:modified>
  <cp:category/>
</cp:coreProperties>
</file>