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AdVUgfi686Al/+hh2D5yPWYPd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B089-7372-1847-8754-CF45D233747D}" v="3" dt="2024-11-19T19:37:2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313"/>
    <p:restoredTop sz="94658"/>
  </p:normalViewPr>
  <p:slideViewPr>
    <p:cSldViewPr snapToGrid="0">
      <p:cViewPr varScale="1">
        <p:scale>
          <a:sx n="143" d="100"/>
          <a:sy n="143" d="100"/>
        </p:scale>
        <p:origin x="29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67429a2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67429a2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bbfe9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bbfe9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bbfe97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bbfe97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bbfe97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bbfe97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2bbfe97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2bbfe971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a50550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62a50550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2a505501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62a505501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67429a2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67429a2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One-pager. Strategies. https://learn.k20center.ou.edu/strategy/72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One-pager. Strategies. https://learn.k20center.ou.edu/strategy/72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67429a2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67429a2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Illumination. (2024, January 28). </a:t>
            </a:r>
            <a:r>
              <a:rPr lang="en-US" i="1" dirty="0"/>
              <a:t>Despicable Me 4 | Official trailer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=qQlr9-rF32A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Think-Pair-Share.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Answer: 16 inches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a50550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62a505501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Answer: 6 inches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a50550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62a50550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Answer: 20 by 18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a50550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62a50550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Qlr9-rF32A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a5055018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Proportions </a:t>
            </a:r>
            <a:endParaRPr dirty="0"/>
          </a:p>
        </p:txBody>
      </p:sp>
      <p:sp>
        <p:nvSpPr>
          <p:cNvPr id="114" name="Google Shape;114;g62a5055018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grid paper, draw three rectangles with the following dimensions:</a:t>
            </a:r>
          </a:p>
          <a:p>
            <a:pPr indent="-457200"/>
            <a:r>
              <a:rPr lang="en-US" dirty="0"/>
              <a:t>10 by 8</a:t>
            </a:r>
          </a:p>
          <a:p>
            <a:pPr indent="-457200"/>
            <a:r>
              <a:rPr lang="en-US" dirty="0"/>
              <a:t>20 by 16</a:t>
            </a:r>
          </a:p>
          <a:p>
            <a:pPr indent="-457200"/>
            <a:r>
              <a:rPr lang="en-US" dirty="0"/>
              <a:t>20 by 18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Which rectangle looks “different” from the other two?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a5055018_0_16"/>
          <p:cNvSpPr txBox="1">
            <a:spLocks noGrp="1"/>
          </p:cNvSpPr>
          <p:nvPr>
            <p:ph type="title"/>
          </p:nvPr>
        </p:nvSpPr>
        <p:spPr>
          <a:xfrm>
            <a:off x="417300" y="2987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Setting Up Ratios</a:t>
            </a:r>
            <a:endParaRPr dirty="0"/>
          </a:p>
        </p:txBody>
      </p:sp>
      <p:sp>
        <p:nvSpPr>
          <p:cNvPr id="120" name="Google Shape;120;g62a5055018_0_16"/>
          <p:cNvSpPr txBox="1">
            <a:spLocks noGrp="1"/>
          </p:cNvSpPr>
          <p:nvPr>
            <p:ph type="body" idx="1"/>
          </p:nvPr>
        </p:nvSpPr>
        <p:spPr>
          <a:xfrm>
            <a:off x="457200" y="1274074"/>
            <a:ext cx="8229600" cy="3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400" dirty="0"/>
              <a:t>Find an elbow partner. </a:t>
            </a:r>
          </a:p>
          <a:p>
            <a:pPr indent="-457200"/>
            <a:r>
              <a:rPr lang="en-US" sz="2400" dirty="0"/>
              <a:t>Choose two of the rectangles from the last slide. </a:t>
            </a:r>
          </a:p>
          <a:p>
            <a:pPr indent="-457200"/>
            <a:r>
              <a:rPr lang="en-US" sz="2400" dirty="0"/>
              <a:t>Create a proportion that compares the measurements of the two rectangles using fractions. </a:t>
            </a:r>
            <a:endParaRPr sz="2400" dirty="0"/>
          </a:p>
        </p:txBody>
      </p:sp>
      <p:pic>
        <p:nvPicPr>
          <p:cNvPr id="3" name="Picture 2" descr="A pair of pasta on a black background&#10;&#10;Description automatically generated">
            <a:extLst>
              <a:ext uri="{FF2B5EF4-FFF2-40B4-BE49-F238E27FC236}">
                <a16:creationId xmlns:a16="http://schemas.microsoft.com/office/drawing/2014/main" id="{316E84D0-3936-5CAC-1EB9-4763F54B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78" y="513799"/>
            <a:ext cx="1241302" cy="760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67429a230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Arrangements</a:t>
            </a:r>
            <a:endParaRPr dirty="0"/>
          </a:p>
        </p:txBody>
      </p:sp>
      <p:sp>
        <p:nvSpPr>
          <p:cNvPr id="2" name="Google Shape;127;g3167429a230_0_6">
            <a:extLst>
              <a:ext uri="{FF2B5EF4-FFF2-40B4-BE49-F238E27FC236}">
                <a16:creationId xmlns:a16="http://schemas.microsoft.com/office/drawing/2014/main" id="{5D472F1B-8945-4A38-80D8-FF437EDBC6CF}"/>
              </a:ext>
            </a:extLst>
          </p:cNvPr>
          <p:cNvSpPr txBox="1">
            <a:spLocks/>
          </p:cNvSpPr>
          <p:nvPr/>
        </p:nvSpPr>
        <p:spPr>
          <a:xfrm>
            <a:off x="457200" y="138546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457200"/>
            <a:r>
              <a:rPr lang="en-US" dirty="0"/>
              <a:t>Find another pair who compared the same rectangles. </a:t>
            </a:r>
          </a:p>
          <a:p>
            <a:pPr indent="-457200"/>
            <a:r>
              <a:rPr lang="en-US" dirty="0"/>
              <a:t>Discuss similarities and differences in your arrangements. </a:t>
            </a:r>
          </a:p>
          <a:p>
            <a:pPr indent="-457200"/>
            <a:r>
              <a:rPr lang="en-US" dirty="0"/>
              <a:t>Prepare to share out what you learned from each other.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bbfe971c_0_0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Cross-Multiplication Method</a:t>
            </a:r>
            <a:endParaRPr dirty="0"/>
          </a:p>
        </p:txBody>
      </p:sp>
      <p:sp>
        <p:nvSpPr>
          <p:cNvPr id="133" name="Google Shape;133;g62bbfe971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For the first example: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659298"/>
                </a:solidFill>
              </a:rPr>
              <a:t>20</a:t>
            </a:r>
            <a:r>
              <a:rPr lang="en-US" dirty="0"/>
              <a:t> × </a:t>
            </a:r>
            <a:r>
              <a:rPr lang="en-US" dirty="0">
                <a:solidFill>
                  <a:srgbClr val="659298"/>
                </a:solidFill>
              </a:rPr>
              <a:t>8</a:t>
            </a:r>
            <a:r>
              <a:rPr lang="en-US" dirty="0"/>
              <a:t> = 160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160 ÷ </a:t>
            </a:r>
            <a:r>
              <a:rPr lang="en-US" dirty="0">
                <a:solidFill>
                  <a:srgbClr val="9A8219"/>
                </a:solidFill>
              </a:rPr>
              <a:t>10</a:t>
            </a:r>
            <a:r>
              <a:rPr lang="en-US" dirty="0"/>
              <a:t> = 16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x</a:t>
            </a:r>
            <a:r>
              <a:rPr lang="en-US" dirty="0"/>
              <a:t> = 16</a:t>
            </a:r>
            <a:endParaRPr dirty="0"/>
          </a:p>
        </p:txBody>
      </p:sp>
      <p:pic>
        <p:nvPicPr>
          <p:cNvPr id="134" name="Google Shape;134;g62bbfe971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063" y="1434613"/>
            <a:ext cx="42576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62bbfe971c_0_0"/>
          <p:cNvSpPr/>
          <p:nvPr/>
        </p:nvSpPr>
        <p:spPr>
          <a:xfrm rot="-1138306">
            <a:off x="4058281" y="2139794"/>
            <a:ext cx="4495818" cy="877857"/>
          </a:xfrm>
          <a:prstGeom prst="ellipse">
            <a:avLst/>
          </a:prstGeom>
          <a:noFill/>
          <a:ln w="762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62bbfe971c_0_0"/>
          <p:cNvSpPr/>
          <p:nvPr/>
        </p:nvSpPr>
        <p:spPr>
          <a:xfrm>
            <a:off x="4337500" y="1672275"/>
            <a:ext cx="1098600" cy="1016100"/>
          </a:xfrm>
          <a:prstGeom prst="ellipse">
            <a:avLst/>
          </a:prstGeom>
          <a:noFill/>
          <a:ln w="76200" cap="flat" cmpd="sng">
            <a:solidFill>
              <a:srgbClr val="9A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62bbfe971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975" y="1381425"/>
            <a:ext cx="4038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62bbfe971c_0_20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Cross-Multiplication Method</a:t>
            </a:r>
            <a:endParaRPr dirty="0"/>
          </a:p>
        </p:txBody>
      </p:sp>
      <p:sp>
        <p:nvSpPr>
          <p:cNvPr id="143" name="Google Shape;143;g62bbfe971c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For the second example: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659298"/>
                </a:solidFill>
              </a:rPr>
              <a:t>20</a:t>
            </a:r>
            <a:r>
              <a:rPr lang="en-US" dirty="0"/>
              <a:t> × </a:t>
            </a:r>
            <a:r>
              <a:rPr lang="en-US" dirty="0">
                <a:solidFill>
                  <a:srgbClr val="659298"/>
                </a:solidFill>
              </a:rPr>
              <a:t>8</a:t>
            </a:r>
            <a:r>
              <a:rPr lang="en-US" dirty="0"/>
              <a:t> = 160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160 ÷ </a:t>
            </a:r>
            <a:r>
              <a:rPr lang="en-US" dirty="0">
                <a:solidFill>
                  <a:srgbClr val="9A8219"/>
                </a:solidFill>
              </a:rPr>
              <a:t>10</a:t>
            </a:r>
            <a:r>
              <a:rPr lang="en-US" dirty="0"/>
              <a:t> = 16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x</a:t>
            </a:r>
            <a:r>
              <a:rPr lang="en-US" dirty="0"/>
              <a:t> = 16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the answer the same? </a:t>
            </a:r>
            <a:endParaRPr dirty="0"/>
          </a:p>
        </p:txBody>
      </p:sp>
      <p:sp>
        <p:nvSpPr>
          <p:cNvPr id="144" name="Google Shape;144;g62bbfe971c_0_20"/>
          <p:cNvSpPr/>
          <p:nvPr/>
        </p:nvSpPr>
        <p:spPr>
          <a:xfrm rot="-1138306">
            <a:off x="4134481" y="2063594"/>
            <a:ext cx="4495818" cy="877857"/>
          </a:xfrm>
          <a:prstGeom prst="ellipse">
            <a:avLst/>
          </a:prstGeom>
          <a:noFill/>
          <a:ln w="762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62bbfe971c_0_20"/>
          <p:cNvSpPr/>
          <p:nvPr/>
        </p:nvSpPr>
        <p:spPr>
          <a:xfrm>
            <a:off x="4718500" y="1596075"/>
            <a:ext cx="1098600" cy="1016100"/>
          </a:xfrm>
          <a:prstGeom prst="ellipse">
            <a:avLst/>
          </a:prstGeom>
          <a:noFill/>
          <a:ln w="76200" cap="flat" cmpd="sng">
            <a:solidFill>
              <a:srgbClr val="9A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2bbfe971c_0_5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Dilation Rate Method </a:t>
            </a:r>
            <a:endParaRPr/>
          </a:p>
        </p:txBody>
      </p:sp>
      <p:sp>
        <p:nvSpPr>
          <p:cNvPr id="151" name="Google Shape;151;g62bbfe971c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3954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For the first example: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10 </a:t>
            </a:r>
            <a:r>
              <a:rPr lang="en-US" dirty="0">
                <a:solidFill>
                  <a:srgbClr val="659298"/>
                </a:solidFill>
              </a:rPr>
              <a:t>× 2</a:t>
            </a:r>
            <a:r>
              <a:rPr lang="en-US" dirty="0"/>
              <a:t> = 20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8 </a:t>
            </a:r>
            <a:r>
              <a:rPr lang="en-US" dirty="0">
                <a:solidFill>
                  <a:srgbClr val="659298"/>
                </a:solidFill>
              </a:rPr>
              <a:t>× 2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</a:rPr>
              <a:t>16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= 16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the answer the same? </a:t>
            </a:r>
          </a:p>
        </p:txBody>
      </p:sp>
      <p:pic>
        <p:nvPicPr>
          <p:cNvPr id="152" name="Google Shape;152;g62bbfe971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588" y="1385463"/>
            <a:ext cx="42576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62bbfe971c_0_5"/>
          <p:cNvSpPr/>
          <p:nvPr/>
        </p:nvSpPr>
        <p:spPr>
          <a:xfrm>
            <a:off x="5591225" y="1295875"/>
            <a:ext cx="2235000" cy="473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62bbfe971c_0_5"/>
          <p:cNvSpPr/>
          <p:nvPr/>
        </p:nvSpPr>
        <p:spPr>
          <a:xfrm rot="10800000" flipH="1">
            <a:off x="5452900" y="3429475"/>
            <a:ext cx="2562600" cy="473100"/>
          </a:xfrm>
          <a:prstGeom prst="curvedDownArrow">
            <a:avLst>
              <a:gd name="adj1" fmla="val 25000"/>
              <a:gd name="adj2" fmla="val 50000"/>
              <a:gd name="adj3" fmla="val 25343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2bbfe971c_0_5"/>
          <p:cNvSpPr txBox="1"/>
          <p:nvPr/>
        </p:nvSpPr>
        <p:spPr>
          <a:xfrm>
            <a:off x="6412925" y="1228900"/>
            <a:ext cx="110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× 2</a:t>
            </a:r>
            <a:endParaRPr sz="300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62bbfe971c_0_5"/>
          <p:cNvSpPr txBox="1"/>
          <p:nvPr/>
        </p:nvSpPr>
        <p:spPr>
          <a:xfrm>
            <a:off x="6412925" y="3286300"/>
            <a:ext cx="110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× 2</a:t>
            </a:r>
            <a:endParaRPr sz="300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bbfe971c_0_29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Dilation Rate Method </a:t>
            </a:r>
            <a:endParaRPr dirty="0"/>
          </a:p>
        </p:txBody>
      </p:sp>
      <p:sp>
        <p:nvSpPr>
          <p:cNvPr id="162" name="Google Shape;162;g62bbfe971c_0_2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08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the second example: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 </a:t>
            </a:r>
            <a:r>
              <a:rPr lang="en-US" dirty="0">
                <a:solidFill>
                  <a:srgbClr val="659298"/>
                </a:solidFill>
                <a:latin typeface="Arial"/>
                <a:ea typeface="Arial"/>
                <a:cs typeface="Arial"/>
                <a:sym typeface="Arial"/>
              </a:rPr>
              <a:t>× .8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8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dirty="0">
                <a:solidFill>
                  <a:srgbClr val="659298"/>
                </a:solidFill>
                <a:latin typeface="Arial"/>
                <a:ea typeface="Arial"/>
                <a:cs typeface="Arial"/>
                <a:sym typeface="Arial"/>
              </a:rPr>
              <a:t>× .8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16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16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the answer the same?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" name="Google Shape;163;g62bbfe971c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975" y="1400175"/>
            <a:ext cx="4038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62bbfe971c_0_29"/>
          <p:cNvSpPr/>
          <p:nvPr/>
        </p:nvSpPr>
        <p:spPr>
          <a:xfrm>
            <a:off x="5819825" y="1219675"/>
            <a:ext cx="2235000" cy="473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2bbfe971c_0_29"/>
          <p:cNvSpPr/>
          <p:nvPr/>
        </p:nvSpPr>
        <p:spPr>
          <a:xfrm rot="10800000" flipH="1">
            <a:off x="5819825" y="3353275"/>
            <a:ext cx="2235000" cy="473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62bbfe971c_0_29"/>
          <p:cNvSpPr txBox="1"/>
          <p:nvPr/>
        </p:nvSpPr>
        <p:spPr>
          <a:xfrm>
            <a:off x="6489125" y="1152700"/>
            <a:ext cx="110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× .8</a:t>
            </a:r>
            <a:endParaRPr sz="300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62bbfe971c_0_29"/>
          <p:cNvSpPr txBox="1"/>
          <p:nvPr/>
        </p:nvSpPr>
        <p:spPr>
          <a:xfrm>
            <a:off x="6489125" y="3210100"/>
            <a:ext cx="110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× .8</a:t>
            </a:r>
            <a:endParaRPr sz="300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2a5055018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Toys vs. Us Comparison</a:t>
            </a:r>
            <a:endParaRPr dirty="0"/>
          </a:p>
        </p:txBody>
      </p:sp>
      <p:sp>
        <p:nvSpPr>
          <p:cNvPr id="173" name="Google Shape;173;g62a5055018_0_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Double-check your math on the handout. 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sz="2600" dirty="0"/>
              <a:t>Write out and check some of your proportional relationships. 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sz="2600" dirty="0"/>
              <a:t>For example: toy height vs. member height, toy leg length vs. member leg length.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Change your initial claim as needed.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2a5055018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Your Model Doll</a:t>
            </a:r>
            <a:endParaRPr/>
          </a:p>
        </p:txBody>
      </p:sp>
      <p:sp>
        <p:nvSpPr>
          <p:cNvPr id="179" name="Google Shape;179;g62a5055018_0_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Determine the measurements of a doll version of yourself. Your doll version will have the same height of your group’s toy, but it will be proportional to you. </a:t>
            </a:r>
          </a:p>
          <a:p>
            <a:pPr indent="-457200"/>
            <a:r>
              <a:rPr lang="en-US" dirty="0"/>
              <a:t>Complete the table on the second page of the Toys vs. Us handout. </a:t>
            </a:r>
          </a:p>
          <a:p>
            <a:pPr indent="-457200"/>
            <a:r>
              <a:rPr lang="en-US" dirty="0"/>
              <a:t>Respond to the prompts on your handout using a full paragraph.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67429a230_0_11"/>
          <p:cNvSpPr txBox="1">
            <a:spLocks noGrp="1"/>
          </p:cNvSpPr>
          <p:nvPr>
            <p:ph type="title"/>
          </p:nvPr>
        </p:nvSpPr>
        <p:spPr>
          <a:xfrm>
            <a:off x="359346" y="11880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One-Pager</a:t>
            </a:r>
            <a:endParaRPr dirty="0"/>
          </a:p>
        </p:txBody>
      </p:sp>
      <p:pic>
        <p:nvPicPr>
          <p:cNvPr id="3" name="Picture 2" descr="A paper with lines and dots&#10;&#10;Description automatically generated">
            <a:extLst>
              <a:ext uri="{FF2B5EF4-FFF2-40B4-BE49-F238E27FC236}">
                <a16:creationId xmlns:a16="http://schemas.microsoft.com/office/drawing/2014/main" id="{AC6E2522-C5D6-F1C2-7C2C-328219CA4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62" y="-8"/>
            <a:ext cx="1402680" cy="14026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0301E-0B3C-9145-2986-85CC13B76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46" y="1060435"/>
            <a:ext cx="7848989" cy="4083065"/>
          </a:xfrm>
        </p:spPr>
        <p:txBody>
          <a:bodyPr/>
          <a:lstStyle/>
          <a:p>
            <a:r>
              <a:rPr lang="en-US" dirty="0"/>
              <a:t>Create a border around your paper that represents a theme or concept from the lesson. </a:t>
            </a:r>
          </a:p>
          <a:p>
            <a:r>
              <a:rPr lang="en-US" dirty="0"/>
              <a:t>Write the title of the lesson. </a:t>
            </a:r>
          </a:p>
          <a:p>
            <a:r>
              <a:rPr lang="en-US" dirty="0"/>
              <a:t>Sketch a doll or figure that is proportional to you based on the measurements you calculated in the center of the paper. Your doll should:</a:t>
            </a:r>
          </a:p>
          <a:p>
            <a:pPr lvl="1"/>
            <a:r>
              <a:rPr lang="en-US" dirty="0"/>
              <a:t>Reflect your calculations in the last column of your handout.</a:t>
            </a:r>
          </a:p>
          <a:p>
            <a:pPr lvl="1"/>
            <a:r>
              <a:rPr lang="en-US" dirty="0"/>
              <a:t>Be labeled with your calculated measurements.</a:t>
            </a:r>
          </a:p>
          <a:p>
            <a:pPr lvl="1"/>
            <a:r>
              <a:rPr lang="en-US" dirty="0"/>
              <a:t>Be drawn accurately to the best of your abilities.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How Big Should I Be?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Proportional Reasoning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34F9-A0BF-7B0F-E617-CDA2F9B2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B63E2-70BD-A1F7-C2D2-1F655EFCD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At the bottom of your paper, respond to the following prompt in a complete paragraph:</a:t>
            </a:r>
          </a:p>
          <a:p>
            <a:pPr lvl="1"/>
            <a:r>
              <a:rPr lang="en-US" sz="2600" dirty="0"/>
              <a:t>Think about animated movies and video games. What do you think is the purpose of creating characters with accurate and inaccurate proportions?</a:t>
            </a:r>
          </a:p>
          <a:p>
            <a:pPr marL="6350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A paper with lines and dots&#10;&#10;Description automatically generated">
            <a:extLst>
              <a:ext uri="{FF2B5EF4-FFF2-40B4-BE49-F238E27FC236}">
                <a16:creationId xmlns:a16="http://schemas.microsoft.com/office/drawing/2014/main" id="{C5E076CE-62DB-3512-F8F0-D2880FEA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20" y="48930"/>
            <a:ext cx="1402680" cy="14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19C-40B4-9199-DE00-C20FC419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C7401A48-011E-35B2-9BA8-6BE7787BE3ED}"/>
              </a:ext>
            </a:extLst>
          </p:cNvPr>
          <p:cNvSpPr txBox="1"/>
          <p:nvPr/>
        </p:nvSpPr>
        <p:spPr>
          <a:xfrm>
            <a:off x="530352" y="2009394"/>
            <a:ext cx="7344000" cy="26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and why do animators and toy makers use proportions in their craft? </a:t>
            </a:r>
            <a:endParaRPr sz="2400" b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38BA-337E-01C7-13CA-6EAAB115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4" name="Google Shape;115;p3">
            <a:extLst>
              <a:ext uri="{FF2B5EF4-FFF2-40B4-BE49-F238E27FC236}">
                <a16:creationId xmlns:a16="http://schemas.microsoft.com/office/drawing/2014/main" id="{7A3311C2-C314-9C36-EBA1-E1CAE73D6356}"/>
              </a:ext>
            </a:extLst>
          </p:cNvPr>
          <p:cNvSpPr txBox="1"/>
          <p:nvPr/>
        </p:nvSpPr>
        <p:spPr>
          <a:xfrm>
            <a:off x="530352" y="2009394"/>
            <a:ext cx="7344000" cy="26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 knowledge of ratios and proportions to solve relationships between similar geometric figures.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 a wid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variety of problem-solving strategies (identify a pattern, use equivalent representation) to solve problems from within and outside of mathematics.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various type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of logic reasoning in mathematical contexts and real-world situations</a:t>
            </a:r>
            <a:endParaRPr sz="2000" b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2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Despicable Me 4 | Official Trailer">
            <a:hlinkClick r:id="" action="ppaction://media"/>
            <a:extLst>
              <a:ext uri="{FF2B5EF4-FFF2-40B4-BE49-F238E27FC236}">
                <a16:creationId xmlns:a16="http://schemas.microsoft.com/office/drawing/2014/main" id="{C942449D-CE46-50E6-9EB5-A620737465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4506" y="561766"/>
            <a:ext cx="7114988" cy="401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457200" y="1399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457200" y="1393793"/>
            <a:ext cx="8229600" cy="33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Consider the following questions: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notice about the people in the movie trailer?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their features realistic? Why or why not?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Share your thoughts with your partner.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" name="Picture 2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FEB06B3A-2514-3D81-89B2-07B6CC4E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88" y="139991"/>
            <a:ext cx="1694629" cy="7921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457200" y="36843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Toys vs. Us </a:t>
            </a:r>
            <a:endParaRPr dirty="0"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457200" y="1225832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Take the measurements listed on your handout of both your toy and your group members. Record the measurements on your handout.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Develop a plan to determine if your toy is proportional to your group members.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your plan and your measurements to compare the toy to your group.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Make a claim, backed by evidence, that states whether your toy is proportional to your group members.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Proportions </a:t>
            </a:r>
            <a:endParaRPr dirty="0"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If a picture is 10 inches wide and 8 inches tall, what would the height of a proportional picture be if the width were increased to 20 inches?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a5055018_0_4"/>
          <p:cNvSpPr txBox="1">
            <a:spLocks noGrp="1"/>
          </p:cNvSpPr>
          <p:nvPr>
            <p:ph type="title"/>
          </p:nvPr>
        </p:nvSpPr>
        <p:spPr>
          <a:xfrm>
            <a:off x="457200" y="4811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Proportions </a:t>
            </a:r>
            <a:endParaRPr/>
          </a:p>
        </p:txBody>
      </p:sp>
      <p:sp>
        <p:nvSpPr>
          <p:cNvPr id="108" name="Google Shape;108;g62a5055018_0_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 car is 15 feet long and 9 feet wide.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If a scale model of the car had a length of 10 inches, what would the width be?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810</Words>
  <Application>Microsoft Office PowerPoint</Application>
  <PresentationFormat>On-screen Show (16:9)</PresentationFormat>
  <Paragraphs>97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Constantia</vt:lpstr>
      <vt:lpstr>Georgia</vt:lpstr>
      <vt:lpstr>Calibri</vt:lpstr>
      <vt:lpstr>Arial</vt:lpstr>
      <vt:lpstr>LEARN theme</vt:lpstr>
      <vt:lpstr>PowerPoint Presentation</vt:lpstr>
      <vt:lpstr>How Big Should I Be?</vt:lpstr>
      <vt:lpstr>Essential Question</vt:lpstr>
      <vt:lpstr>Lesson Objectives</vt:lpstr>
      <vt:lpstr>PowerPoint Presentation</vt:lpstr>
      <vt:lpstr>Think-Pair-Share</vt:lpstr>
      <vt:lpstr>Toys vs. Us </vt:lpstr>
      <vt:lpstr>Proportions </vt:lpstr>
      <vt:lpstr>Proportions </vt:lpstr>
      <vt:lpstr>Proportions </vt:lpstr>
      <vt:lpstr>Setting Up Ratios</vt:lpstr>
      <vt:lpstr>Compare Arrangements</vt:lpstr>
      <vt:lpstr>Cross-Multiplication Method</vt:lpstr>
      <vt:lpstr>Cross-Multiplication Method</vt:lpstr>
      <vt:lpstr>Dilation Rate Method </vt:lpstr>
      <vt:lpstr>Dilation Rate Method </vt:lpstr>
      <vt:lpstr>Toys vs. Us Comparison</vt:lpstr>
      <vt:lpstr>Your Model Doll</vt:lpstr>
      <vt:lpstr>One-Pager</vt:lpstr>
      <vt:lpstr>One-Pager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McNaughton, Jason M.</cp:lastModifiedBy>
  <cp:revision>7</cp:revision>
  <dcterms:modified xsi:type="dcterms:W3CDTF">2024-11-21T00:07:33Z</dcterms:modified>
</cp:coreProperties>
</file>