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0" r:id="rId6"/>
    <p:sldId id="264" r:id="rId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Condensed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28D8C-E6C6-4CFB-A163-73C7BC8EF0C5}" v="1" dt="2023-07-06T15:51:22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884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69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91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27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10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2837700"/>
            <a:ext cx="3458700" cy="2305800"/>
            <a:chOff x="310150" y="-217625"/>
            <a:chExt cx="3458700" cy="2305800"/>
          </a:xfrm>
        </p:grpSpPr>
        <p:grpSp>
          <p:nvGrpSpPr>
            <p:cNvPr id="11" name="Shape 11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2" name="Shape 12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9" name="Shape 19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5" name="Shape 25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26" name="Shape 2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7" name="Shape 2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3" name="Shape 3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4" name="Shape 3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40" name="Shape 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8150" y="2017600"/>
            <a:ext cx="4707699" cy="110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1A283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5" name="Shape 215"/>
          <p:cNvGrpSpPr/>
          <p:nvPr/>
        </p:nvGrpSpPr>
        <p:grpSpPr>
          <a:xfrm flipH="1">
            <a:off x="5685300" y="2837825"/>
            <a:ext cx="3458700" cy="2305800"/>
            <a:chOff x="803750" y="-275225"/>
            <a:chExt cx="3458700" cy="2305800"/>
          </a:xfrm>
        </p:grpSpPr>
        <p:grpSp>
          <p:nvGrpSpPr>
            <p:cNvPr id="216" name="Shape 21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17" name="Shape 21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24" name="Shape 22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9" name="Shape 22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rgbClr val="1A2836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 lang="en"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9A821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5" name="Shape 235"/>
          <p:cNvGrpSpPr/>
          <p:nvPr/>
        </p:nvGrpSpPr>
        <p:grpSpPr>
          <a:xfrm rot="10800000" flipH="1">
            <a:off x="5685300" y="2837700"/>
            <a:ext cx="3458700" cy="2305800"/>
            <a:chOff x="5685300" y="0"/>
            <a:chExt cx="3458700" cy="2305800"/>
          </a:xfrm>
        </p:grpSpPr>
        <p:grpSp>
          <p:nvGrpSpPr>
            <p:cNvPr id="236" name="Shape 23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37" name="Shape 23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44" name="Shape 24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9" name="Shape 24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rgbClr val="9A8219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434343"/>
                </a:solidFill>
              </a:rPr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58" name="Shape 258"/>
          <p:cNvSpPr/>
          <p:nvPr/>
        </p:nvSpPr>
        <p:spPr>
          <a:xfrm rot="10800000">
            <a:off x="0" y="0"/>
            <a:ext cx="9144000" cy="185400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9" name="Shape 259"/>
          <p:cNvGrpSpPr/>
          <p:nvPr/>
        </p:nvGrpSpPr>
        <p:grpSpPr>
          <a:xfrm>
            <a:off x="5685300" y="125"/>
            <a:ext cx="3458700" cy="2305800"/>
            <a:chOff x="5685300" y="0"/>
            <a:chExt cx="3458700" cy="2305800"/>
          </a:xfrm>
        </p:grpSpPr>
        <p:grpSp>
          <p:nvGrpSpPr>
            <p:cNvPr id="260" name="Shape 260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61" name="Shape 26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67" name="Shape 267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68" name="Shape 268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9" name="Shape 269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383838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Shape 275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276" name="Shape 276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2" name="Shape 282"/>
          <p:cNvGrpSpPr/>
          <p:nvPr/>
        </p:nvGrpSpPr>
        <p:grpSpPr>
          <a:xfrm>
            <a:off x="-157" y="3772619"/>
            <a:ext cx="2056197" cy="1370798"/>
            <a:chOff x="3274650" y="-614875"/>
            <a:chExt cx="3458700" cy="2305800"/>
          </a:xfrm>
        </p:grpSpPr>
        <p:sp>
          <p:nvSpPr>
            <p:cNvPr id="283" name="Shape 283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red">
    <p:bg>
      <p:bgPr>
        <a:solidFill>
          <a:srgbClr val="6B1214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294" name="Shape 294"/>
          <p:cNvGrpSpPr/>
          <p:nvPr/>
        </p:nvGrpSpPr>
        <p:grpSpPr>
          <a:xfrm rot="10800000">
            <a:off x="5685300" y="0"/>
            <a:ext cx="3458700" cy="2305800"/>
            <a:chOff x="310150" y="-217625"/>
            <a:chExt cx="3458700" cy="2305800"/>
          </a:xfrm>
        </p:grpSpPr>
        <p:grpSp>
          <p:nvGrpSpPr>
            <p:cNvPr id="295" name="Shape 295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296" name="Shape 29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7" name="Shape 29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1" name="Shape 30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02" name="Shape 302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03" name="Shape 30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4" name="Shape 30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8" name="Shape 30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09" name="Shape 309"/>
          <p:cNvGrpSpPr/>
          <p:nvPr/>
        </p:nvGrpSpPr>
        <p:grpSpPr>
          <a:xfrm>
            <a:off x="846" y="3751278"/>
            <a:ext cx="2075219" cy="1383480"/>
            <a:chOff x="310150" y="-217625"/>
            <a:chExt cx="3458700" cy="2305800"/>
          </a:xfrm>
        </p:grpSpPr>
        <p:grpSp>
          <p:nvGrpSpPr>
            <p:cNvPr id="310" name="Shape 310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11" name="Shape 31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2" name="Shape 31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6" name="Shape 31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7" name="Shape 317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18" name="Shape 318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9" name="Shape 319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3" name="Shape 323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blue">
    <p:bg>
      <p:bgPr>
        <a:solidFill>
          <a:srgbClr val="1A2836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327" name="Shape 327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328" name="Shape 328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29" name="Shape 329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0" name="Shape 330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1" name="Shape 331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2" name="Shape 332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4" name="Shape 334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35" name="Shape 335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36" name="Shape 33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7" name="Shape 33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8" name="Shape 33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1" name="Shape 34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42" name="Shape 342"/>
          <p:cNvGrpSpPr/>
          <p:nvPr/>
        </p:nvGrpSpPr>
        <p:grpSpPr>
          <a:xfrm>
            <a:off x="804" y="3757353"/>
            <a:ext cx="2065881" cy="1377254"/>
            <a:chOff x="803750" y="-275225"/>
            <a:chExt cx="3458700" cy="2305800"/>
          </a:xfrm>
        </p:grpSpPr>
        <p:grpSp>
          <p:nvGrpSpPr>
            <p:cNvPr id="343" name="Shape 34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44" name="Shape 34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5" name="Shape 34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9" name="Shape 34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50" name="Shape 350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51" name="Shape 35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2" name="Shape 35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5" name="Shape 35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6" name="Shape 35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265500" y="7240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subTitle" idx="1"/>
          </p:nvPr>
        </p:nvSpPr>
        <p:spPr>
          <a:xfrm>
            <a:off x="265500" y="22939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None/>
              <a:defRPr sz="2100">
                <a:solidFill>
                  <a:srgbClr val="D9D9D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397" name="Shape 397"/>
          <p:cNvGrpSpPr/>
          <p:nvPr/>
        </p:nvGrpSpPr>
        <p:grpSpPr>
          <a:xfrm>
            <a:off x="0" y="2837700"/>
            <a:ext cx="3458700" cy="2305800"/>
            <a:chOff x="3274650" y="-614875"/>
            <a:chExt cx="3458700" cy="2305800"/>
          </a:xfrm>
        </p:grpSpPr>
        <p:sp>
          <p:nvSpPr>
            <p:cNvPr id="398" name="Shape 398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411" name="Shape 411"/>
          <p:cNvGrpSpPr/>
          <p:nvPr/>
        </p:nvGrpSpPr>
        <p:grpSpPr>
          <a:xfrm>
            <a:off x="5685300" y="125"/>
            <a:ext cx="3458700" cy="2305800"/>
            <a:chOff x="5685300" y="0"/>
            <a:chExt cx="3458700" cy="2305800"/>
          </a:xfrm>
        </p:grpSpPr>
        <p:grpSp>
          <p:nvGrpSpPr>
            <p:cNvPr id="412" name="Shape 412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413" name="Shape 41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4" name="Shape 41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7" name="Shape 41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8" name="Shape 41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19" name="Shape 419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420" name="Shape 420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1" name="Shape 421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2" name="Shape 422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4" name="Shape 424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5" name="Shape 425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gray">
    <p:bg>
      <p:bgPr>
        <a:solidFill>
          <a:srgbClr val="43434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None/>
              <a:defRPr sz="2800">
                <a:solidFill>
                  <a:srgbClr val="B7B7B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45" name="Shape 45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46" name="Shape 46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red">
    <p:bg>
      <p:bgPr>
        <a:solidFill>
          <a:srgbClr val="6B1214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None/>
              <a:defRPr sz="2800">
                <a:solidFill>
                  <a:srgbClr val="B7B7B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56" name="Shape 56"/>
          <p:cNvGrpSpPr/>
          <p:nvPr/>
        </p:nvGrpSpPr>
        <p:grpSpPr>
          <a:xfrm rot="10800000">
            <a:off x="5685300" y="0"/>
            <a:ext cx="3458700" cy="2305800"/>
            <a:chOff x="310150" y="-217625"/>
            <a:chExt cx="3458700" cy="2305800"/>
          </a:xfrm>
        </p:grpSpPr>
        <p:grpSp>
          <p:nvGrpSpPr>
            <p:cNvPr id="57" name="Shape 57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58" name="Shape 58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3" name="Shape 63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4" name="Shape 64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65" name="Shape 65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blue">
    <p:bg>
      <p:bgPr>
        <a:solidFill>
          <a:srgbClr val="1A283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None/>
              <a:defRPr sz="2800">
                <a:solidFill>
                  <a:srgbClr val="B7B7B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75" name="Shape 75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76" name="Shape 7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77" name="Shape 7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83" name="Shape 8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84" name="Shape 8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" name="Shape 8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yellow">
    <p:bg>
      <p:bgPr>
        <a:solidFill>
          <a:srgbClr val="9A8219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None/>
              <a:defRPr sz="2800">
                <a:solidFill>
                  <a:srgbClr val="EFEFE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94" name="Shape 94"/>
          <p:cNvGrpSpPr/>
          <p:nvPr/>
        </p:nvGrpSpPr>
        <p:grpSpPr>
          <a:xfrm>
            <a:off x="5685300" y="0"/>
            <a:ext cx="3458700" cy="2305800"/>
            <a:chOff x="5685300" y="0"/>
            <a:chExt cx="3458700" cy="2305800"/>
          </a:xfrm>
        </p:grpSpPr>
        <p:grpSp>
          <p:nvGrpSpPr>
            <p:cNvPr id="95" name="Shape 95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96" name="Shape 9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2" name="Shape 102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03" name="Shape 10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4" name="Shape 10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8" name="Shape 10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43434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12" name="Shape 112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113" name="Shape 113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red">
    <p:bg>
      <p:bgPr>
        <a:solidFill>
          <a:srgbClr val="6B1214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22" name="Shape 122"/>
          <p:cNvGrpSpPr/>
          <p:nvPr/>
        </p:nvGrpSpPr>
        <p:grpSpPr>
          <a:xfrm rot="10800000">
            <a:off x="5685300" y="0"/>
            <a:ext cx="3458700" cy="2305800"/>
            <a:chOff x="310150" y="-217625"/>
            <a:chExt cx="3458700" cy="2305800"/>
          </a:xfrm>
        </p:grpSpPr>
        <p:grpSp>
          <p:nvGrpSpPr>
            <p:cNvPr id="123" name="Shape 123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24" name="Shape 12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31" name="Shape 13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bg>
      <p:bgPr>
        <a:solidFill>
          <a:srgbClr val="9A8219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58" name="Shape 158"/>
          <p:cNvGrpSpPr/>
          <p:nvPr/>
        </p:nvGrpSpPr>
        <p:grpSpPr>
          <a:xfrm>
            <a:off x="5685300" y="0"/>
            <a:ext cx="3458700" cy="2305800"/>
            <a:chOff x="5685300" y="0"/>
            <a:chExt cx="3458700" cy="2305800"/>
          </a:xfrm>
        </p:grpSpPr>
        <p:grpSp>
          <p:nvGrpSpPr>
            <p:cNvPr id="159" name="Shape 159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60" name="Shape 160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6" name="Shape 16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67" name="Shape 16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5" name="Shape 175"/>
          <p:cNvGrpSpPr/>
          <p:nvPr/>
        </p:nvGrpSpPr>
        <p:grpSpPr>
          <a:xfrm rot="10800000" flipH="1">
            <a:off x="5685300" y="2837700"/>
            <a:ext cx="3458700" cy="2305800"/>
            <a:chOff x="5685300" y="0"/>
            <a:chExt cx="3458700" cy="2305800"/>
          </a:xfrm>
        </p:grpSpPr>
        <p:grpSp>
          <p:nvGrpSpPr>
            <p:cNvPr id="176" name="Shape 17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77" name="Shape 17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3" name="Shape 183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84" name="Shape 18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9" name="Shape 18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 lang="en"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7GCCBIgFaQ&amp;index=18&amp;list=PLABF4B6F4347730A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youtube.com/watch?v=BlKc19OUR54" TargetMode="External"/><Relationship Id="rId5" Type="http://schemas.openxmlformats.org/officeDocument/2006/relationships/hyperlink" Target="https://www.youtube.com/watch?v=xO304aoUAWE" TargetMode="External"/><Relationship Id="rId4" Type="http://schemas.openxmlformats.org/officeDocument/2006/relationships/hyperlink" Target="https://www.youtube.com/watch?v=qD4u8Zw-ga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194" y="3248167"/>
            <a:ext cx="4742597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Civil Rights for All – A US History Lesson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734" y="675564"/>
            <a:ext cx="7478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Essential Questions: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1.</a:t>
            </a:r>
            <a:r>
              <a:rPr lang="en-US" sz="2400" i="1" dirty="0">
                <a:solidFill>
                  <a:schemeClr val="bg1"/>
                </a:solidFill>
              </a:rPr>
              <a:t>What should be done when something seems unfair?</a:t>
            </a:r>
          </a:p>
          <a:p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2. Can a social movement impact our lives?  Does it change things?</a:t>
            </a:r>
          </a:p>
          <a:p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3. Can we learn lessons from the past to help us with today's social problems?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147927" y="12430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/>
              <a:t>  What are some important social issues today?  </a:t>
            </a:r>
            <a:endParaRPr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381">
            <a:off x="251554" y="746650"/>
            <a:ext cx="3190217" cy="2098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57" y="2680710"/>
            <a:ext cx="2342206" cy="1753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122">
            <a:off x="3397473" y="655464"/>
            <a:ext cx="2620464" cy="1966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23" y="2799215"/>
            <a:ext cx="2949193" cy="19661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34269" y="2288968"/>
            <a:ext cx="341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0545" y="2144869"/>
            <a:ext cx="341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977">
            <a:off x="6369971" y="852571"/>
            <a:ext cx="2663250" cy="1775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97930" y="2298758"/>
            <a:ext cx="341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3423" y="4280052"/>
            <a:ext cx="341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53327" y="4058201"/>
            <a:ext cx="341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Past social movements have guided others who also felt injustice.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What did the Civil Rights movement teach us about solving social problems?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6" y="1697727"/>
            <a:ext cx="4032404" cy="31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7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265500" y="7240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Video Clips</a:t>
            </a:r>
            <a:endParaRPr dirty="0"/>
          </a:p>
        </p:txBody>
      </p:sp>
      <p:sp>
        <p:nvSpPr>
          <p:cNvPr id="454" name="Shape 454"/>
          <p:cNvSpPr txBox="1">
            <a:spLocks noGrp="1"/>
          </p:cNvSpPr>
          <p:nvPr>
            <p:ph type="subTitle" idx="1"/>
          </p:nvPr>
        </p:nvSpPr>
        <p:spPr>
          <a:xfrm>
            <a:off x="265500" y="22939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dirty="0"/>
              <a:t>As you watch the video clips, take notes of what you learn on the video clip chart.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688006" y="279779"/>
            <a:ext cx="43399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United Farm Workers:</a:t>
            </a:r>
          </a:p>
          <a:p>
            <a:r>
              <a:rPr lang="en-US" u="sng" dirty="0">
                <a:hlinkClick r:id="rId3"/>
              </a:rPr>
              <a:t>https://www.youtube.com/watch?v=e7GCCBIgFaQ&amp;index=18&amp;list=PLABF4B6F4347730A0</a:t>
            </a:r>
            <a:endParaRPr lang="en-US" u="sng" dirty="0"/>
          </a:p>
          <a:p>
            <a:r>
              <a:rPr lang="en-US" dirty="0"/>
              <a:t>Cesar Chavez:  Embrace the Legacy</a:t>
            </a:r>
          </a:p>
          <a:p>
            <a:r>
              <a:rPr lang="en-US" dirty="0"/>
              <a:t>History of Cesar Chavez and the organization of The United Farm Workers movement.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https://www.youtube.com/watch?v=qD4u8Zw-gao</a:t>
            </a:r>
            <a:endParaRPr lang="en-US" dirty="0"/>
          </a:p>
          <a:p>
            <a:r>
              <a:rPr lang="en-US" dirty="0"/>
              <a:t>Cesar Chavez Day- ABC World News</a:t>
            </a:r>
          </a:p>
          <a:p>
            <a:r>
              <a:rPr lang="en-US" dirty="0"/>
              <a:t>The struggle of the United Farm Workers.</a:t>
            </a:r>
          </a:p>
          <a:p>
            <a:endParaRPr lang="en-US" dirty="0"/>
          </a:p>
          <a:p>
            <a:r>
              <a:rPr lang="en-US" b="1" dirty="0"/>
              <a:t>NOW Movement:</a:t>
            </a:r>
          </a:p>
          <a:p>
            <a:r>
              <a:rPr lang="en-US" dirty="0">
                <a:hlinkClick r:id="rId5"/>
              </a:rPr>
              <a:t>https://www.youtube.com/watch?v=xO304aoUAWE</a:t>
            </a:r>
            <a:endParaRPr lang="en-US" dirty="0"/>
          </a:p>
          <a:p>
            <a:r>
              <a:rPr lang="en-US" dirty="0"/>
              <a:t>1950’s Housewife to Women’s Activist:  Betty Friedan</a:t>
            </a:r>
          </a:p>
          <a:p>
            <a:endParaRPr lang="en-US" dirty="0"/>
          </a:p>
          <a:p>
            <a:r>
              <a:rPr lang="en-US" b="1" dirty="0"/>
              <a:t>AIM Movement:</a:t>
            </a:r>
          </a:p>
          <a:p>
            <a:r>
              <a:rPr lang="en-US" dirty="0">
                <a:hlinkClick r:id="rId6"/>
              </a:rPr>
              <a:t>https://www.youtube.com/watch?v=BlKc19OUR54</a:t>
            </a:r>
            <a:endParaRPr lang="en-US" dirty="0"/>
          </a:p>
          <a:p>
            <a:r>
              <a:rPr lang="en-US" dirty="0"/>
              <a:t>The ideas of the American Indian Movement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251" y="182891"/>
            <a:ext cx="8325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Can we learn lessons from the past to help us with today's social problems? 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6" y="1087128"/>
            <a:ext cx="2157598" cy="1665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83" y="2752155"/>
            <a:ext cx="3560249" cy="1992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89" y="2741730"/>
            <a:ext cx="2439366" cy="1783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30" y="860173"/>
            <a:ext cx="3291840" cy="1819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4785" y="1166883"/>
            <a:ext cx="1139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Civil Rights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7299" y="4436588"/>
            <a:ext cx="166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A.I.M.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7213" y="964384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N.O.W.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8878" y="4217739"/>
            <a:ext cx="1922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United Farm Workers</a:t>
            </a:r>
          </a:p>
        </p:txBody>
      </p:sp>
    </p:spTree>
    <p:extLst>
      <p:ext uri="{BB962C8B-B14F-4D97-AF65-F5344CB8AC3E}">
        <p14:creationId xmlns:p14="http://schemas.microsoft.com/office/powerpoint/2010/main" val="2417035325"/>
      </p:ext>
    </p:extLst>
  </p:cSld>
  <p:clrMapOvr>
    <a:masterClrMapping/>
  </p:clrMapOvr>
</p:sld>
</file>

<file path=ppt/theme/theme1.xml><?xml version="1.0" encoding="utf-8"?>
<a:theme xmlns:a="http://schemas.openxmlformats.org/drawingml/2006/main" name="K20 Center General 2016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265</Words>
  <Application>Microsoft Office PowerPoint</Application>
  <PresentationFormat>On-screen Show (16:9)</PresentationFormat>
  <Paragraphs>39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Roboto</vt:lpstr>
      <vt:lpstr>Roboto Condensed</vt:lpstr>
      <vt:lpstr>K20 Center General 2016</vt:lpstr>
      <vt:lpstr>PowerPoint Presentation</vt:lpstr>
      <vt:lpstr>PowerPoint Presentation</vt:lpstr>
      <vt:lpstr>  What are some important social issues today?  </vt:lpstr>
      <vt:lpstr>Past social movements have guided others who also felt injustice.</vt:lpstr>
      <vt:lpstr>Video Clips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for All</dc:title>
  <dc:creator>McHale, Susan</dc:creator>
  <cp:lastModifiedBy>Bigler, Elijah B.</cp:lastModifiedBy>
  <cp:revision>16</cp:revision>
  <dcterms:modified xsi:type="dcterms:W3CDTF">2023-07-06T15:51:25Z</dcterms:modified>
</cp:coreProperties>
</file>