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6" r:id="rId2"/>
  </p:sldMasterIdLst>
  <p:notesMasterIdLst>
    <p:notesMasterId r:id="rId2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g+fV2AgVFtaDvhEuTc6CJIh5Xe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397682-1B93-41B5-95B5-8846AC3788E4}">
  <a:tblStyle styleId="{6E397682-1B93-41B5-95B5-8846AC3788E4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553AC913-A495-401A-A5C7-462476010D7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0" d="100"/>
          <a:sy n="130" d="100"/>
        </p:scale>
        <p:origin x="82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30" Type="http://customschemas.google.com/relationships/presentationmetadata" Target="metadata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cken, Pam" userId="f3aa402d-8a3c-4841-b939-af5e5b41e404" providerId="ADAL" clId="{96DF4C49-949D-46BC-8A6D-EDD8FA8AE5C1}"/>
    <pc:docChg chg="modSld">
      <pc:chgData name="Bracken, Pam" userId="f3aa402d-8a3c-4841-b939-af5e5b41e404" providerId="ADAL" clId="{96DF4C49-949D-46BC-8A6D-EDD8FA8AE5C1}" dt="2025-04-29T15:06:19.611" v="26" actId="13926"/>
      <pc:docMkLst>
        <pc:docMk/>
      </pc:docMkLst>
      <pc:sldChg chg="modSp mod">
        <pc:chgData name="Bracken, Pam" userId="f3aa402d-8a3c-4841-b939-af5e5b41e404" providerId="ADAL" clId="{96DF4C49-949D-46BC-8A6D-EDD8FA8AE5C1}" dt="2025-04-29T15:04:44.124" v="24" actId="20577"/>
        <pc:sldMkLst>
          <pc:docMk/>
          <pc:sldMk cId="0" sldId="257"/>
        </pc:sldMkLst>
        <pc:spChg chg="mod">
          <ac:chgData name="Bracken, Pam" userId="f3aa402d-8a3c-4841-b939-af5e5b41e404" providerId="ADAL" clId="{96DF4C49-949D-46BC-8A6D-EDD8FA8AE5C1}" dt="2025-04-29T15:04:44.124" v="24" actId="20577"/>
          <ac:spMkLst>
            <pc:docMk/>
            <pc:sldMk cId="0" sldId="257"/>
            <ac:spMk id="94" creationId="{00000000-0000-0000-0000-000000000000}"/>
          </ac:spMkLst>
        </pc:spChg>
      </pc:sldChg>
      <pc:sldChg chg="modSp mod">
        <pc:chgData name="Bracken, Pam" userId="f3aa402d-8a3c-4841-b939-af5e5b41e404" providerId="ADAL" clId="{96DF4C49-949D-46BC-8A6D-EDD8FA8AE5C1}" dt="2025-04-15T19:56:32.328" v="0" actId="20577"/>
        <pc:sldMkLst>
          <pc:docMk/>
          <pc:sldMk cId="0" sldId="273"/>
        </pc:sldMkLst>
        <pc:spChg chg="mod">
          <ac:chgData name="Bracken, Pam" userId="f3aa402d-8a3c-4841-b939-af5e5b41e404" providerId="ADAL" clId="{96DF4C49-949D-46BC-8A6D-EDD8FA8AE5C1}" dt="2025-04-15T19:56:32.328" v="0" actId="20577"/>
          <ac:spMkLst>
            <pc:docMk/>
            <pc:sldMk cId="0" sldId="273"/>
            <ac:spMk id="222" creationId="{00000000-0000-0000-0000-000000000000}"/>
          </ac:spMkLst>
        </pc:spChg>
      </pc:sldChg>
      <pc:sldChg chg="modSp mod">
        <pc:chgData name="Bracken, Pam" userId="f3aa402d-8a3c-4841-b939-af5e5b41e404" providerId="ADAL" clId="{96DF4C49-949D-46BC-8A6D-EDD8FA8AE5C1}" dt="2025-04-29T15:06:19.611" v="26" actId="13926"/>
        <pc:sldMkLst>
          <pc:docMk/>
          <pc:sldMk cId="0" sldId="275"/>
        </pc:sldMkLst>
        <pc:spChg chg="mod">
          <ac:chgData name="Bracken, Pam" userId="f3aa402d-8a3c-4841-b939-af5e5b41e404" providerId="ADAL" clId="{96DF4C49-949D-46BC-8A6D-EDD8FA8AE5C1}" dt="2025-04-29T15:06:19.611" v="26" actId="13926"/>
          <ac:spMkLst>
            <pc:docMk/>
            <pc:sldMk cId="0" sldId="275"/>
            <ac:spMk id="235" creationId="{00000000-0000-0000-0000-000000000000}"/>
          </ac:spMkLst>
        </pc:spChg>
      </pc:sldChg>
      <pc:sldChg chg="modSp mod">
        <pc:chgData name="Bracken, Pam" userId="f3aa402d-8a3c-4841-b939-af5e5b41e404" providerId="ADAL" clId="{96DF4C49-949D-46BC-8A6D-EDD8FA8AE5C1}" dt="2025-04-15T19:57:34.112" v="3" actId="113"/>
        <pc:sldMkLst>
          <pc:docMk/>
          <pc:sldMk cId="0" sldId="277"/>
        </pc:sldMkLst>
        <pc:spChg chg="mod">
          <ac:chgData name="Bracken, Pam" userId="f3aa402d-8a3c-4841-b939-af5e5b41e404" providerId="ADAL" clId="{96DF4C49-949D-46BC-8A6D-EDD8FA8AE5C1}" dt="2025-04-15T19:57:34.112" v="3" actId="113"/>
          <ac:spMkLst>
            <pc:docMk/>
            <pc:sldMk cId="0" sldId="277"/>
            <ac:spMk id="25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7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79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2554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79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72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1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1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gram.com/1pp01eyrpqz6xmurd0qqqd2qq0az97dkvp0?live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hat.openai.com/chat" TargetMode="External"/><Relationship Id="rId5" Type="http://schemas.openxmlformats.org/officeDocument/2006/relationships/hyperlink" Target="https://www.datapandas.org/ranking/minimum-wage-by-state" TargetMode="External"/><Relationship Id="rId4" Type="http://schemas.openxmlformats.org/officeDocument/2006/relationships/hyperlink" Target="https://livingwage.mit.edu/states/40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91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3a3ec605b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g33a3ec605b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3a3ec605b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g33a3ec605b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3a3ec605bb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g33a3ec605bb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3a3ec605b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g33a3ec605b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Example based on Cleveland Country. 1 adult, 0 Children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3a3ec605b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g33a3ec605bb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3df971137e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g33df971137e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3df971137e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g33df971137e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3df971137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g33df971137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K20 Center. (n.d.). Card Sort.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https://learn.k20center.ou.edu/strategy/147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3df971137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g33df971137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3b7355f72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g33b7355f72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4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K20 Center. (n.d.). Jigsaw.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https://learn.k20center.ou.edu/strategy/179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3a3ec605bb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g33a3ec605bb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K20 Center. (n.d.). GramIt.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https://learn.k20center.ou.edu/strategy/2554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3b7355f72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g33b7355f72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4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K20 Center. (n.d.). Jigsaw.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https://learn.k20center.ou.edu/strategy/179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K20 Center. (n.d.). One-pager.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https://learn.k20center.ou.edu/strategy/72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48" name="Google Shape;2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41295af0b9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g341295af0b9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K20 Center. (n.d.). Collective brain dump.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https://learn.k20center.ou.edu/strategy/111</a:t>
            </a:r>
            <a:endParaRPr/>
          </a:p>
        </p:txBody>
      </p:sp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41295af0b9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K20 Center. (n.d.). Collective brain dump.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https://learn.k20center.ou.edu/strategy/111</a:t>
            </a:r>
            <a:endParaRPr/>
          </a:p>
        </p:txBody>
      </p:sp>
      <p:sp>
        <p:nvSpPr>
          <p:cNvPr id="118" name="Google Shape;118;g341295af0b9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41295af0b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g341295af0b9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https://infogram.com/1pp01eyrpqz6xmurd0qqqd2qq0az97dkvp0?live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Resources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Living wage calculator. Living Wage Calculator - Living Wage Calculation for Oklahoma. (n.d.). </a:t>
            </a:r>
            <a:r>
              <a:rPr lang="en-US" u="sng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https://livingwage.mit.edu/states/40</a:t>
            </a:r>
            <a:r>
              <a:rPr lang="en-US"/>
              <a:t>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Minimum wage by state 2025. Data Pandas. (n.d.). </a:t>
            </a:r>
            <a:r>
              <a:rPr lang="en-US" u="sng">
                <a:solidFill>
                  <a:srgbClr val="1155C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https://www.datapandas.org/ranking/minimum-wage-by-state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Open AI. (2025). </a:t>
            </a:r>
            <a:r>
              <a:rPr lang="en-US" i="1"/>
              <a:t>ChatGPT</a:t>
            </a:r>
            <a:r>
              <a:rPr lang="en-US"/>
              <a:t> (Mar 6 version). [Large language model]. ChatGPT. </a:t>
            </a:r>
            <a:r>
              <a:rPr lang="en-US">
                <a:uFill>
                  <a:noFill/>
                </a:uFill>
                <a:hlinkClick r:id="rId6"/>
              </a:rPr>
              <a:t> </a:t>
            </a:r>
            <a:r>
              <a:rPr lang="en-US" u="sng">
                <a:solidFill>
                  <a:srgbClr val="1E53A3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https://chat.openai.com/chat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3a3ec605b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g33a3ec605b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K20 Center. (n.d.). Preflections.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https://learn.k20center.ou.edu/strategy/191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3a3ec605b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g33a3ec605b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3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3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5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6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4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4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4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" name="Google Shape;19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4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5" name="Google Shape;25;p19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30" name="Google Shape;30;p20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2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7" name="Google Shape;37;p21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6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4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41" name="Google Shape;41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2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4" name="Google Shape;44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2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9" name="Google Shape;49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ivingwage.mit.edu/states/40/location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3a3ec605bb_0_10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8229600" cy="35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Write a linear equation to represent each wage for a 40-hour work week.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Graph both wages based on a 40-hour work week on the graph provided.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Revisit your Preflection responses:</a:t>
            </a:r>
            <a:endParaRPr/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Underline things that you learned.</a:t>
            </a:r>
            <a:endParaRPr/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Add anything new you learned.</a:t>
            </a:r>
            <a:endParaRPr/>
          </a:p>
        </p:txBody>
      </p:sp>
      <p:sp>
        <p:nvSpPr>
          <p:cNvPr id="147" name="Google Shape;147;g33a3ec605bb_0_1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Minimum Wage vs. Living Wage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3a3ec605bb_0_15"/>
          <p:cNvSpPr txBox="1">
            <a:spLocks noGrp="1"/>
          </p:cNvSpPr>
          <p:nvPr>
            <p:ph type="body" idx="1"/>
          </p:nvPr>
        </p:nvSpPr>
        <p:spPr>
          <a:xfrm>
            <a:off x="457200" y="1690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What is the purpose of the slope?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What is the purpose of the y-intercept?</a:t>
            </a:r>
            <a:endParaRPr/>
          </a:p>
        </p:txBody>
      </p:sp>
      <p:sp>
        <p:nvSpPr>
          <p:cNvPr id="153" name="Google Shape;153;g33a3ec605bb_0_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What did you Find?</a:t>
            </a:r>
            <a:endParaRPr/>
          </a:p>
        </p:txBody>
      </p:sp>
      <p:pic>
        <p:nvPicPr>
          <p:cNvPr id="154" name="Google Shape;154;g33a3ec605bb_0_15" descr="A grid of white squar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8825" y="498800"/>
            <a:ext cx="3048000" cy="30670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5" name="Google Shape;155;g33a3ec605bb_0_15"/>
          <p:cNvGraphicFramePr/>
          <p:nvPr/>
        </p:nvGraphicFramePr>
        <p:xfrm>
          <a:off x="1033850" y="1317050"/>
          <a:ext cx="4392000" cy="2170050"/>
        </p:xfrm>
        <a:graphic>
          <a:graphicData uri="http://schemas.openxmlformats.org/drawingml/2006/table">
            <a:tbl>
              <a:tblPr>
                <a:noFill/>
                <a:tableStyleId>{6E397682-1B93-41B5-95B5-8846AC3788E4}</a:tableStyleId>
              </a:tblPr>
              <a:tblGrid>
                <a:gridCol w="1729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9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County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 of Adults /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 of Children 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Linear Equation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Minimum Wage</a:t>
                      </a:r>
                      <a:endParaRPr sz="1700" b="1" u="none" strike="noStrike" cap="none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800" b="1" u="none" strike="noStrike" cap="none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800" b="1" u="none" strike="noStrike" cap="none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3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Living Wage</a:t>
                      </a:r>
                      <a:endParaRPr sz="1800" b="1" u="none" strike="noStrike" cap="none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1" u="none" strike="noStrike" cap="none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1" u="none" strike="noStrike" cap="none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3a3ec605bb_0_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Linear Equations and Income</a:t>
            </a:r>
            <a:endParaRPr/>
          </a:p>
        </p:txBody>
      </p:sp>
      <p:pic>
        <p:nvPicPr>
          <p:cNvPr id="161" name="Google Shape;161;g33a3ec605bb_0_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6143" y="1513223"/>
            <a:ext cx="5259957" cy="2569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3a3ec605bb_0_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Algebraic vs. Graphical representation</a:t>
            </a:r>
            <a:endParaRPr/>
          </a:p>
        </p:txBody>
      </p:sp>
      <p:pic>
        <p:nvPicPr>
          <p:cNvPr id="167" name="Google Shape;167;g33a3ec605bb_0_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305" y="2059829"/>
            <a:ext cx="2781146" cy="1417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g33a3ec605bb_0_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84274" y="1325425"/>
            <a:ext cx="3524451" cy="349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3a3ec605bb_0_30"/>
          <p:cNvSpPr txBox="1">
            <a:spLocks noGrp="1"/>
          </p:cNvSpPr>
          <p:nvPr>
            <p:ph type="title"/>
          </p:nvPr>
        </p:nvSpPr>
        <p:spPr>
          <a:xfrm>
            <a:off x="457200" y="1548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Interpreting graphs: Trend</a:t>
            </a:r>
            <a:endParaRPr/>
          </a:p>
        </p:txBody>
      </p:sp>
      <p:pic>
        <p:nvPicPr>
          <p:cNvPr id="174" name="Google Shape;174;g33a3ec605bb_0_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7988" y="1294657"/>
            <a:ext cx="2448024" cy="2554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g33a3ec605bb_0_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8774" y="1298277"/>
            <a:ext cx="2448025" cy="2546947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g33a3ec605bb_0_30"/>
          <p:cNvSpPr/>
          <p:nvPr/>
        </p:nvSpPr>
        <p:spPr>
          <a:xfrm>
            <a:off x="7938200" y="3948475"/>
            <a:ext cx="854100" cy="857400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g33a3ec605bb_0_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192" y="1295863"/>
            <a:ext cx="2448024" cy="255175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8" name="Google Shape;178;g33a3ec605bb_0_30"/>
          <p:cNvGraphicFramePr/>
          <p:nvPr/>
        </p:nvGraphicFramePr>
        <p:xfrm>
          <a:off x="242325" y="1158600"/>
          <a:ext cx="8659350" cy="3787920"/>
        </p:xfrm>
        <a:graphic>
          <a:graphicData uri="http://schemas.openxmlformats.org/drawingml/2006/table">
            <a:tbl>
              <a:tblPr>
                <a:noFill/>
                <a:tableStyleId>{553AC913-A495-401A-A5C7-462476010D7E}</a:tableStyleId>
              </a:tblPr>
              <a:tblGrid>
                <a:gridCol w="2886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6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6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73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3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Downwards</a:t>
                      </a:r>
                      <a:b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value decreases over time/use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Upwards</a:t>
                      </a:r>
                      <a:b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value increases over time/use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Remains the same</a:t>
                      </a:r>
                      <a:b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value does not change over time/use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g33df971137e_0_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294657"/>
            <a:ext cx="2448024" cy="2554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g33df971137e_0_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8825" y="1327312"/>
            <a:ext cx="2392207" cy="2488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33df971137e_0_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27238" y="1295875"/>
            <a:ext cx="2448024" cy="2551751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g33df971137e_0_28"/>
          <p:cNvSpPr/>
          <p:nvPr/>
        </p:nvSpPr>
        <p:spPr>
          <a:xfrm>
            <a:off x="7901075" y="4011400"/>
            <a:ext cx="891300" cy="761400"/>
          </a:xfrm>
          <a:prstGeom prst="rect">
            <a:avLst/>
          </a:prstGeom>
          <a:solidFill>
            <a:srgbClr val="E1E1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g33df971137e_0_28"/>
          <p:cNvSpPr txBox="1">
            <a:spLocks noGrp="1"/>
          </p:cNvSpPr>
          <p:nvPr>
            <p:ph type="title"/>
          </p:nvPr>
        </p:nvSpPr>
        <p:spPr>
          <a:xfrm>
            <a:off x="457200" y="1548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Interpreting graphs: Shape</a:t>
            </a:r>
            <a:endParaRPr/>
          </a:p>
        </p:txBody>
      </p:sp>
      <p:graphicFrame>
        <p:nvGraphicFramePr>
          <p:cNvPr id="188" name="Google Shape;188;g33df971137e_0_28"/>
          <p:cNvGraphicFramePr/>
          <p:nvPr/>
        </p:nvGraphicFramePr>
        <p:xfrm>
          <a:off x="221563" y="1093250"/>
          <a:ext cx="8659350" cy="3787920"/>
        </p:xfrm>
        <a:graphic>
          <a:graphicData uri="http://schemas.openxmlformats.org/drawingml/2006/table">
            <a:tbl>
              <a:tblPr>
                <a:noFill/>
                <a:tableStyleId>{553AC913-A495-401A-A5C7-462476010D7E}</a:tableStyleId>
              </a:tblPr>
              <a:tblGrid>
                <a:gridCol w="2886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6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6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73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3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Straight line</a:t>
                      </a:r>
                      <a:b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Increasing: Simple interest</a:t>
                      </a:r>
                      <a:endParaRPr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Decreasing: Depreciation</a:t>
                      </a:r>
                      <a:endParaRPr sz="16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Curved line</a:t>
                      </a:r>
                      <a:br>
                        <a:rPr lang="en-US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Increasing: Compound interest</a:t>
                      </a:r>
                      <a:endParaRPr sz="15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Decreasing: Reducing loan balance</a:t>
                      </a:r>
                      <a:endParaRPr sz="16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Flat line</a:t>
                      </a:r>
                      <a:b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bond or other savings with no fixed maturity date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g33df971137e_0_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375163"/>
            <a:ext cx="2367231" cy="239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g33df971137e_0_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67636" y="1375180"/>
            <a:ext cx="2367226" cy="2393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g33df971137e_0_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78050" y="1386526"/>
            <a:ext cx="2344759" cy="2370474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33df971137e_0_39"/>
          <p:cNvSpPr/>
          <p:nvPr/>
        </p:nvSpPr>
        <p:spPr>
          <a:xfrm>
            <a:off x="7984625" y="4031000"/>
            <a:ext cx="807600" cy="789000"/>
          </a:xfrm>
          <a:prstGeom prst="rect">
            <a:avLst/>
          </a:prstGeom>
          <a:solidFill>
            <a:srgbClr val="E1E1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g33df971137e_0_39"/>
          <p:cNvSpPr txBox="1">
            <a:spLocks noGrp="1"/>
          </p:cNvSpPr>
          <p:nvPr>
            <p:ph type="title"/>
          </p:nvPr>
        </p:nvSpPr>
        <p:spPr>
          <a:xfrm>
            <a:off x="457200" y="1548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/>
              <a:t>Interpreting graphs: Difference Between Terms</a:t>
            </a:r>
            <a:endParaRPr/>
          </a:p>
        </p:txBody>
      </p:sp>
      <p:graphicFrame>
        <p:nvGraphicFramePr>
          <p:cNvPr id="198" name="Google Shape;198;g33df971137e_0_39"/>
          <p:cNvGraphicFramePr/>
          <p:nvPr/>
        </p:nvGraphicFramePr>
        <p:xfrm>
          <a:off x="221563" y="1093250"/>
          <a:ext cx="8659350" cy="3970800"/>
        </p:xfrm>
        <a:graphic>
          <a:graphicData uri="http://schemas.openxmlformats.org/drawingml/2006/table">
            <a:tbl>
              <a:tblPr>
                <a:noFill/>
                <a:tableStyleId>{553AC913-A495-401A-A5C7-462476010D7E}</a:tableStyleId>
              </a:tblPr>
              <a:tblGrid>
                <a:gridCol w="2886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6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6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73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10D2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10D2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10D2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10D2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10D2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10D2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10D2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10D2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10D2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10D2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10D2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10D2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3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Common Difference</a:t>
                      </a:r>
                      <a:br>
                        <a:rPr lang="en-US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difference between the value of each successive term is the same</a:t>
                      </a:r>
                      <a:endParaRPr sz="16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10D2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10D2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10D2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10D2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Common Ratio</a:t>
                      </a:r>
                      <a:br>
                        <a:rPr lang="en-US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multiplication ratio between the value of each successive term is the same</a:t>
                      </a:r>
                      <a:endParaRPr sz="15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10D2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10D2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10D2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10D2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Difference</a:t>
                      </a:r>
                      <a:b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Each successive term is the same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10D2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10D2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10D2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10D2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3df971137e_0_0"/>
          <p:cNvSpPr txBox="1">
            <a:spLocks noGrp="1"/>
          </p:cNvSpPr>
          <p:nvPr>
            <p:ph type="body" idx="1"/>
          </p:nvPr>
        </p:nvSpPr>
        <p:spPr>
          <a:xfrm>
            <a:off x="457200" y="835626"/>
            <a:ext cx="8229600" cy="13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000"/>
              <a:buChar char="•"/>
            </a:pPr>
            <a:r>
              <a:rPr lang="en-US" sz="2000" i="1"/>
              <a:t>Needs </a:t>
            </a:r>
            <a:r>
              <a:rPr lang="en-US" sz="2000"/>
              <a:t>are essential expenses required for survival and basic well-being, while </a:t>
            </a:r>
            <a:r>
              <a:rPr lang="en-US" sz="2000" i="1"/>
              <a:t>wants </a:t>
            </a:r>
            <a:r>
              <a:rPr lang="en-US" sz="2000"/>
              <a:t>are non-essential expenses that improve quality of life. 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Distinguishing between these is important for budgeting, prioritizing spending, and planning for future goals.</a:t>
            </a:r>
            <a:endParaRPr sz="2000"/>
          </a:p>
        </p:txBody>
      </p:sp>
      <p:sp>
        <p:nvSpPr>
          <p:cNvPr id="204" name="Google Shape;204;g33df971137e_0_0"/>
          <p:cNvSpPr txBox="1">
            <a:spLocks noGrp="1"/>
          </p:cNvSpPr>
          <p:nvPr>
            <p:ph type="title"/>
          </p:nvPr>
        </p:nvSpPr>
        <p:spPr>
          <a:xfrm>
            <a:off x="457200" y="307249"/>
            <a:ext cx="82296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Wants vs. Needs</a:t>
            </a:r>
            <a:endParaRPr/>
          </a:p>
        </p:txBody>
      </p:sp>
      <p:graphicFrame>
        <p:nvGraphicFramePr>
          <p:cNvPr id="205" name="Google Shape;205;g33df971137e_0_0"/>
          <p:cNvGraphicFramePr/>
          <p:nvPr/>
        </p:nvGraphicFramePr>
        <p:xfrm>
          <a:off x="1039350" y="2271200"/>
          <a:ext cx="3317000" cy="2462950"/>
        </p:xfrm>
        <a:graphic>
          <a:graphicData uri="http://schemas.openxmlformats.org/drawingml/2006/table">
            <a:tbl>
              <a:tblPr>
                <a:noFill/>
                <a:tableStyleId>{6E397682-1B93-41B5-95B5-8846AC3788E4}</a:tableStyleId>
              </a:tblPr>
              <a:tblGrid>
                <a:gridCol w="165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9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Wants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Needs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3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700" b="1" u="none" strike="noStrike" cap="none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6" name="Google Shape;206;g33df971137e_0_0"/>
          <p:cNvSpPr/>
          <p:nvPr/>
        </p:nvSpPr>
        <p:spPr>
          <a:xfrm>
            <a:off x="4787475" y="2236563"/>
            <a:ext cx="1478700" cy="465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910D28"/>
                </a:solidFill>
                <a:latin typeface="Calibri"/>
                <a:ea typeface="Calibri"/>
                <a:cs typeface="Calibri"/>
                <a:sym typeface="Calibri"/>
              </a:rPr>
              <a:t>Rent/Mortgage</a:t>
            </a:r>
            <a:endParaRPr sz="1400" b="0" i="0" u="none" strike="noStrike" cap="none">
              <a:solidFill>
                <a:srgbClr val="910D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g33df971137e_0_0"/>
          <p:cNvSpPr/>
          <p:nvPr/>
        </p:nvSpPr>
        <p:spPr>
          <a:xfrm>
            <a:off x="4800875" y="2806500"/>
            <a:ext cx="1478700" cy="465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910D28"/>
                </a:solidFill>
                <a:latin typeface="Calibri"/>
                <a:ea typeface="Calibri"/>
                <a:cs typeface="Calibri"/>
                <a:sym typeface="Calibri"/>
              </a:rPr>
              <a:t>Dining at restaurants</a:t>
            </a:r>
            <a:endParaRPr sz="1400" b="0" i="0" u="none" strike="noStrike" cap="none">
              <a:solidFill>
                <a:srgbClr val="910D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g33df971137e_0_0"/>
          <p:cNvSpPr/>
          <p:nvPr/>
        </p:nvSpPr>
        <p:spPr>
          <a:xfrm>
            <a:off x="6480075" y="2236575"/>
            <a:ext cx="1478700" cy="465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910D28"/>
                </a:solidFill>
                <a:latin typeface="Calibri"/>
                <a:ea typeface="Calibri"/>
                <a:cs typeface="Calibri"/>
                <a:sym typeface="Calibri"/>
              </a:rPr>
              <a:t>Utilities</a:t>
            </a:r>
            <a:endParaRPr sz="1400" b="0" i="0" u="none" strike="noStrike" cap="none">
              <a:solidFill>
                <a:srgbClr val="910D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g33df971137e_0_0"/>
          <p:cNvSpPr/>
          <p:nvPr/>
        </p:nvSpPr>
        <p:spPr>
          <a:xfrm>
            <a:off x="4796450" y="3391625"/>
            <a:ext cx="1478700" cy="465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910D28"/>
                </a:solidFill>
                <a:latin typeface="Calibri"/>
                <a:ea typeface="Calibri"/>
                <a:cs typeface="Calibri"/>
                <a:sym typeface="Calibri"/>
              </a:rPr>
              <a:t>Groceries</a:t>
            </a:r>
            <a:endParaRPr sz="1400" b="0" i="0" u="none" strike="noStrike" cap="none">
              <a:solidFill>
                <a:srgbClr val="910D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g33df971137e_0_0"/>
          <p:cNvSpPr/>
          <p:nvPr/>
        </p:nvSpPr>
        <p:spPr>
          <a:xfrm>
            <a:off x="6480075" y="2814088"/>
            <a:ext cx="1478700" cy="465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910D28"/>
                </a:solidFill>
                <a:latin typeface="Calibri"/>
                <a:ea typeface="Calibri"/>
                <a:cs typeface="Calibri"/>
                <a:sym typeface="Calibri"/>
              </a:rPr>
              <a:t>Transportation</a:t>
            </a:r>
            <a:endParaRPr sz="1400" b="0" i="0" u="none" strike="noStrike" cap="none">
              <a:solidFill>
                <a:srgbClr val="910D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g33df971137e_0_0"/>
          <p:cNvSpPr/>
          <p:nvPr/>
        </p:nvSpPr>
        <p:spPr>
          <a:xfrm>
            <a:off x="6519675" y="3391625"/>
            <a:ext cx="1439100" cy="465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300" b="0" i="0" u="none" strike="noStrike" cap="none">
                <a:solidFill>
                  <a:srgbClr val="910D28"/>
                </a:solidFill>
                <a:latin typeface="Calibri"/>
                <a:ea typeface="Calibri"/>
                <a:cs typeface="Calibri"/>
                <a:sym typeface="Calibri"/>
              </a:rPr>
              <a:t>Media/Streaming</a:t>
            </a:r>
            <a:endParaRPr sz="1300" b="0" i="0" u="none" strike="noStrike" cap="none">
              <a:solidFill>
                <a:srgbClr val="910D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g33df971137e_0_0"/>
          <p:cNvSpPr/>
          <p:nvPr/>
        </p:nvSpPr>
        <p:spPr>
          <a:xfrm>
            <a:off x="6519675" y="3996175"/>
            <a:ext cx="1478700" cy="465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910D28"/>
                </a:solidFill>
                <a:latin typeface="Calibri"/>
                <a:ea typeface="Calibri"/>
                <a:cs typeface="Calibri"/>
                <a:sym typeface="Calibri"/>
              </a:rPr>
              <a:t>Vacation/Travel</a:t>
            </a:r>
            <a:endParaRPr sz="1400" b="0" i="0" u="none" strike="noStrike" cap="none">
              <a:solidFill>
                <a:srgbClr val="910D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g33df971137e_0_0"/>
          <p:cNvSpPr/>
          <p:nvPr/>
        </p:nvSpPr>
        <p:spPr>
          <a:xfrm>
            <a:off x="4787125" y="3996175"/>
            <a:ext cx="1478700" cy="465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910D28"/>
                </a:solidFill>
                <a:latin typeface="Calibri"/>
                <a:ea typeface="Calibri"/>
                <a:cs typeface="Calibri"/>
                <a:sym typeface="Calibri"/>
              </a:rPr>
              <a:t>Designer Clothing</a:t>
            </a:r>
            <a:endParaRPr sz="1400" b="0" i="0" u="none" strike="noStrike" cap="none">
              <a:solidFill>
                <a:srgbClr val="910D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" name="Google Shape;214;g33df971137e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96200" y="54400"/>
            <a:ext cx="1447800" cy="82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3df971137e_0_5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What is Gross Income?</a:t>
            </a:r>
            <a:endParaRPr/>
          </a:p>
        </p:txBody>
      </p:sp>
      <p:sp>
        <p:nvSpPr>
          <p:cNvPr id="220" name="Google Shape;220;g33df971137e_0_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Gross vs. Net Income</a:t>
            </a:r>
            <a:endParaRPr/>
          </a:p>
        </p:txBody>
      </p:sp>
      <p:sp>
        <p:nvSpPr>
          <p:cNvPr id="221" name="Google Shape;221;g33df971137e_0_5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What is Net Income?</a:t>
            </a:r>
            <a:endParaRPr/>
          </a:p>
        </p:txBody>
      </p:sp>
      <p:sp>
        <p:nvSpPr>
          <p:cNvPr id="222" name="Google Shape;222;g33df971137e_0_5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Total earning before any deductions.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Includes wages, bonuses, and overtime pay.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Example:</a:t>
            </a: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If you earn $12/hour and work 40 hours/week, your gross income is…</a:t>
            </a: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$12 x 40 = $480/week</a:t>
            </a:r>
            <a:endParaRPr dirty="0"/>
          </a:p>
        </p:txBody>
      </p:sp>
      <p:sp>
        <p:nvSpPr>
          <p:cNvPr id="223" name="Google Shape;223;g33df971137e_0_5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Take-home pay after deductions</a:t>
            </a:r>
            <a:endParaRPr dirty="0"/>
          </a:p>
          <a:p>
            <a:pPr marL="91440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dirty="0"/>
              <a:t>Taxes, Social Security, Health Insurance, Retirement, etc.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Typically, 15% or more of your paycheck goes to deductions.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Example:</a:t>
            </a: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$480/week x .85 = $408/week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3b7355f720_0_8"/>
          <p:cNvSpPr txBox="1">
            <a:spLocks noGrp="1"/>
          </p:cNvSpPr>
          <p:nvPr>
            <p:ph type="body" idx="1"/>
          </p:nvPr>
        </p:nvSpPr>
        <p:spPr>
          <a:xfrm>
            <a:off x="457200" y="1164647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Create a group of 3-4.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Each of you choose 1 column to become an “expert” on.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Summarize three sources from your column on the </a:t>
            </a:r>
            <a:r>
              <a:rPr lang="en-US" b="1" dirty="0"/>
              <a:t>You Had me at Reflections</a:t>
            </a:r>
            <a:r>
              <a:rPr lang="en-US" dirty="0"/>
              <a:t> handout. 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After learning about your chosen topic, you will “teach” your group members about it.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Add notes to each column and summarize the </a:t>
            </a:r>
            <a:r>
              <a:rPr lang="en-US" dirty="0" err="1"/>
              <a:t>Wakelet</a:t>
            </a:r>
            <a:r>
              <a:rPr lang="en-US" dirty="0"/>
              <a:t> as a group.</a:t>
            </a:r>
            <a:endParaRPr dirty="0"/>
          </a:p>
        </p:txBody>
      </p:sp>
      <p:sp>
        <p:nvSpPr>
          <p:cNvPr id="229" name="Google Shape;229;g33b7355f720_0_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Wakelet Jigsaw</a:t>
            </a:r>
            <a:endParaRPr/>
          </a:p>
        </p:txBody>
      </p:sp>
      <p:pic>
        <p:nvPicPr>
          <p:cNvPr id="230" name="Google Shape;230;g33b7355f720_0_8" title="Jigsaw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4650" y="0"/>
            <a:ext cx="1309350" cy="130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Show Me the Numbers</a:t>
            </a:r>
            <a:endParaRPr dirty="0"/>
          </a:p>
        </p:txBody>
      </p:sp>
      <p:sp>
        <p:nvSpPr>
          <p:cNvPr id="95" name="Google Shape;95;p2"/>
          <p:cNvSpPr txBox="1">
            <a:spLocks noGrp="1"/>
          </p:cNvSpPr>
          <p:nvPr>
            <p:ph type="subTitle" idx="1"/>
          </p:nvPr>
        </p:nvSpPr>
        <p:spPr>
          <a:xfrm>
            <a:off x="644652" y="2431250"/>
            <a:ext cx="78546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Comparing Linear Equations using Income</a:t>
            </a:r>
            <a:endParaRPr/>
          </a:p>
        </p:txBody>
      </p:sp>
      <p:pic>
        <p:nvPicPr>
          <p:cNvPr id="96" name="Google Shape;96;p2" title="Show me the Money_Her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4037" y="3008125"/>
            <a:ext cx="3415925" cy="192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3a3ec605bb_0_35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51372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Navigate to </a:t>
            </a:r>
            <a:r>
              <a:rPr lang="en-US" u="sng" dirty="0">
                <a:solidFill>
                  <a:srgbClr val="3E5C61"/>
                </a:solidFill>
              </a:rPr>
              <a:t>https://k20.ou.edu/mathurpath</a:t>
            </a:r>
            <a:r>
              <a:rPr lang="en-US" dirty="0"/>
              <a:t> or scan the QR code.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Each group member choose 1 column to focus on.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Read/watch 2-3 texts.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Create a #hashtag for each source that summarizes it.</a:t>
            </a:r>
            <a:endParaRPr dirty="0"/>
          </a:p>
        </p:txBody>
      </p:sp>
      <p:sp>
        <p:nvSpPr>
          <p:cNvPr id="236" name="Google Shape;236;g33a3ec605bb_0_3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Wakelet GramIt</a:t>
            </a:r>
            <a:endParaRPr/>
          </a:p>
        </p:txBody>
      </p:sp>
      <p:pic>
        <p:nvPicPr>
          <p:cNvPr id="237" name="Google Shape;237;g33a3ec605bb_0_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34350" y="0"/>
            <a:ext cx="1009650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g33a3ec605bb_0_35" title="qr-code (10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5925" y="1164649"/>
            <a:ext cx="2410876" cy="2410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3b7355f720_0_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Use your #hashtag_summaries to help you “teach” your group members about your column. 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Take notes in your table based on what group members share.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As a group, summarize the wakelet on your reflection handout.</a:t>
            </a:r>
            <a:endParaRPr/>
          </a:p>
        </p:txBody>
      </p:sp>
      <p:sp>
        <p:nvSpPr>
          <p:cNvPr id="244" name="Google Shape;244;g33b7355f720_0_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Wakelet Jigsaw</a:t>
            </a:r>
            <a:endParaRPr/>
          </a:p>
        </p:txBody>
      </p:sp>
      <p:pic>
        <p:nvPicPr>
          <p:cNvPr id="245" name="Google Shape;245;g33b7355f720_0_0" title="Jigsaw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4650" y="0"/>
            <a:ext cx="1309350" cy="130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One-Pager</a:t>
            </a:r>
            <a:endParaRPr/>
          </a:p>
        </p:txBody>
      </p:sp>
      <p:pic>
        <p:nvPicPr>
          <p:cNvPr id="251" name="Google Shape;251;p7" title="One-Page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63050" y="307250"/>
            <a:ext cx="2464600" cy="246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7"/>
          <p:cNvSpPr txBox="1"/>
          <p:nvPr/>
        </p:nvSpPr>
        <p:spPr>
          <a:xfrm>
            <a:off x="616875" y="1456575"/>
            <a:ext cx="6150900" cy="30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back of your </a:t>
            </a:r>
            <a:r>
              <a:rPr lang="en-US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Had Me At Reflection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handout. 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Reflect on what you have learned so far. 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41295af0b9_0_29"/>
          <p:cNvSpPr txBox="1">
            <a:spLocks noGrp="1"/>
          </p:cNvSpPr>
          <p:nvPr>
            <p:ph type="title"/>
          </p:nvPr>
        </p:nvSpPr>
        <p:spPr>
          <a:xfrm>
            <a:off x="685802" y="20608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en-US"/>
              <a:t>What does it take to </a:t>
            </a:r>
            <a:r>
              <a:rPr lang="en-US" b="1"/>
              <a:t>live comfortably </a:t>
            </a:r>
            <a:r>
              <a:rPr lang="en-US"/>
              <a:t>in our community?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lnSpcReduction="20000"/>
          </a:bodyPr>
          <a:lstStyle/>
          <a:p>
            <a:pPr marL="55562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How do linear equations model the relationship between income and the cost of living, and how can they help us make informed financial decisions?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Lesson Objectives</a:t>
            </a:r>
            <a:endParaRPr/>
          </a:p>
        </p:txBody>
      </p:sp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530350" y="2028501"/>
            <a:ext cx="7772400" cy="21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92500" lnSpcReduction="20000"/>
          </a:bodyPr>
          <a:lstStyle/>
          <a:p>
            <a:pPr marL="457200" lvl="0" indent="-3813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Apply linear equations to represent and compare hourly wages and living wages in a real-world context.</a:t>
            </a:r>
            <a:endParaRPr/>
          </a:p>
          <a:p>
            <a:pPr marL="457200" lvl="0" indent="-3813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Analyze the financial implications of earning minimum wage versus a living wage by graphing and interpreting equations.</a:t>
            </a:r>
            <a:endParaRPr/>
          </a:p>
          <a:p>
            <a:pPr marL="457200" lvl="0" indent="-3813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Evaluate the impact of education, career choices, and benefits on long-term financial stability.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Write everything you know about</a:t>
            </a:r>
            <a:endParaRPr/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Minimum Wage</a:t>
            </a:r>
            <a:endParaRPr/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Living wage </a:t>
            </a:r>
            <a:endParaRPr/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Income</a:t>
            </a:r>
            <a:endParaRPr/>
          </a:p>
        </p:txBody>
      </p:sp>
      <p:sp>
        <p:nvSpPr>
          <p:cNvPr id="114" name="Google Shape;114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Collective Brain Dump</a:t>
            </a:r>
            <a:endParaRPr/>
          </a:p>
        </p:txBody>
      </p:sp>
      <p:pic>
        <p:nvPicPr>
          <p:cNvPr id="115" name="Google Shape;115;p5" title="Collective Brain Dump-01 (2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95400" y="307250"/>
            <a:ext cx="2138126" cy="2138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41295af0b9_0_12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Write everything you know about</a:t>
            </a:r>
            <a:endParaRPr/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Minimum Wage</a:t>
            </a:r>
            <a:endParaRPr/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Living wage </a:t>
            </a:r>
            <a:endParaRPr/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Income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Share what you wrote with the class.</a:t>
            </a:r>
            <a:endParaRPr/>
          </a:p>
        </p:txBody>
      </p:sp>
      <p:sp>
        <p:nvSpPr>
          <p:cNvPr id="121" name="Google Shape;121;g341295af0b9_0_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Collective Brain Dump</a:t>
            </a:r>
            <a:endParaRPr/>
          </a:p>
        </p:txBody>
      </p:sp>
      <p:pic>
        <p:nvPicPr>
          <p:cNvPr id="122" name="Google Shape;122;g341295af0b9_0_12" title="Collective Brain Dump-01 (2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95400" y="307250"/>
            <a:ext cx="2138126" cy="2138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g341295af0b9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6620" y="0"/>
            <a:ext cx="651076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3a3ec605bb_0_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/>
              <a:t>What type of jobs might you find in your local community?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/>
              <a:t>What do you expect to learn about the cost of living in your community?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/>
              <a:t>What relationship exists between hourly pay and living wage?</a:t>
            </a:r>
            <a:endParaRPr sz="2000" b="1"/>
          </a:p>
        </p:txBody>
      </p:sp>
      <p:sp>
        <p:nvSpPr>
          <p:cNvPr id="133" name="Google Shape;133;g33a3ec605bb_0_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Preflections</a:t>
            </a:r>
            <a:endParaRPr/>
          </a:p>
        </p:txBody>
      </p:sp>
      <p:pic>
        <p:nvPicPr>
          <p:cNvPr id="134" name="Google Shape;134;g33a3ec605bb_0_0" title="Preflections (1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6600" y="2551050"/>
            <a:ext cx="2192400" cy="219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3a3ec605bb_0_5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41565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Navigate to: </a:t>
            </a:r>
            <a:r>
              <a:rPr lang="en-US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https://livingwage.mit.edu/states/40/locations</a:t>
            </a:r>
            <a:endParaRPr sz="2800"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 sz="2800"/>
              <a:t>Look up your county. </a:t>
            </a:r>
            <a:endParaRPr sz="2800"/>
          </a:p>
          <a:p>
            <a:pPr marL="457200" lvl="0" indent="-406400" algn="l" rtl="0">
              <a:spcBef>
                <a:spcPts val="520"/>
              </a:spcBef>
              <a:spcAft>
                <a:spcPts val="0"/>
              </a:spcAft>
              <a:buSzPts val="2800"/>
              <a:buAutoNum type="arabicPeriod"/>
            </a:pPr>
            <a:r>
              <a:rPr lang="en-US"/>
              <a:t>W</a:t>
            </a:r>
            <a:r>
              <a:rPr lang="en-US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rite the Minimum Wage and Living Wage of your county</a:t>
            </a:r>
            <a:r>
              <a:rPr lang="en-US"/>
              <a:t> on your handout.</a:t>
            </a:r>
            <a:endParaRPr sz="2800"/>
          </a:p>
        </p:txBody>
      </p:sp>
      <p:sp>
        <p:nvSpPr>
          <p:cNvPr id="140" name="Google Shape;140;g33a3ec605bb_0_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Living Wage Calculator</a:t>
            </a:r>
            <a:endParaRPr/>
          </a:p>
        </p:txBody>
      </p:sp>
      <p:graphicFrame>
        <p:nvGraphicFramePr>
          <p:cNvPr id="141" name="Google Shape;141;g33a3ec605bb_0_5"/>
          <p:cNvGraphicFramePr/>
          <p:nvPr/>
        </p:nvGraphicFramePr>
        <p:xfrm>
          <a:off x="4613700" y="1309350"/>
          <a:ext cx="4384800" cy="2039475"/>
        </p:xfrm>
        <a:graphic>
          <a:graphicData uri="http://schemas.openxmlformats.org/drawingml/2006/table">
            <a:tbl>
              <a:tblPr>
                <a:noFill/>
                <a:tableStyleId>{6E397682-1B93-41B5-95B5-8846AC3788E4}</a:tableStyleId>
              </a:tblPr>
              <a:tblGrid>
                <a:gridCol w="201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8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7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9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Example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Minimum Wage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Living Wage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0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Cleveland Country </a:t>
                      </a:r>
                      <a:r>
                        <a:rPr lang="en-US" sz="1700" b="1" u="none" strike="noStrike" cap="none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(1 Adult, 0 Children)</a:t>
                      </a:r>
                      <a:endParaRPr sz="1700" b="1" u="none" strike="noStrike" cap="none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$7.25</a:t>
                      </a:r>
                      <a:endParaRPr sz="1800" b="1" u="none" strike="noStrike" cap="none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$21.30</a:t>
                      </a:r>
                      <a:endParaRPr sz="1800" b="1" u="none" strike="noStrike" cap="none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1096</Words>
  <Application>Microsoft Office PowerPoint</Application>
  <PresentationFormat>On-screen Show (16:9)</PresentationFormat>
  <Paragraphs>129</Paragraphs>
  <Slides>23</Slides>
  <Notes>23</Notes>
  <HiddenSlides>5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Noto Sans Symbols</vt:lpstr>
      <vt:lpstr>LEARN theme</vt:lpstr>
      <vt:lpstr>LEARN theme</vt:lpstr>
      <vt:lpstr>PowerPoint Presentation</vt:lpstr>
      <vt:lpstr>Show Me the Numbers</vt:lpstr>
      <vt:lpstr>Essential Question</vt:lpstr>
      <vt:lpstr>Lesson Objectives</vt:lpstr>
      <vt:lpstr>Collective Brain Dump</vt:lpstr>
      <vt:lpstr>Collective Brain Dump</vt:lpstr>
      <vt:lpstr>PowerPoint Presentation</vt:lpstr>
      <vt:lpstr>Preflections</vt:lpstr>
      <vt:lpstr>Living Wage Calculator</vt:lpstr>
      <vt:lpstr>Minimum Wage vs. Living Wage</vt:lpstr>
      <vt:lpstr>What did you Find?</vt:lpstr>
      <vt:lpstr>Linear Equations and Income</vt:lpstr>
      <vt:lpstr>Algebraic vs. Graphical representation</vt:lpstr>
      <vt:lpstr>Interpreting graphs: Trend</vt:lpstr>
      <vt:lpstr>Interpreting graphs: Shape</vt:lpstr>
      <vt:lpstr>Interpreting graphs: Difference Between Terms</vt:lpstr>
      <vt:lpstr>Wants vs. Needs</vt:lpstr>
      <vt:lpstr>Gross vs. Net Income</vt:lpstr>
      <vt:lpstr>Wakelet Jigsaw</vt:lpstr>
      <vt:lpstr>Wakelet GramIt</vt:lpstr>
      <vt:lpstr>Wakelet Jigsaw</vt:lpstr>
      <vt:lpstr>One-Pager</vt:lpstr>
      <vt:lpstr>What does it take to live comfortably in our community?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Lunsford, Janaye N.</dc:creator>
  <cp:lastModifiedBy>Bracken, Pam</cp:lastModifiedBy>
  <cp:revision>1</cp:revision>
  <dcterms:created xsi:type="dcterms:W3CDTF">2020-10-14T20:24:40Z</dcterms:created>
  <dcterms:modified xsi:type="dcterms:W3CDTF">2025-04-29T15:08:06Z</dcterms:modified>
</cp:coreProperties>
</file>